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4.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72"/>
  </p:notesMasterIdLst>
  <p:handoutMasterIdLst>
    <p:handoutMasterId r:id="rId73"/>
  </p:handoutMasterIdLst>
  <p:sldIdLst>
    <p:sldId id="256" r:id="rId2"/>
    <p:sldId id="270" r:id="rId3"/>
    <p:sldId id="313" r:id="rId4"/>
    <p:sldId id="309" r:id="rId5"/>
    <p:sldId id="311" r:id="rId6"/>
    <p:sldId id="315" r:id="rId7"/>
    <p:sldId id="310" r:id="rId8"/>
    <p:sldId id="314" r:id="rId9"/>
    <p:sldId id="271" r:id="rId10"/>
    <p:sldId id="273" r:id="rId11"/>
    <p:sldId id="274" r:id="rId12"/>
    <p:sldId id="268" r:id="rId13"/>
    <p:sldId id="275" r:id="rId14"/>
    <p:sldId id="276" r:id="rId15"/>
    <p:sldId id="277" r:id="rId16"/>
    <p:sldId id="280" r:id="rId17"/>
    <p:sldId id="278" r:id="rId18"/>
    <p:sldId id="279" r:id="rId19"/>
    <p:sldId id="281" r:id="rId20"/>
    <p:sldId id="282" r:id="rId21"/>
    <p:sldId id="316" r:id="rId22"/>
    <p:sldId id="284" r:id="rId23"/>
    <p:sldId id="291" r:id="rId24"/>
    <p:sldId id="289" r:id="rId25"/>
    <p:sldId id="292" r:id="rId26"/>
    <p:sldId id="285" r:id="rId27"/>
    <p:sldId id="293" r:id="rId28"/>
    <p:sldId id="296" r:id="rId29"/>
    <p:sldId id="295" r:id="rId30"/>
    <p:sldId id="286" r:id="rId31"/>
    <p:sldId id="287" r:id="rId32"/>
    <p:sldId id="298" r:id="rId33"/>
    <p:sldId id="299" r:id="rId34"/>
    <p:sldId id="300" r:id="rId35"/>
    <p:sldId id="288" r:id="rId36"/>
    <p:sldId id="302" r:id="rId37"/>
    <p:sldId id="303" r:id="rId38"/>
    <p:sldId id="305" r:id="rId39"/>
    <p:sldId id="304" r:id="rId40"/>
    <p:sldId id="306" r:id="rId41"/>
    <p:sldId id="319" r:id="rId42"/>
    <p:sldId id="321" r:id="rId43"/>
    <p:sldId id="322" r:id="rId44"/>
    <p:sldId id="350" r:id="rId45"/>
    <p:sldId id="323" r:id="rId46"/>
    <p:sldId id="324" r:id="rId47"/>
    <p:sldId id="325" r:id="rId48"/>
    <p:sldId id="326" r:id="rId49"/>
    <p:sldId id="327" r:id="rId50"/>
    <p:sldId id="328" r:id="rId51"/>
    <p:sldId id="320" r:id="rId52"/>
    <p:sldId id="329" r:id="rId53"/>
    <p:sldId id="340" r:id="rId54"/>
    <p:sldId id="330" r:id="rId55"/>
    <p:sldId id="334" r:id="rId56"/>
    <p:sldId id="335" r:id="rId57"/>
    <p:sldId id="336" r:id="rId58"/>
    <p:sldId id="341" r:id="rId59"/>
    <p:sldId id="351" r:id="rId60"/>
    <p:sldId id="342" r:id="rId61"/>
    <p:sldId id="343" r:id="rId62"/>
    <p:sldId id="344" r:id="rId63"/>
    <p:sldId id="345" r:id="rId64"/>
    <p:sldId id="346" r:id="rId65"/>
    <p:sldId id="347" r:id="rId66"/>
    <p:sldId id="348" r:id="rId67"/>
    <p:sldId id="317" r:id="rId68"/>
    <p:sldId id="262" r:id="rId69"/>
    <p:sldId id="349" r:id="rId70"/>
    <p:sldId id="352" r:id="rId71"/>
  </p:sldIdLst>
  <p:sldSz cx="12192000" cy="6858000"/>
  <p:notesSz cx="7104063" cy="10234613"/>
  <p:defaultTextStyle>
    <a:defPPr>
      <a:defRPr lang="it-IT"/>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Introduction" id="{7149151E-DCCD-453A-88B8-583A10DD6997}">
          <p14:sldIdLst>
            <p14:sldId id="256"/>
            <p14:sldId id="270"/>
          </p14:sldIdLst>
        </p14:section>
        <p14:section name="PBEE" id="{58F4F0F7-5AFA-4425-A8A2-594F41CBDAF7}">
          <p14:sldIdLst>
            <p14:sldId id="313"/>
            <p14:sldId id="309"/>
            <p14:sldId id="311"/>
            <p14:sldId id="315"/>
            <p14:sldId id="310"/>
          </p14:sldIdLst>
        </p14:section>
        <p14:section name="PSHA - Theory" id="{396A016E-4FD7-4AC4-B8D4-B1A86CAEC0BD}">
          <p14:sldIdLst>
            <p14:sldId id="314"/>
            <p14:sldId id="271"/>
            <p14:sldId id="273"/>
            <p14:sldId id="274"/>
            <p14:sldId id="268"/>
            <p14:sldId id="275"/>
            <p14:sldId id="276"/>
            <p14:sldId id="277"/>
            <p14:sldId id="280"/>
            <p14:sldId id="278"/>
            <p14:sldId id="279"/>
            <p14:sldId id="281"/>
            <p14:sldId id="282"/>
          </p14:sldIdLst>
        </p14:section>
        <p14:section name="PSHA - Matlab" id="{089FA11B-CB23-4AAE-9D09-6A86FAB75ADA}">
          <p14:sldIdLst>
            <p14:sldId id="316"/>
            <p14:sldId id="284"/>
            <p14:sldId id="291"/>
            <p14:sldId id="289"/>
            <p14:sldId id="292"/>
            <p14:sldId id="285"/>
            <p14:sldId id="293"/>
            <p14:sldId id="296"/>
            <p14:sldId id="295"/>
            <p14:sldId id="286"/>
            <p14:sldId id="287"/>
            <p14:sldId id="298"/>
            <p14:sldId id="299"/>
            <p14:sldId id="300"/>
            <p14:sldId id="288"/>
            <p14:sldId id="302"/>
            <p14:sldId id="303"/>
            <p14:sldId id="305"/>
            <p14:sldId id="304"/>
            <p14:sldId id="306"/>
          </p14:sldIdLst>
        </p14:section>
        <p14:section name="Fragility - Theory" id="{6E8E7DB3-F126-4496-B437-80ECCDAFE0AA}">
          <p14:sldIdLst>
            <p14:sldId id="319"/>
            <p14:sldId id="321"/>
            <p14:sldId id="322"/>
            <p14:sldId id="350"/>
            <p14:sldId id="323"/>
            <p14:sldId id="324"/>
            <p14:sldId id="325"/>
            <p14:sldId id="326"/>
            <p14:sldId id="327"/>
            <p14:sldId id="328"/>
          </p14:sldIdLst>
        </p14:section>
        <p14:section name="Fragility - Matlab" id="{C1F5DD5C-734F-4AA8-95A0-6575E0469B1D}">
          <p14:sldIdLst>
            <p14:sldId id="320"/>
            <p14:sldId id="329"/>
            <p14:sldId id="340"/>
            <p14:sldId id="330"/>
            <p14:sldId id="334"/>
            <p14:sldId id="335"/>
            <p14:sldId id="336"/>
            <p14:sldId id="341"/>
            <p14:sldId id="351"/>
            <p14:sldId id="342"/>
            <p14:sldId id="343"/>
            <p14:sldId id="344"/>
            <p14:sldId id="345"/>
            <p14:sldId id="346"/>
            <p14:sldId id="347"/>
            <p14:sldId id="348"/>
          </p14:sldIdLst>
        </p14:section>
        <p14:section name="References" id="{67061A69-8EFC-428F-BA6F-CAA13BE315F4}">
          <p14:sldIdLst>
            <p14:sldId id="317"/>
            <p14:sldId id="262"/>
            <p14:sldId id="349"/>
            <p14:sldId id="352"/>
          </p14:sldIdLst>
        </p14:section>
      </p14:sectionLst>
    </p:ext>
    <p:ext uri="{EFAFB233-063F-42B5-8137-9DF3F51BA10A}">
      <p15:sldGuideLst xmlns:p15="http://schemas.microsoft.com/office/powerpoint/2012/main">
        <p15:guide id="1" orient="horz" pos="4133" userDrawn="1">
          <p15:clr>
            <a:srgbClr val="A4A3A4"/>
          </p15:clr>
        </p15:guide>
        <p15:guide id="2" pos="461" userDrawn="1">
          <p15:clr>
            <a:srgbClr val="A4A3A4"/>
          </p15:clr>
        </p15:guide>
        <p15:guide id="3" pos="712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rdin Chiara" initials="NC" lastIdx="1" clrIdx="0">
    <p:extLst>
      <p:ext uri="{19B8F6BF-5375-455C-9EA6-DF929625EA0E}">
        <p15:presenceInfo xmlns:p15="http://schemas.microsoft.com/office/powerpoint/2012/main" userId="Nardin Chia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01625"/>
    <a:srgbClr val="66FF99"/>
    <a:srgbClr val="CE0E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60853" autoAdjust="0"/>
  </p:normalViewPr>
  <p:slideViewPr>
    <p:cSldViewPr snapToGrid="0" showGuides="1">
      <p:cViewPr varScale="1">
        <p:scale>
          <a:sx n="44" d="100"/>
          <a:sy n="44" d="100"/>
        </p:scale>
        <p:origin x="1698" y="42"/>
      </p:cViewPr>
      <p:guideLst>
        <p:guide orient="horz" pos="4133"/>
        <p:guide pos="461"/>
        <p:guide pos="7129"/>
      </p:guideLst>
    </p:cSldViewPr>
  </p:slid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iagrams/_rels/data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70.png"/><Relationship Id="rId1" Type="http://schemas.openxmlformats.org/officeDocument/2006/relationships/image" Target="../media/image660.png"/><Relationship Id="rId4" Type="http://schemas.openxmlformats.org/officeDocument/2006/relationships/image" Target="../media/image690.png"/></Relationships>
</file>

<file path=ppt/diagrams/_rels/drawing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4D6A0-7975-4FED-B69A-0EB8185E038A}" type="doc">
      <dgm:prSet loTypeId="urn:microsoft.com/office/officeart/2005/8/layout/hProcess7" loCatId="list" qsTypeId="urn:microsoft.com/office/officeart/2005/8/quickstyle/simple3" qsCatId="simple" csTypeId="urn:microsoft.com/office/officeart/2005/8/colors/accent2_2" csCatId="accent2" phldr="1"/>
      <dgm:spPr/>
    </dgm:pt>
    <dgm:pt modelId="{998C37F0-19C2-40A5-8183-1FA85361BB4A}">
      <dgm:prSet phldrT="[Testo]" custT="1"/>
      <dgm:spPr/>
      <dgm:t>
        <a:bodyPr/>
        <a:lstStyle/>
        <a:p>
          <a:pPr algn="ctr"/>
          <a:r>
            <a:rPr lang="it-IT" sz="1500" dirty="0" err="1">
              <a:latin typeface="+mj-lt"/>
            </a:rPr>
            <a:t>Hazard</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intensity</a:t>
          </a:r>
          <a:r>
            <a:rPr lang="it-IT" sz="1500" i="1" dirty="0">
              <a:latin typeface="+mj-lt"/>
            </a:rPr>
            <a:t> </a:t>
          </a:r>
          <a:r>
            <a:rPr lang="it-IT" sz="1500" i="1" dirty="0" err="1">
              <a:latin typeface="+mj-lt"/>
            </a:rPr>
            <a:t>measure</a:t>
          </a:r>
          <a:endParaRPr lang="it-IT" sz="1500" i="1" dirty="0">
            <a:latin typeface="+mj-lt"/>
          </a:endParaRPr>
        </a:p>
        <a:p>
          <a:pPr algn="ctr"/>
          <a:endParaRPr lang="en-GB" sz="1500" dirty="0">
            <a:latin typeface="+mj-lt"/>
          </a:endParaRPr>
        </a:p>
      </dgm:t>
    </dgm:pt>
    <dgm:pt modelId="{9733B2B7-6087-4BE2-9EDD-3505FE35CFBD}" type="parTrans" cxnId="{ED677FA1-77FC-40EA-B80B-206AAD1E6C12}">
      <dgm:prSet/>
      <dgm:spPr/>
      <dgm:t>
        <a:bodyPr/>
        <a:lstStyle/>
        <a:p>
          <a:endParaRPr lang="en-GB"/>
        </a:p>
      </dgm:t>
    </dgm:pt>
    <dgm:pt modelId="{D6EAD0B9-2976-40D4-8EDF-1B5056BADAE5}" type="sibTrans" cxnId="{ED677FA1-77FC-40EA-B80B-206AAD1E6C12}">
      <dgm:prSet/>
      <dgm:spPr/>
      <dgm:t>
        <a:bodyPr/>
        <a:lstStyle/>
        <a:p>
          <a:endParaRPr lang="en-GB"/>
        </a:p>
      </dgm:t>
    </dgm:pt>
    <dgm:pt modelId="{B342B1CE-28A4-42BD-A725-1306DEF15692}">
      <dgm:prSet phldrT="[Testo]" custT="1"/>
      <dgm:spPr/>
      <dgm:t>
        <a:bodyPr/>
        <a:lstStyle/>
        <a:p>
          <a:pPr algn="ctr"/>
          <a:r>
            <a:rPr lang="it-IT" sz="1400" dirty="0" err="1">
              <a:latin typeface="+mj-lt"/>
            </a:rPr>
            <a:t>Loss</a:t>
          </a:r>
          <a:r>
            <a:rPr lang="it-IT" sz="14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decision</a:t>
          </a:r>
          <a:r>
            <a:rPr lang="it-IT" sz="1500" i="1" dirty="0">
              <a:latin typeface="+mj-lt"/>
            </a:rPr>
            <a:t> </a:t>
          </a:r>
          <a:r>
            <a:rPr lang="it-IT" sz="1500" i="1" dirty="0" err="1">
              <a:latin typeface="+mj-lt"/>
            </a:rPr>
            <a:t>variable</a:t>
          </a:r>
          <a:endParaRPr lang="en-GB" sz="1500" i="1" dirty="0">
            <a:latin typeface="+mj-lt"/>
          </a:endParaRPr>
        </a:p>
      </dgm:t>
    </dgm:pt>
    <dgm:pt modelId="{B43B5008-2EA2-44AE-AA78-DCB823FEE5B9}" type="parTrans" cxnId="{F153C02D-4E52-4D4C-B623-F61AF5764A70}">
      <dgm:prSet/>
      <dgm:spPr/>
      <dgm:t>
        <a:bodyPr/>
        <a:lstStyle/>
        <a:p>
          <a:endParaRPr lang="en-GB"/>
        </a:p>
      </dgm:t>
    </dgm:pt>
    <dgm:pt modelId="{D4BECFD4-A8D2-4EC2-88EA-1633B36DF75F}" type="sibTrans" cxnId="{F153C02D-4E52-4D4C-B623-F61AF5764A70}">
      <dgm:prSet/>
      <dgm:spPr/>
      <dgm:t>
        <a:bodyPr/>
        <a:lstStyle/>
        <a:p>
          <a:endParaRPr lang="en-GB"/>
        </a:p>
      </dgm:t>
    </dgm:pt>
    <dgm:pt modelId="{A38B0FF6-C4DB-4E6B-B8A8-39B6FF527BDE}">
      <dgm:prSet custT="1">
        <dgm:style>
          <a:lnRef idx="1">
            <a:schemeClr val="accent2"/>
          </a:lnRef>
          <a:fillRef idx="2">
            <a:schemeClr val="accent2"/>
          </a:fillRef>
          <a:effectRef idx="1">
            <a:schemeClr val="accent2"/>
          </a:effectRef>
          <a:fontRef idx="minor">
            <a:schemeClr val="dk1"/>
          </a:fontRef>
        </dgm:style>
      </dgm:prSet>
      <dgm:spPr>
        <a:noFill/>
        <a:ln w="38100">
          <a:solidFill>
            <a:srgbClr val="A01625"/>
          </a:solidFill>
        </a:ln>
      </dgm:spPr>
      <dgm:t>
        <a:bodyPr/>
        <a:lstStyle/>
        <a:p>
          <a:r>
            <a:rPr lang="it-IT" sz="1200" b="1" dirty="0">
              <a:latin typeface="+mj-lt"/>
            </a:rPr>
            <a:t>HAZARD</a:t>
          </a:r>
          <a:endParaRPr lang="en-GB" sz="1200" b="1" dirty="0">
            <a:latin typeface="+mj-lt"/>
          </a:endParaRPr>
        </a:p>
      </dgm:t>
    </dgm:pt>
    <dgm:pt modelId="{66F3F624-F788-4534-86C3-F1EB645F2412}" type="parTrans" cxnId="{11D74057-371E-4726-9B10-D679D4E0B834}">
      <dgm:prSet/>
      <dgm:spPr/>
      <dgm:t>
        <a:bodyPr/>
        <a:lstStyle/>
        <a:p>
          <a:endParaRPr lang="en-GB"/>
        </a:p>
      </dgm:t>
    </dgm:pt>
    <dgm:pt modelId="{FDFF3C09-5882-42B4-A738-365E2E3A7F5F}" type="sibTrans" cxnId="{11D74057-371E-4726-9B10-D679D4E0B834}">
      <dgm:prSet/>
      <dgm:spPr/>
      <dgm:t>
        <a:bodyPr/>
        <a:lstStyle/>
        <a:p>
          <a:endParaRPr lang="en-GB"/>
        </a:p>
      </dgm:t>
    </dgm:pt>
    <dgm:pt modelId="{91372FC7-96EB-4B22-B013-C61890526E2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400" b="1" dirty="0">
              <a:latin typeface="+mj-lt"/>
            </a:rPr>
            <a:t>VULNERABILITY</a:t>
          </a:r>
          <a:endParaRPr lang="en-GB" sz="1400" b="1" dirty="0">
            <a:latin typeface="+mj-lt"/>
          </a:endParaRPr>
        </a:p>
      </dgm:t>
    </dgm:pt>
    <dgm:pt modelId="{FE2C5B33-0810-4978-B9E9-4B449FFD9939}" type="parTrans" cxnId="{B9B9CA06-771E-4EB5-A865-163046CB3A41}">
      <dgm:prSet/>
      <dgm:spPr/>
      <dgm:t>
        <a:bodyPr/>
        <a:lstStyle/>
        <a:p>
          <a:endParaRPr lang="en-GB"/>
        </a:p>
      </dgm:t>
    </dgm:pt>
    <dgm:pt modelId="{C0D10B0A-D6A7-4EF8-8E94-2F2A8BDB1689}" type="sibTrans" cxnId="{B9B9CA06-771E-4EB5-A865-163046CB3A41}">
      <dgm:prSet/>
      <dgm:spPr/>
      <dgm:t>
        <a:bodyPr/>
        <a:lstStyle/>
        <a:p>
          <a:endParaRPr lang="en-GB"/>
        </a:p>
      </dgm:t>
    </dgm:pt>
    <dgm:pt modelId="{B2AFEF38-D861-419A-BA05-A67BC4F8BC98}">
      <dgm:prSet custT="1"/>
      <dgm:spPr/>
      <dgm:t>
        <a:bodyPr/>
        <a:lstStyle/>
        <a:p>
          <a:pPr algn="ctr"/>
          <a:r>
            <a:rPr lang="it-IT" sz="1500" dirty="0" err="1">
              <a:latin typeface="+mj-lt"/>
            </a:rPr>
            <a:t>Damage</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300" dirty="0">
            <a:latin typeface="+mj-lt"/>
          </a:endParaRPr>
        </a:p>
        <a:p>
          <a:pPr algn="ctr"/>
          <a:r>
            <a:rPr lang="it-IT" sz="1500" i="1" dirty="0" err="1">
              <a:latin typeface="+mj-lt"/>
            </a:rPr>
            <a:t>damage</a:t>
          </a:r>
          <a:r>
            <a:rPr lang="it-IT" sz="1500" i="1" dirty="0">
              <a:latin typeface="+mj-lt"/>
            </a:rPr>
            <a:t> </a:t>
          </a:r>
          <a:r>
            <a:rPr lang="it-IT" sz="1500" i="1" dirty="0" err="1">
              <a:latin typeface="+mj-lt"/>
            </a:rPr>
            <a:t>measure</a:t>
          </a:r>
          <a:endParaRPr lang="en-GB" sz="1500" i="1" dirty="0">
            <a:latin typeface="+mj-lt"/>
          </a:endParaRPr>
        </a:p>
      </dgm:t>
    </dgm:pt>
    <dgm:pt modelId="{A2D91669-C8A7-4CD8-9DD4-69455E941F93}" type="parTrans" cxnId="{B6D2E482-3C63-4413-9E98-AD927619EE68}">
      <dgm:prSet/>
      <dgm:spPr/>
      <dgm:t>
        <a:bodyPr/>
        <a:lstStyle/>
        <a:p>
          <a:endParaRPr lang="en-GB"/>
        </a:p>
      </dgm:t>
    </dgm:pt>
    <dgm:pt modelId="{187AEFE4-C4A6-4419-8F04-7E92643F2345}" type="sibTrans" cxnId="{B6D2E482-3C63-4413-9E98-AD927619EE68}">
      <dgm:prSet/>
      <dgm:spPr/>
      <dgm:t>
        <a:bodyPr/>
        <a:lstStyle/>
        <a:p>
          <a:endParaRPr lang="en-GB"/>
        </a:p>
      </dgm:t>
    </dgm:pt>
    <dgm:pt modelId="{91CB4FFE-BF74-4312-B39F-9DF680D2011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200" b="1" dirty="0">
              <a:latin typeface="+mj-lt"/>
            </a:rPr>
            <a:t>DECISION MAKING</a:t>
          </a:r>
          <a:endParaRPr lang="en-GB" sz="1200" b="1" dirty="0">
            <a:latin typeface="+mj-lt"/>
          </a:endParaRPr>
        </a:p>
      </dgm:t>
    </dgm:pt>
    <dgm:pt modelId="{28957C8E-0842-471C-9A56-7A407377E970}" type="parTrans" cxnId="{C52FF87D-4A59-460E-A649-E3831B197C8E}">
      <dgm:prSet/>
      <dgm:spPr/>
      <dgm:t>
        <a:bodyPr/>
        <a:lstStyle/>
        <a:p>
          <a:endParaRPr lang="en-GB"/>
        </a:p>
      </dgm:t>
    </dgm:pt>
    <dgm:pt modelId="{B8DCA2CC-9E30-43FE-A67F-BA38E63DCC54}" type="sibTrans" cxnId="{C52FF87D-4A59-460E-A649-E3831B197C8E}">
      <dgm:prSet/>
      <dgm:spPr/>
      <dgm:t>
        <a:bodyPr/>
        <a:lstStyle/>
        <a:p>
          <a:endParaRPr lang="en-GB"/>
        </a:p>
      </dgm:t>
    </dgm:pt>
    <dgm:pt modelId="{4B56580F-D0A4-42CA-B33F-2E4C78853725}">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400" b="1" dirty="0">
              <a:latin typeface="+mj-lt"/>
            </a:rPr>
            <a:t>VULNERABILITY</a:t>
          </a:r>
          <a:endParaRPr lang="en-GB" sz="1400" b="1" dirty="0">
            <a:latin typeface="+mj-lt"/>
          </a:endParaRPr>
        </a:p>
      </dgm:t>
    </dgm:pt>
    <dgm:pt modelId="{27DA8398-245A-47C4-B2D0-0287DC9A5F33}" type="parTrans" cxnId="{B5E48249-0109-46FA-8925-C744D6B8D521}">
      <dgm:prSet/>
      <dgm:spPr/>
      <dgm:t>
        <a:bodyPr/>
        <a:lstStyle/>
        <a:p>
          <a:endParaRPr lang="en-GB"/>
        </a:p>
      </dgm:t>
    </dgm:pt>
    <dgm:pt modelId="{649FCF27-1B46-410A-ACDC-3CBCECA3C62B}" type="sibTrans" cxnId="{B5E48249-0109-46FA-8925-C744D6B8D521}">
      <dgm:prSet/>
      <dgm:spPr/>
      <dgm:t>
        <a:bodyPr/>
        <a:lstStyle/>
        <a:p>
          <a:endParaRPr lang="en-GB"/>
        </a:p>
      </dgm:t>
    </dgm:pt>
    <dgm:pt modelId="{29FCEC4F-0D71-4B26-BF5C-1A6A7A921E82}">
      <dgm:prSet custT="1"/>
      <dgm:spPr/>
      <dgm:t>
        <a:bodyPr/>
        <a:lstStyle/>
        <a:p>
          <a:pPr algn="ctr"/>
          <a:r>
            <a:rPr lang="it-IT" sz="1500" dirty="0" err="1">
              <a:latin typeface="+mj-lt"/>
            </a:rPr>
            <a:t>Vulnerability</a:t>
          </a:r>
          <a:r>
            <a:rPr lang="it-IT" sz="1500" dirty="0">
              <a:latin typeface="+mj-lt"/>
            </a:rPr>
            <a:t> </a:t>
          </a:r>
          <a:r>
            <a:rPr lang="it-IT" sz="1500" dirty="0" err="1">
              <a:latin typeface="+mj-lt"/>
            </a:rPr>
            <a:t>analysis</a:t>
          </a:r>
          <a:endParaRPr lang="it-IT" sz="1500" dirty="0">
            <a:latin typeface="+mj-lt"/>
          </a:endParaRPr>
        </a:p>
        <a:p>
          <a:pPr algn="ctr"/>
          <a:endParaRPr lang="it-IT" sz="1200" dirty="0">
            <a:latin typeface="+mj-lt"/>
          </a:endParaRPr>
        </a:p>
        <a:p>
          <a:pPr algn="ctr"/>
          <a:endParaRPr lang="it-IT" sz="1400" dirty="0">
            <a:latin typeface="+mj-lt"/>
          </a:endParaRPr>
        </a:p>
        <a:p>
          <a:pPr algn="ctr"/>
          <a:endParaRPr lang="it-IT" sz="1400" dirty="0">
            <a:latin typeface="+mj-lt"/>
          </a:endParaRPr>
        </a:p>
        <a:p>
          <a:pPr algn="ctr"/>
          <a:endParaRPr lang="it-IT" sz="1000" dirty="0">
            <a:latin typeface="+mj-lt"/>
          </a:endParaRPr>
        </a:p>
        <a:p>
          <a:pPr algn="ctr"/>
          <a:r>
            <a:rPr lang="it-IT" sz="1400" i="1" dirty="0" err="1">
              <a:latin typeface="+mj-lt"/>
            </a:rPr>
            <a:t>engineering</a:t>
          </a:r>
          <a:r>
            <a:rPr lang="it-IT" sz="1400" i="1" dirty="0">
              <a:latin typeface="+mj-lt"/>
            </a:rPr>
            <a:t> </a:t>
          </a:r>
          <a:r>
            <a:rPr lang="it-IT" sz="1400" i="1" dirty="0" err="1">
              <a:latin typeface="+mj-lt"/>
            </a:rPr>
            <a:t>demand</a:t>
          </a:r>
          <a:r>
            <a:rPr lang="it-IT" sz="1400" i="1" dirty="0">
              <a:latin typeface="+mj-lt"/>
            </a:rPr>
            <a:t> par.</a:t>
          </a:r>
          <a:endParaRPr lang="en-GB" sz="1400" i="1" dirty="0">
            <a:latin typeface="+mj-lt"/>
          </a:endParaRPr>
        </a:p>
      </dgm:t>
    </dgm:pt>
    <dgm:pt modelId="{FDB498C7-B895-449E-9C35-FD4AD5E25279}" type="parTrans" cxnId="{A2AA1F98-0AFF-4E3E-BE3D-C79D0E236B13}">
      <dgm:prSet/>
      <dgm:spPr/>
      <dgm:t>
        <a:bodyPr/>
        <a:lstStyle/>
        <a:p>
          <a:endParaRPr lang="en-GB"/>
        </a:p>
      </dgm:t>
    </dgm:pt>
    <dgm:pt modelId="{22E306CB-DA78-40DA-9702-6F1970F2CEDD}" type="sibTrans" cxnId="{A2AA1F98-0AFF-4E3E-BE3D-C79D0E236B13}">
      <dgm:prSet/>
      <dgm:spPr/>
      <dgm:t>
        <a:bodyPr/>
        <a:lstStyle/>
        <a:p>
          <a:endParaRPr lang="en-GB"/>
        </a:p>
      </dgm:t>
    </dgm:pt>
    <dgm:pt modelId="{CCDEE120-23C3-44CC-B46C-954001926234}" type="pres">
      <dgm:prSet presAssocID="{7D44D6A0-7975-4FED-B69A-0EB8185E038A}" presName="Name0" presStyleCnt="0">
        <dgm:presLayoutVars>
          <dgm:dir/>
          <dgm:animLvl val="lvl"/>
          <dgm:resizeHandles val="exact"/>
        </dgm:presLayoutVars>
      </dgm:prSet>
      <dgm:spPr/>
    </dgm:pt>
    <dgm:pt modelId="{CB0CB1EB-D750-4F78-958A-596B6084BFA4}" type="pres">
      <dgm:prSet presAssocID="{A38B0FF6-C4DB-4E6B-B8A8-39B6FF527BDE}" presName="compositeNode" presStyleCnt="0">
        <dgm:presLayoutVars>
          <dgm:bulletEnabled val="1"/>
        </dgm:presLayoutVars>
      </dgm:prSet>
      <dgm:spPr/>
    </dgm:pt>
    <dgm:pt modelId="{86B2CCDC-15FE-4F87-9AD7-A364C99E0710}" type="pres">
      <dgm:prSet presAssocID="{A38B0FF6-C4DB-4E6B-B8A8-39B6FF527BDE}" presName="bgRect" presStyleLbl="node1" presStyleIdx="0" presStyleCnt="4" custScaleX="133100" custScaleY="133100"/>
      <dgm:spPr/>
    </dgm:pt>
    <dgm:pt modelId="{5D795F5F-E8EF-438C-B62A-3E2072E6BB67}" type="pres">
      <dgm:prSet presAssocID="{A38B0FF6-C4DB-4E6B-B8A8-39B6FF527BDE}" presName="parentNode" presStyleLbl="node1" presStyleIdx="0" presStyleCnt="4">
        <dgm:presLayoutVars>
          <dgm:chMax val="0"/>
          <dgm:bulletEnabled val="1"/>
        </dgm:presLayoutVars>
      </dgm:prSet>
      <dgm:spPr/>
    </dgm:pt>
    <dgm:pt modelId="{1624C416-ECD0-48BB-BE5D-DA61E1BC514F}" type="pres">
      <dgm:prSet presAssocID="{A38B0FF6-C4DB-4E6B-B8A8-39B6FF527BDE}" presName="childNode" presStyleLbl="node1" presStyleIdx="0" presStyleCnt="4">
        <dgm:presLayoutVars>
          <dgm:bulletEnabled val="1"/>
        </dgm:presLayoutVars>
      </dgm:prSet>
      <dgm:spPr/>
    </dgm:pt>
    <dgm:pt modelId="{33C463EB-F866-447B-9067-DC24BCB68FF1}" type="pres">
      <dgm:prSet presAssocID="{FDFF3C09-5882-42B4-A738-365E2E3A7F5F}" presName="hSp" presStyleCnt="0"/>
      <dgm:spPr/>
    </dgm:pt>
    <dgm:pt modelId="{2CE932E2-891B-4C33-9209-9660F7289B7B}" type="pres">
      <dgm:prSet presAssocID="{FDFF3C09-5882-42B4-A738-365E2E3A7F5F}" presName="vProcSp" presStyleCnt="0"/>
      <dgm:spPr/>
    </dgm:pt>
    <dgm:pt modelId="{1CD79B3D-077A-42EB-A63D-3A9CD78D2A24}" type="pres">
      <dgm:prSet presAssocID="{FDFF3C09-5882-42B4-A738-365E2E3A7F5F}" presName="vSp1" presStyleCnt="0"/>
      <dgm:spPr/>
    </dgm:pt>
    <dgm:pt modelId="{24190709-F953-4D2A-92A0-390E4CCF5C34}" type="pres">
      <dgm:prSet presAssocID="{FDFF3C09-5882-42B4-A738-365E2E3A7F5F}" presName="simulatedConn" presStyleLbl="solidFgAcc1" presStyleIdx="0" presStyleCnt="3"/>
      <dgm:spPr/>
    </dgm:pt>
    <dgm:pt modelId="{900A74EB-FE2D-4EF3-ABBC-4C9653981DEC}" type="pres">
      <dgm:prSet presAssocID="{FDFF3C09-5882-42B4-A738-365E2E3A7F5F}" presName="vSp2" presStyleCnt="0"/>
      <dgm:spPr/>
    </dgm:pt>
    <dgm:pt modelId="{5D6C79D5-20AF-4A37-ACD9-ACF06BF2D793}" type="pres">
      <dgm:prSet presAssocID="{FDFF3C09-5882-42B4-A738-365E2E3A7F5F}" presName="sibTrans" presStyleCnt="0"/>
      <dgm:spPr/>
    </dgm:pt>
    <dgm:pt modelId="{0BEB77FC-E9A5-43EC-A948-BE6663CF7DF4}" type="pres">
      <dgm:prSet presAssocID="{4B56580F-D0A4-42CA-B33F-2E4C78853725}" presName="compositeNode" presStyleCnt="0">
        <dgm:presLayoutVars>
          <dgm:bulletEnabled val="1"/>
        </dgm:presLayoutVars>
      </dgm:prSet>
      <dgm:spPr/>
    </dgm:pt>
    <dgm:pt modelId="{E37B6B4E-6DA6-40B3-B14C-186A4FB77ACE}" type="pres">
      <dgm:prSet presAssocID="{4B56580F-D0A4-42CA-B33F-2E4C78853725}" presName="bgRect" presStyleLbl="node1" presStyleIdx="1" presStyleCnt="4" custScaleX="133100" custScaleY="133100"/>
      <dgm:spPr/>
    </dgm:pt>
    <dgm:pt modelId="{1B9E1CB5-B01F-4A9C-9627-BFA966999BFA}" type="pres">
      <dgm:prSet presAssocID="{4B56580F-D0A4-42CA-B33F-2E4C78853725}" presName="parentNode" presStyleLbl="node1" presStyleIdx="1" presStyleCnt="4">
        <dgm:presLayoutVars>
          <dgm:chMax val="0"/>
          <dgm:bulletEnabled val="1"/>
        </dgm:presLayoutVars>
      </dgm:prSet>
      <dgm:spPr/>
    </dgm:pt>
    <dgm:pt modelId="{94B15768-D213-4B5C-B457-320787035C7D}" type="pres">
      <dgm:prSet presAssocID="{4B56580F-D0A4-42CA-B33F-2E4C78853725}" presName="childNode" presStyleLbl="node1" presStyleIdx="1" presStyleCnt="4">
        <dgm:presLayoutVars>
          <dgm:bulletEnabled val="1"/>
        </dgm:presLayoutVars>
      </dgm:prSet>
      <dgm:spPr/>
    </dgm:pt>
    <dgm:pt modelId="{A1705834-34E4-49CC-A9EF-19432D297DA1}" type="pres">
      <dgm:prSet presAssocID="{649FCF27-1B46-410A-ACDC-3CBCECA3C62B}" presName="hSp" presStyleCnt="0"/>
      <dgm:spPr/>
    </dgm:pt>
    <dgm:pt modelId="{2663BB63-9E41-408D-94CC-78BDC115DE3F}" type="pres">
      <dgm:prSet presAssocID="{649FCF27-1B46-410A-ACDC-3CBCECA3C62B}" presName="vProcSp" presStyleCnt="0"/>
      <dgm:spPr/>
    </dgm:pt>
    <dgm:pt modelId="{FF887673-C31E-4538-B43E-3A48AB13B340}" type="pres">
      <dgm:prSet presAssocID="{649FCF27-1B46-410A-ACDC-3CBCECA3C62B}" presName="vSp1" presStyleCnt="0"/>
      <dgm:spPr/>
    </dgm:pt>
    <dgm:pt modelId="{D7F2BD0D-780A-4BA5-A735-5B7637A86217}" type="pres">
      <dgm:prSet presAssocID="{649FCF27-1B46-410A-ACDC-3CBCECA3C62B}" presName="simulatedConn" presStyleLbl="solidFgAcc1" presStyleIdx="1" presStyleCnt="3"/>
      <dgm:spPr/>
    </dgm:pt>
    <dgm:pt modelId="{E400C2F9-1E6A-4521-A3B0-08FDD81B1B26}" type="pres">
      <dgm:prSet presAssocID="{649FCF27-1B46-410A-ACDC-3CBCECA3C62B}" presName="vSp2" presStyleCnt="0"/>
      <dgm:spPr/>
    </dgm:pt>
    <dgm:pt modelId="{4689D89F-8E0F-46AB-BD78-E4416E692C2F}" type="pres">
      <dgm:prSet presAssocID="{649FCF27-1B46-410A-ACDC-3CBCECA3C62B}" presName="sibTrans" presStyleCnt="0"/>
      <dgm:spPr/>
    </dgm:pt>
    <dgm:pt modelId="{6ECBACE5-F60E-479F-9B6F-BC8882E02E81}" type="pres">
      <dgm:prSet presAssocID="{91372FC7-96EB-4B22-B013-C61890526E29}" presName="compositeNode" presStyleCnt="0">
        <dgm:presLayoutVars>
          <dgm:bulletEnabled val="1"/>
        </dgm:presLayoutVars>
      </dgm:prSet>
      <dgm:spPr/>
    </dgm:pt>
    <dgm:pt modelId="{3A5B50DF-58F3-4817-82D4-61210119F5C9}" type="pres">
      <dgm:prSet presAssocID="{91372FC7-96EB-4B22-B013-C61890526E29}" presName="bgRect" presStyleLbl="node1" presStyleIdx="2" presStyleCnt="4" custScaleX="133100" custScaleY="133100"/>
      <dgm:spPr/>
    </dgm:pt>
    <dgm:pt modelId="{79D142A8-6A10-4A81-B419-7DF4B3221AAA}" type="pres">
      <dgm:prSet presAssocID="{91372FC7-96EB-4B22-B013-C61890526E29}" presName="parentNode" presStyleLbl="node1" presStyleIdx="2" presStyleCnt="4">
        <dgm:presLayoutVars>
          <dgm:chMax val="0"/>
          <dgm:bulletEnabled val="1"/>
        </dgm:presLayoutVars>
      </dgm:prSet>
      <dgm:spPr/>
    </dgm:pt>
    <dgm:pt modelId="{898BF0E3-5DAC-4E93-9F1E-168733F5CAAF}" type="pres">
      <dgm:prSet presAssocID="{91372FC7-96EB-4B22-B013-C61890526E29}" presName="childNode" presStyleLbl="node1" presStyleIdx="2" presStyleCnt="4">
        <dgm:presLayoutVars>
          <dgm:bulletEnabled val="1"/>
        </dgm:presLayoutVars>
      </dgm:prSet>
      <dgm:spPr/>
    </dgm:pt>
    <dgm:pt modelId="{311A2888-9F2D-42B2-BCFF-1ADA9985601F}" type="pres">
      <dgm:prSet presAssocID="{C0D10B0A-D6A7-4EF8-8E94-2F2A8BDB1689}" presName="hSp" presStyleCnt="0"/>
      <dgm:spPr/>
    </dgm:pt>
    <dgm:pt modelId="{B05FD41F-8498-4944-BB27-205533498131}" type="pres">
      <dgm:prSet presAssocID="{C0D10B0A-D6A7-4EF8-8E94-2F2A8BDB1689}" presName="vProcSp" presStyleCnt="0"/>
      <dgm:spPr/>
    </dgm:pt>
    <dgm:pt modelId="{8773879B-2DF8-413A-9D3A-BF19981A7F1B}" type="pres">
      <dgm:prSet presAssocID="{C0D10B0A-D6A7-4EF8-8E94-2F2A8BDB1689}" presName="vSp1" presStyleCnt="0"/>
      <dgm:spPr/>
    </dgm:pt>
    <dgm:pt modelId="{EB26B2FC-5AC8-484F-98FF-3EABD85B75F4}" type="pres">
      <dgm:prSet presAssocID="{C0D10B0A-D6A7-4EF8-8E94-2F2A8BDB1689}" presName="simulatedConn" presStyleLbl="solidFgAcc1" presStyleIdx="2" presStyleCnt="3"/>
      <dgm:spPr/>
    </dgm:pt>
    <dgm:pt modelId="{F880F6E7-126B-472D-838D-A23741517B61}" type="pres">
      <dgm:prSet presAssocID="{C0D10B0A-D6A7-4EF8-8E94-2F2A8BDB1689}" presName="vSp2" presStyleCnt="0"/>
      <dgm:spPr/>
    </dgm:pt>
    <dgm:pt modelId="{4B286D2C-6304-4E4B-ADBB-F23941136935}" type="pres">
      <dgm:prSet presAssocID="{C0D10B0A-D6A7-4EF8-8E94-2F2A8BDB1689}" presName="sibTrans" presStyleCnt="0"/>
      <dgm:spPr/>
    </dgm:pt>
    <dgm:pt modelId="{A223AA5F-13D4-45D2-9A7E-97DD79DA4C2F}" type="pres">
      <dgm:prSet presAssocID="{91CB4FFE-BF74-4312-B39F-9DF680D20119}" presName="compositeNode" presStyleCnt="0">
        <dgm:presLayoutVars>
          <dgm:bulletEnabled val="1"/>
        </dgm:presLayoutVars>
      </dgm:prSet>
      <dgm:spPr/>
    </dgm:pt>
    <dgm:pt modelId="{009D73A3-6F85-4363-B247-3A37A50BAA69}" type="pres">
      <dgm:prSet presAssocID="{91CB4FFE-BF74-4312-B39F-9DF680D20119}" presName="bgRect" presStyleLbl="node1" presStyleIdx="3" presStyleCnt="4" custScaleX="133100" custScaleY="133100"/>
      <dgm:spPr/>
    </dgm:pt>
    <dgm:pt modelId="{0EF7AFB0-6FB8-482F-8E8B-539BEF31F95D}" type="pres">
      <dgm:prSet presAssocID="{91CB4FFE-BF74-4312-B39F-9DF680D20119}" presName="parentNode" presStyleLbl="node1" presStyleIdx="3" presStyleCnt="4">
        <dgm:presLayoutVars>
          <dgm:chMax val="0"/>
          <dgm:bulletEnabled val="1"/>
        </dgm:presLayoutVars>
      </dgm:prSet>
      <dgm:spPr/>
    </dgm:pt>
    <dgm:pt modelId="{2347665F-673A-4616-A2BA-6CF87D243D99}" type="pres">
      <dgm:prSet presAssocID="{91CB4FFE-BF74-4312-B39F-9DF680D20119}" presName="childNode" presStyleLbl="node1" presStyleIdx="3" presStyleCnt="4">
        <dgm:presLayoutVars>
          <dgm:bulletEnabled val="1"/>
        </dgm:presLayoutVars>
      </dgm:prSet>
      <dgm:spPr/>
    </dgm:pt>
  </dgm:ptLst>
  <dgm:cxnLst>
    <dgm:cxn modelId="{C4AD5C03-EE82-4752-92AF-1AD32E0B60D8}" type="presOf" srcId="{91372FC7-96EB-4B22-B013-C61890526E29}" destId="{79D142A8-6A10-4A81-B419-7DF4B3221AAA}" srcOrd="1" destOrd="0" presId="urn:microsoft.com/office/officeart/2005/8/layout/hProcess7"/>
    <dgm:cxn modelId="{B9B9CA06-771E-4EB5-A865-163046CB3A41}" srcId="{7D44D6A0-7975-4FED-B69A-0EB8185E038A}" destId="{91372FC7-96EB-4B22-B013-C61890526E29}" srcOrd="2" destOrd="0" parTransId="{FE2C5B33-0810-4978-B9E9-4B449FFD9939}" sibTransId="{C0D10B0A-D6A7-4EF8-8E94-2F2A8BDB1689}"/>
    <dgm:cxn modelId="{B9711E27-17C6-4A5C-B51B-8AC41C3F904E}" type="presOf" srcId="{B342B1CE-28A4-42BD-A725-1306DEF15692}" destId="{2347665F-673A-4616-A2BA-6CF87D243D99}" srcOrd="0" destOrd="0" presId="urn:microsoft.com/office/officeart/2005/8/layout/hProcess7"/>
    <dgm:cxn modelId="{F153C02D-4E52-4D4C-B623-F61AF5764A70}" srcId="{91CB4FFE-BF74-4312-B39F-9DF680D20119}" destId="{B342B1CE-28A4-42BD-A725-1306DEF15692}" srcOrd="0" destOrd="0" parTransId="{B43B5008-2EA2-44AE-AA78-DCB823FEE5B9}" sibTransId="{D4BECFD4-A8D2-4EC2-88EA-1633B36DF75F}"/>
    <dgm:cxn modelId="{283AE441-D5FF-4183-9D62-7EB20F5B8A3F}" type="presOf" srcId="{4B56580F-D0A4-42CA-B33F-2E4C78853725}" destId="{E37B6B4E-6DA6-40B3-B14C-186A4FB77ACE}" srcOrd="0" destOrd="0" presId="urn:microsoft.com/office/officeart/2005/8/layout/hProcess7"/>
    <dgm:cxn modelId="{B5E48249-0109-46FA-8925-C744D6B8D521}" srcId="{7D44D6A0-7975-4FED-B69A-0EB8185E038A}" destId="{4B56580F-D0A4-42CA-B33F-2E4C78853725}" srcOrd="1" destOrd="0" parTransId="{27DA8398-245A-47C4-B2D0-0287DC9A5F33}" sibTransId="{649FCF27-1B46-410A-ACDC-3CBCECA3C62B}"/>
    <dgm:cxn modelId="{199A9F72-2A20-4EF7-9E3B-10041D6E1CE3}" type="presOf" srcId="{4B56580F-D0A4-42CA-B33F-2E4C78853725}" destId="{1B9E1CB5-B01F-4A9C-9627-BFA966999BFA}" srcOrd="1" destOrd="0" presId="urn:microsoft.com/office/officeart/2005/8/layout/hProcess7"/>
    <dgm:cxn modelId="{9B672A53-536A-4F83-B9ED-5C3338883481}" type="presOf" srcId="{B2AFEF38-D861-419A-BA05-A67BC4F8BC98}" destId="{898BF0E3-5DAC-4E93-9F1E-168733F5CAAF}" srcOrd="0" destOrd="0" presId="urn:microsoft.com/office/officeart/2005/8/layout/hProcess7"/>
    <dgm:cxn modelId="{11D74057-371E-4726-9B10-D679D4E0B834}" srcId="{7D44D6A0-7975-4FED-B69A-0EB8185E038A}" destId="{A38B0FF6-C4DB-4E6B-B8A8-39B6FF527BDE}" srcOrd="0" destOrd="0" parTransId="{66F3F624-F788-4534-86C3-F1EB645F2412}" sibTransId="{FDFF3C09-5882-42B4-A738-365E2E3A7F5F}"/>
    <dgm:cxn modelId="{C52FF87D-4A59-460E-A649-E3831B197C8E}" srcId="{7D44D6A0-7975-4FED-B69A-0EB8185E038A}" destId="{91CB4FFE-BF74-4312-B39F-9DF680D20119}" srcOrd="3" destOrd="0" parTransId="{28957C8E-0842-471C-9A56-7A407377E970}" sibTransId="{B8DCA2CC-9E30-43FE-A67F-BA38E63DCC54}"/>
    <dgm:cxn modelId="{B6D2E482-3C63-4413-9E98-AD927619EE68}" srcId="{91372FC7-96EB-4B22-B013-C61890526E29}" destId="{B2AFEF38-D861-419A-BA05-A67BC4F8BC98}" srcOrd="0" destOrd="0" parTransId="{A2D91669-C8A7-4CD8-9DD4-69455E941F93}" sibTransId="{187AEFE4-C4A6-4419-8F04-7E92643F2345}"/>
    <dgm:cxn modelId="{95A7168A-C22A-4FBD-B9C6-D62E60E04755}" type="presOf" srcId="{A38B0FF6-C4DB-4E6B-B8A8-39B6FF527BDE}" destId="{5D795F5F-E8EF-438C-B62A-3E2072E6BB67}" srcOrd="1" destOrd="0" presId="urn:microsoft.com/office/officeart/2005/8/layout/hProcess7"/>
    <dgm:cxn modelId="{A2AA1F98-0AFF-4E3E-BE3D-C79D0E236B13}" srcId="{4B56580F-D0A4-42CA-B33F-2E4C78853725}" destId="{29FCEC4F-0D71-4B26-BF5C-1A6A7A921E82}" srcOrd="0" destOrd="0" parTransId="{FDB498C7-B895-449E-9C35-FD4AD5E25279}" sibTransId="{22E306CB-DA78-40DA-9702-6F1970F2CEDD}"/>
    <dgm:cxn modelId="{ED677FA1-77FC-40EA-B80B-206AAD1E6C12}" srcId="{A38B0FF6-C4DB-4E6B-B8A8-39B6FF527BDE}" destId="{998C37F0-19C2-40A5-8183-1FA85361BB4A}" srcOrd="0" destOrd="0" parTransId="{9733B2B7-6087-4BE2-9EDD-3505FE35CFBD}" sibTransId="{D6EAD0B9-2976-40D4-8EDF-1B5056BADAE5}"/>
    <dgm:cxn modelId="{7F2781AB-B857-4A87-9577-7F726795A810}" type="presOf" srcId="{91372FC7-96EB-4B22-B013-C61890526E29}" destId="{3A5B50DF-58F3-4817-82D4-61210119F5C9}" srcOrd="0" destOrd="0" presId="urn:microsoft.com/office/officeart/2005/8/layout/hProcess7"/>
    <dgm:cxn modelId="{C970A5BD-18D9-47A1-828A-7EBC57055F1F}" type="presOf" srcId="{29FCEC4F-0D71-4B26-BF5C-1A6A7A921E82}" destId="{94B15768-D213-4B5C-B457-320787035C7D}" srcOrd="0" destOrd="0" presId="urn:microsoft.com/office/officeart/2005/8/layout/hProcess7"/>
    <dgm:cxn modelId="{C3BE47D9-6EEA-4C8D-A9F5-4726E4BAE0A3}" type="presOf" srcId="{7D44D6A0-7975-4FED-B69A-0EB8185E038A}" destId="{CCDEE120-23C3-44CC-B46C-954001926234}" srcOrd="0" destOrd="0" presId="urn:microsoft.com/office/officeart/2005/8/layout/hProcess7"/>
    <dgm:cxn modelId="{B01EC4E9-AB90-49BB-B9D0-78AD31E5DE5D}" type="presOf" srcId="{91CB4FFE-BF74-4312-B39F-9DF680D20119}" destId="{009D73A3-6F85-4363-B247-3A37A50BAA69}" srcOrd="0" destOrd="0" presId="urn:microsoft.com/office/officeart/2005/8/layout/hProcess7"/>
    <dgm:cxn modelId="{BB4B5FF0-7EC5-4DD5-9CDB-7C4BCCD34EDE}" type="presOf" srcId="{91CB4FFE-BF74-4312-B39F-9DF680D20119}" destId="{0EF7AFB0-6FB8-482F-8E8B-539BEF31F95D}" srcOrd="1" destOrd="0" presId="urn:microsoft.com/office/officeart/2005/8/layout/hProcess7"/>
    <dgm:cxn modelId="{868101F1-BEFD-4BB1-B16C-461D90CAD710}" type="presOf" srcId="{998C37F0-19C2-40A5-8183-1FA85361BB4A}" destId="{1624C416-ECD0-48BB-BE5D-DA61E1BC514F}" srcOrd="0" destOrd="0" presId="urn:microsoft.com/office/officeart/2005/8/layout/hProcess7"/>
    <dgm:cxn modelId="{1CA9D6F8-3FF4-41F4-A3B6-8662959AC50D}" type="presOf" srcId="{A38B0FF6-C4DB-4E6B-B8A8-39B6FF527BDE}" destId="{86B2CCDC-15FE-4F87-9AD7-A364C99E0710}" srcOrd="0" destOrd="0" presId="urn:microsoft.com/office/officeart/2005/8/layout/hProcess7"/>
    <dgm:cxn modelId="{F58D5369-9625-4F80-B4CF-28C8C08E5DA4}" type="presParOf" srcId="{CCDEE120-23C3-44CC-B46C-954001926234}" destId="{CB0CB1EB-D750-4F78-958A-596B6084BFA4}" srcOrd="0" destOrd="0" presId="urn:microsoft.com/office/officeart/2005/8/layout/hProcess7"/>
    <dgm:cxn modelId="{796F0CDB-82FC-4D6E-8DFC-6E4D492362E5}" type="presParOf" srcId="{CB0CB1EB-D750-4F78-958A-596B6084BFA4}" destId="{86B2CCDC-15FE-4F87-9AD7-A364C99E0710}" srcOrd="0" destOrd="0" presId="urn:microsoft.com/office/officeart/2005/8/layout/hProcess7"/>
    <dgm:cxn modelId="{1CBC9E3D-9F9C-4CA4-81FD-6AC83B47FB7D}" type="presParOf" srcId="{CB0CB1EB-D750-4F78-958A-596B6084BFA4}" destId="{5D795F5F-E8EF-438C-B62A-3E2072E6BB67}" srcOrd="1" destOrd="0" presId="urn:microsoft.com/office/officeart/2005/8/layout/hProcess7"/>
    <dgm:cxn modelId="{B3009350-380D-4214-9B32-845188094FED}" type="presParOf" srcId="{CB0CB1EB-D750-4F78-958A-596B6084BFA4}" destId="{1624C416-ECD0-48BB-BE5D-DA61E1BC514F}" srcOrd="2" destOrd="0" presId="urn:microsoft.com/office/officeart/2005/8/layout/hProcess7"/>
    <dgm:cxn modelId="{4C0CAF68-B44E-4B66-B5CE-706A207CC367}" type="presParOf" srcId="{CCDEE120-23C3-44CC-B46C-954001926234}" destId="{33C463EB-F866-447B-9067-DC24BCB68FF1}" srcOrd="1" destOrd="0" presId="urn:microsoft.com/office/officeart/2005/8/layout/hProcess7"/>
    <dgm:cxn modelId="{A936A981-34B1-4678-812E-9AD97EE02AEC}" type="presParOf" srcId="{CCDEE120-23C3-44CC-B46C-954001926234}" destId="{2CE932E2-891B-4C33-9209-9660F7289B7B}" srcOrd="2" destOrd="0" presId="urn:microsoft.com/office/officeart/2005/8/layout/hProcess7"/>
    <dgm:cxn modelId="{3751F217-788E-4F2B-84F0-6BB454C64E43}" type="presParOf" srcId="{2CE932E2-891B-4C33-9209-9660F7289B7B}" destId="{1CD79B3D-077A-42EB-A63D-3A9CD78D2A24}" srcOrd="0" destOrd="0" presId="urn:microsoft.com/office/officeart/2005/8/layout/hProcess7"/>
    <dgm:cxn modelId="{2CDE72F0-FCDF-4AB2-A69F-3E751D55E2CF}" type="presParOf" srcId="{2CE932E2-891B-4C33-9209-9660F7289B7B}" destId="{24190709-F953-4D2A-92A0-390E4CCF5C34}" srcOrd="1" destOrd="0" presId="urn:microsoft.com/office/officeart/2005/8/layout/hProcess7"/>
    <dgm:cxn modelId="{7FDCAA4C-8A29-459A-8DFA-E69F1F55843A}" type="presParOf" srcId="{2CE932E2-891B-4C33-9209-9660F7289B7B}" destId="{900A74EB-FE2D-4EF3-ABBC-4C9653981DEC}" srcOrd="2" destOrd="0" presId="urn:microsoft.com/office/officeart/2005/8/layout/hProcess7"/>
    <dgm:cxn modelId="{492FAEC1-A5DE-452D-BE00-043CCC39A927}" type="presParOf" srcId="{CCDEE120-23C3-44CC-B46C-954001926234}" destId="{5D6C79D5-20AF-4A37-ACD9-ACF06BF2D793}" srcOrd="3" destOrd="0" presId="urn:microsoft.com/office/officeart/2005/8/layout/hProcess7"/>
    <dgm:cxn modelId="{CF2AB250-F93E-426B-8733-7A6E6E455913}" type="presParOf" srcId="{CCDEE120-23C3-44CC-B46C-954001926234}" destId="{0BEB77FC-E9A5-43EC-A948-BE6663CF7DF4}" srcOrd="4" destOrd="0" presId="urn:microsoft.com/office/officeart/2005/8/layout/hProcess7"/>
    <dgm:cxn modelId="{BA6461A4-3DC0-4F26-97AA-12D656BE3677}" type="presParOf" srcId="{0BEB77FC-E9A5-43EC-A948-BE6663CF7DF4}" destId="{E37B6B4E-6DA6-40B3-B14C-186A4FB77ACE}" srcOrd="0" destOrd="0" presId="urn:microsoft.com/office/officeart/2005/8/layout/hProcess7"/>
    <dgm:cxn modelId="{F665F732-09AC-4B1E-ADD4-0D3568DDC402}" type="presParOf" srcId="{0BEB77FC-E9A5-43EC-A948-BE6663CF7DF4}" destId="{1B9E1CB5-B01F-4A9C-9627-BFA966999BFA}" srcOrd="1" destOrd="0" presId="urn:microsoft.com/office/officeart/2005/8/layout/hProcess7"/>
    <dgm:cxn modelId="{597FB15F-5CA4-45D2-BB17-DFC62852C0ED}" type="presParOf" srcId="{0BEB77FC-E9A5-43EC-A948-BE6663CF7DF4}" destId="{94B15768-D213-4B5C-B457-320787035C7D}" srcOrd="2" destOrd="0" presId="urn:microsoft.com/office/officeart/2005/8/layout/hProcess7"/>
    <dgm:cxn modelId="{B925DD7E-88E7-454D-A8FB-AEFECBBD451D}" type="presParOf" srcId="{CCDEE120-23C3-44CC-B46C-954001926234}" destId="{A1705834-34E4-49CC-A9EF-19432D297DA1}" srcOrd="5" destOrd="0" presId="urn:microsoft.com/office/officeart/2005/8/layout/hProcess7"/>
    <dgm:cxn modelId="{A2CEB4EE-9490-44C0-9512-60267D9AE5EC}" type="presParOf" srcId="{CCDEE120-23C3-44CC-B46C-954001926234}" destId="{2663BB63-9E41-408D-94CC-78BDC115DE3F}" srcOrd="6" destOrd="0" presId="urn:microsoft.com/office/officeart/2005/8/layout/hProcess7"/>
    <dgm:cxn modelId="{9AB64CCF-61E7-4DD9-A908-BC42F1D6DC10}" type="presParOf" srcId="{2663BB63-9E41-408D-94CC-78BDC115DE3F}" destId="{FF887673-C31E-4538-B43E-3A48AB13B340}" srcOrd="0" destOrd="0" presId="urn:microsoft.com/office/officeart/2005/8/layout/hProcess7"/>
    <dgm:cxn modelId="{18932935-AD84-46AA-A974-46EFE5440834}" type="presParOf" srcId="{2663BB63-9E41-408D-94CC-78BDC115DE3F}" destId="{D7F2BD0D-780A-4BA5-A735-5B7637A86217}" srcOrd="1" destOrd="0" presId="urn:microsoft.com/office/officeart/2005/8/layout/hProcess7"/>
    <dgm:cxn modelId="{1FFC9373-9543-4818-9E1F-3ED85FB40BA8}" type="presParOf" srcId="{2663BB63-9E41-408D-94CC-78BDC115DE3F}" destId="{E400C2F9-1E6A-4521-A3B0-08FDD81B1B26}" srcOrd="2" destOrd="0" presId="urn:microsoft.com/office/officeart/2005/8/layout/hProcess7"/>
    <dgm:cxn modelId="{E8D579F5-22F7-49C8-B646-C1995E6676A4}" type="presParOf" srcId="{CCDEE120-23C3-44CC-B46C-954001926234}" destId="{4689D89F-8E0F-46AB-BD78-E4416E692C2F}" srcOrd="7" destOrd="0" presId="urn:microsoft.com/office/officeart/2005/8/layout/hProcess7"/>
    <dgm:cxn modelId="{E21B3852-6B39-4DA1-813A-149014656F77}" type="presParOf" srcId="{CCDEE120-23C3-44CC-B46C-954001926234}" destId="{6ECBACE5-F60E-479F-9B6F-BC8882E02E81}" srcOrd="8" destOrd="0" presId="urn:microsoft.com/office/officeart/2005/8/layout/hProcess7"/>
    <dgm:cxn modelId="{FEB848EC-5C02-4D50-8482-F6AF0844A31C}" type="presParOf" srcId="{6ECBACE5-F60E-479F-9B6F-BC8882E02E81}" destId="{3A5B50DF-58F3-4817-82D4-61210119F5C9}" srcOrd="0" destOrd="0" presId="urn:microsoft.com/office/officeart/2005/8/layout/hProcess7"/>
    <dgm:cxn modelId="{456C563B-3078-40C5-9BD2-EEE54D30B51B}" type="presParOf" srcId="{6ECBACE5-F60E-479F-9B6F-BC8882E02E81}" destId="{79D142A8-6A10-4A81-B419-7DF4B3221AAA}" srcOrd="1" destOrd="0" presId="urn:microsoft.com/office/officeart/2005/8/layout/hProcess7"/>
    <dgm:cxn modelId="{F22197B2-06C7-4C5B-AFE0-9D7D64A1718C}" type="presParOf" srcId="{6ECBACE5-F60E-479F-9B6F-BC8882E02E81}" destId="{898BF0E3-5DAC-4E93-9F1E-168733F5CAAF}" srcOrd="2" destOrd="0" presId="urn:microsoft.com/office/officeart/2005/8/layout/hProcess7"/>
    <dgm:cxn modelId="{0E164B88-288E-4655-8238-9ADA7E362D2B}" type="presParOf" srcId="{CCDEE120-23C3-44CC-B46C-954001926234}" destId="{311A2888-9F2D-42B2-BCFF-1ADA9985601F}" srcOrd="9" destOrd="0" presId="urn:microsoft.com/office/officeart/2005/8/layout/hProcess7"/>
    <dgm:cxn modelId="{4059A53D-CC15-4C5B-8664-3940CBD02309}" type="presParOf" srcId="{CCDEE120-23C3-44CC-B46C-954001926234}" destId="{B05FD41F-8498-4944-BB27-205533498131}" srcOrd="10" destOrd="0" presId="urn:microsoft.com/office/officeart/2005/8/layout/hProcess7"/>
    <dgm:cxn modelId="{F4F6DE62-53EA-4512-BEB3-0BB440821981}" type="presParOf" srcId="{B05FD41F-8498-4944-BB27-205533498131}" destId="{8773879B-2DF8-413A-9D3A-BF19981A7F1B}" srcOrd="0" destOrd="0" presId="urn:microsoft.com/office/officeart/2005/8/layout/hProcess7"/>
    <dgm:cxn modelId="{10486A3A-DEDA-4A34-9E08-EB65ED488771}" type="presParOf" srcId="{B05FD41F-8498-4944-BB27-205533498131}" destId="{EB26B2FC-5AC8-484F-98FF-3EABD85B75F4}" srcOrd="1" destOrd="0" presId="urn:microsoft.com/office/officeart/2005/8/layout/hProcess7"/>
    <dgm:cxn modelId="{78873B6E-4E70-491F-BE88-82FC3E311DAD}" type="presParOf" srcId="{B05FD41F-8498-4944-BB27-205533498131}" destId="{F880F6E7-126B-472D-838D-A23741517B61}" srcOrd="2" destOrd="0" presId="urn:microsoft.com/office/officeart/2005/8/layout/hProcess7"/>
    <dgm:cxn modelId="{A793DA2B-CADC-4442-B057-EC57E285C392}" type="presParOf" srcId="{CCDEE120-23C3-44CC-B46C-954001926234}" destId="{4B286D2C-6304-4E4B-ADBB-F23941136935}" srcOrd="11" destOrd="0" presId="urn:microsoft.com/office/officeart/2005/8/layout/hProcess7"/>
    <dgm:cxn modelId="{1869E914-AF8F-496C-B8FF-10B3981E21E3}" type="presParOf" srcId="{CCDEE120-23C3-44CC-B46C-954001926234}" destId="{A223AA5F-13D4-45D2-9A7E-97DD79DA4C2F}" srcOrd="12" destOrd="0" presId="urn:microsoft.com/office/officeart/2005/8/layout/hProcess7"/>
    <dgm:cxn modelId="{42F83566-65D1-47AE-83A1-B0A5C8F97EB1}" type="presParOf" srcId="{A223AA5F-13D4-45D2-9A7E-97DD79DA4C2F}" destId="{009D73A3-6F85-4363-B247-3A37A50BAA69}" srcOrd="0" destOrd="0" presId="urn:microsoft.com/office/officeart/2005/8/layout/hProcess7"/>
    <dgm:cxn modelId="{DE072B1E-2A08-449B-8CB9-2BEDE383B9D4}" type="presParOf" srcId="{A223AA5F-13D4-45D2-9A7E-97DD79DA4C2F}" destId="{0EF7AFB0-6FB8-482F-8E8B-539BEF31F95D}" srcOrd="1" destOrd="0" presId="urn:microsoft.com/office/officeart/2005/8/layout/hProcess7"/>
    <dgm:cxn modelId="{6FEA79B4-0606-4D12-B112-8F32C6B4BE53}" type="presParOf" srcId="{A223AA5F-13D4-45D2-9A7E-97DD79DA4C2F}" destId="{2347665F-673A-4616-A2BA-6CF87D243D99}"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D44D6A0-7975-4FED-B69A-0EB8185E038A}" type="doc">
      <dgm:prSet loTypeId="urn:microsoft.com/office/officeart/2005/8/layout/hProcess7" loCatId="list" qsTypeId="urn:microsoft.com/office/officeart/2005/8/quickstyle/simple3" qsCatId="simple" csTypeId="urn:microsoft.com/office/officeart/2005/8/colors/accent2_2" csCatId="accent2" phldr="1"/>
      <dgm:spPr/>
    </dgm:pt>
    <dgm:pt modelId="{998C37F0-19C2-40A5-8183-1FA85361BB4A}">
      <dgm:prSet phldrT="[Testo]" custT="1"/>
      <dgm:spPr/>
      <dgm:t>
        <a:bodyPr/>
        <a:lstStyle/>
        <a:p>
          <a:pPr algn="ctr"/>
          <a:r>
            <a:rPr lang="it-IT" sz="1500" dirty="0" err="1">
              <a:latin typeface="+mj-lt"/>
            </a:rPr>
            <a:t>Hazard</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intensity</a:t>
          </a:r>
          <a:r>
            <a:rPr lang="it-IT" sz="1500" i="1" dirty="0">
              <a:latin typeface="+mj-lt"/>
            </a:rPr>
            <a:t> </a:t>
          </a:r>
          <a:r>
            <a:rPr lang="it-IT" sz="1500" i="1" dirty="0" err="1">
              <a:latin typeface="+mj-lt"/>
            </a:rPr>
            <a:t>measure</a:t>
          </a:r>
          <a:endParaRPr lang="it-IT" sz="1500" i="1" dirty="0">
            <a:latin typeface="+mj-lt"/>
          </a:endParaRPr>
        </a:p>
        <a:p>
          <a:pPr algn="ctr"/>
          <a:endParaRPr lang="en-GB" sz="1500" dirty="0">
            <a:latin typeface="+mj-lt"/>
          </a:endParaRPr>
        </a:p>
      </dgm:t>
    </dgm:pt>
    <dgm:pt modelId="{9733B2B7-6087-4BE2-9EDD-3505FE35CFBD}" type="parTrans" cxnId="{ED677FA1-77FC-40EA-B80B-206AAD1E6C12}">
      <dgm:prSet/>
      <dgm:spPr/>
      <dgm:t>
        <a:bodyPr/>
        <a:lstStyle/>
        <a:p>
          <a:endParaRPr lang="en-GB"/>
        </a:p>
      </dgm:t>
    </dgm:pt>
    <dgm:pt modelId="{D6EAD0B9-2976-40D4-8EDF-1B5056BADAE5}" type="sibTrans" cxnId="{ED677FA1-77FC-40EA-B80B-206AAD1E6C12}">
      <dgm:prSet/>
      <dgm:spPr/>
      <dgm:t>
        <a:bodyPr/>
        <a:lstStyle/>
        <a:p>
          <a:endParaRPr lang="en-GB"/>
        </a:p>
      </dgm:t>
    </dgm:pt>
    <dgm:pt modelId="{B342B1CE-28A4-42BD-A725-1306DEF15692}">
      <dgm:prSet phldrT="[Testo]" custT="1"/>
      <dgm:spPr/>
      <dgm:t>
        <a:bodyPr/>
        <a:lstStyle/>
        <a:p>
          <a:pPr algn="ctr"/>
          <a:r>
            <a:rPr lang="it-IT" sz="1400" dirty="0" err="1">
              <a:latin typeface="+mj-lt"/>
            </a:rPr>
            <a:t>Loss</a:t>
          </a:r>
          <a:r>
            <a:rPr lang="it-IT" sz="14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decision</a:t>
          </a:r>
          <a:r>
            <a:rPr lang="it-IT" sz="1500" i="1" dirty="0">
              <a:latin typeface="+mj-lt"/>
            </a:rPr>
            <a:t> </a:t>
          </a:r>
          <a:r>
            <a:rPr lang="it-IT" sz="1500" i="1" dirty="0" err="1">
              <a:latin typeface="+mj-lt"/>
            </a:rPr>
            <a:t>variable</a:t>
          </a:r>
          <a:endParaRPr lang="en-GB" sz="1500" i="1" dirty="0">
            <a:latin typeface="+mj-lt"/>
          </a:endParaRPr>
        </a:p>
      </dgm:t>
    </dgm:pt>
    <dgm:pt modelId="{B43B5008-2EA2-44AE-AA78-DCB823FEE5B9}" type="parTrans" cxnId="{F153C02D-4E52-4D4C-B623-F61AF5764A70}">
      <dgm:prSet/>
      <dgm:spPr/>
      <dgm:t>
        <a:bodyPr/>
        <a:lstStyle/>
        <a:p>
          <a:endParaRPr lang="en-GB"/>
        </a:p>
      </dgm:t>
    </dgm:pt>
    <dgm:pt modelId="{D4BECFD4-A8D2-4EC2-88EA-1633B36DF75F}" type="sibTrans" cxnId="{F153C02D-4E52-4D4C-B623-F61AF5764A70}">
      <dgm:prSet/>
      <dgm:spPr/>
      <dgm:t>
        <a:bodyPr/>
        <a:lstStyle/>
        <a:p>
          <a:endParaRPr lang="en-GB"/>
        </a:p>
      </dgm:t>
    </dgm:pt>
    <dgm:pt modelId="{A38B0FF6-C4DB-4E6B-B8A8-39B6FF527BDE}">
      <dgm:prSet custT="1">
        <dgm:style>
          <a:lnRef idx="1">
            <a:schemeClr val="accent2"/>
          </a:lnRef>
          <a:fillRef idx="2">
            <a:schemeClr val="accent2"/>
          </a:fillRef>
          <a:effectRef idx="1">
            <a:schemeClr val="accent2"/>
          </a:effectRef>
          <a:fontRef idx="minor">
            <a:schemeClr val="dk1"/>
          </a:fontRef>
        </dgm:style>
      </dgm:prSet>
      <dgm:spPr>
        <a:noFill/>
        <a:ln w="38100">
          <a:solidFill>
            <a:srgbClr val="A01625"/>
          </a:solidFill>
        </a:ln>
      </dgm:spPr>
      <dgm:t>
        <a:bodyPr/>
        <a:lstStyle/>
        <a:p>
          <a:r>
            <a:rPr lang="it-IT" sz="1200" b="1" dirty="0">
              <a:latin typeface="+mj-lt"/>
            </a:rPr>
            <a:t>HAZARD</a:t>
          </a:r>
          <a:endParaRPr lang="en-GB" sz="1200" b="1" dirty="0">
            <a:latin typeface="+mj-lt"/>
          </a:endParaRPr>
        </a:p>
      </dgm:t>
    </dgm:pt>
    <dgm:pt modelId="{66F3F624-F788-4534-86C3-F1EB645F2412}" type="parTrans" cxnId="{11D74057-371E-4726-9B10-D679D4E0B834}">
      <dgm:prSet/>
      <dgm:spPr/>
      <dgm:t>
        <a:bodyPr/>
        <a:lstStyle/>
        <a:p>
          <a:endParaRPr lang="en-GB"/>
        </a:p>
      </dgm:t>
    </dgm:pt>
    <dgm:pt modelId="{FDFF3C09-5882-42B4-A738-365E2E3A7F5F}" type="sibTrans" cxnId="{11D74057-371E-4726-9B10-D679D4E0B834}">
      <dgm:prSet/>
      <dgm:spPr/>
      <dgm:t>
        <a:bodyPr/>
        <a:lstStyle/>
        <a:p>
          <a:endParaRPr lang="en-GB"/>
        </a:p>
      </dgm:t>
    </dgm:pt>
    <dgm:pt modelId="{91372FC7-96EB-4B22-B013-C61890526E2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400" b="1" dirty="0">
              <a:latin typeface="+mj-lt"/>
            </a:rPr>
            <a:t>VULNERABILITY</a:t>
          </a:r>
          <a:endParaRPr lang="en-GB" sz="1400" b="1" dirty="0">
            <a:latin typeface="+mj-lt"/>
          </a:endParaRPr>
        </a:p>
      </dgm:t>
    </dgm:pt>
    <dgm:pt modelId="{FE2C5B33-0810-4978-B9E9-4B449FFD9939}" type="parTrans" cxnId="{B9B9CA06-771E-4EB5-A865-163046CB3A41}">
      <dgm:prSet/>
      <dgm:spPr/>
      <dgm:t>
        <a:bodyPr/>
        <a:lstStyle/>
        <a:p>
          <a:endParaRPr lang="en-GB"/>
        </a:p>
      </dgm:t>
    </dgm:pt>
    <dgm:pt modelId="{C0D10B0A-D6A7-4EF8-8E94-2F2A8BDB1689}" type="sibTrans" cxnId="{B9B9CA06-771E-4EB5-A865-163046CB3A41}">
      <dgm:prSet/>
      <dgm:spPr/>
      <dgm:t>
        <a:bodyPr/>
        <a:lstStyle/>
        <a:p>
          <a:endParaRPr lang="en-GB"/>
        </a:p>
      </dgm:t>
    </dgm:pt>
    <dgm:pt modelId="{B2AFEF38-D861-419A-BA05-A67BC4F8BC98}">
      <dgm:prSet custT="1"/>
      <dgm:spPr/>
      <dgm:t>
        <a:bodyPr/>
        <a:lstStyle/>
        <a:p>
          <a:pPr algn="ctr"/>
          <a:r>
            <a:rPr lang="it-IT" sz="1500" dirty="0" err="1">
              <a:latin typeface="+mj-lt"/>
            </a:rPr>
            <a:t>Damage</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300" dirty="0">
            <a:latin typeface="+mj-lt"/>
          </a:endParaRPr>
        </a:p>
        <a:p>
          <a:pPr algn="ctr"/>
          <a:r>
            <a:rPr lang="it-IT" sz="1500" i="1" dirty="0" err="1">
              <a:latin typeface="+mj-lt"/>
            </a:rPr>
            <a:t>damage</a:t>
          </a:r>
          <a:r>
            <a:rPr lang="it-IT" sz="1500" i="1" dirty="0">
              <a:latin typeface="+mj-lt"/>
            </a:rPr>
            <a:t> </a:t>
          </a:r>
          <a:r>
            <a:rPr lang="it-IT" sz="1500" i="1" dirty="0" err="1">
              <a:latin typeface="+mj-lt"/>
            </a:rPr>
            <a:t>measure</a:t>
          </a:r>
          <a:endParaRPr lang="en-GB" sz="1500" i="1" dirty="0">
            <a:latin typeface="+mj-lt"/>
          </a:endParaRPr>
        </a:p>
      </dgm:t>
    </dgm:pt>
    <dgm:pt modelId="{A2D91669-C8A7-4CD8-9DD4-69455E941F93}" type="parTrans" cxnId="{B6D2E482-3C63-4413-9E98-AD927619EE68}">
      <dgm:prSet/>
      <dgm:spPr/>
      <dgm:t>
        <a:bodyPr/>
        <a:lstStyle/>
        <a:p>
          <a:endParaRPr lang="en-GB"/>
        </a:p>
      </dgm:t>
    </dgm:pt>
    <dgm:pt modelId="{187AEFE4-C4A6-4419-8F04-7E92643F2345}" type="sibTrans" cxnId="{B6D2E482-3C63-4413-9E98-AD927619EE68}">
      <dgm:prSet/>
      <dgm:spPr/>
      <dgm:t>
        <a:bodyPr/>
        <a:lstStyle/>
        <a:p>
          <a:endParaRPr lang="en-GB"/>
        </a:p>
      </dgm:t>
    </dgm:pt>
    <dgm:pt modelId="{91CB4FFE-BF74-4312-B39F-9DF680D2011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200" b="1" dirty="0">
              <a:latin typeface="+mj-lt"/>
            </a:rPr>
            <a:t>DECISION MAKING</a:t>
          </a:r>
          <a:endParaRPr lang="en-GB" sz="1200" b="1" dirty="0">
            <a:latin typeface="+mj-lt"/>
          </a:endParaRPr>
        </a:p>
      </dgm:t>
    </dgm:pt>
    <dgm:pt modelId="{28957C8E-0842-471C-9A56-7A407377E970}" type="parTrans" cxnId="{C52FF87D-4A59-460E-A649-E3831B197C8E}">
      <dgm:prSet/>
      <dgm:spPr/>
      <dgm:t>
        <a:bodyPr/>
        <a:lstStyle/>
        <a:p>
          <a:endParaRPr lang="en-GB"/>
        </a:p>
      </dgm:t>
    </dgm:pt>
    <dgm:pt modelId="{B8DCA2CC-9E30-43FE-A67F-BA38E63DCC54}" type="sibTrans" cxnId="{C52FF87D-4A59-460E-A649-E3831B197C8E}">
      <dgm:prSet/>
      <dgm:spPr/>
      <dgm:t>
        <a:bodyPr/>
        <a:lstStyle/>
        <a:p>
          <a:endParaRPr lang="en-GB"/>
        </a:p>
      </dgm:t>
    </dgm:pt>
    <dgm:pt modelId="{4B56580F-D0A4-42CA-B33F-2E4C78853725}">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400" b="1" dirty="0">
              <a:latin typeface="+mj-lt"/>
            </a:rPr>
            <a:t>VULNERABILITY</a:t>
          </a:r>
          <a:endParaRPr lang="en-GB" sz="1400" b="1" dirty="0">
            <a:latin typeface="+mj-lt"/>
          </a:endParaRPr>
        </a:p>
      </dgm:t>
    </dgm:pt>
    <dgm:pt modelId="{27DA8398-245A-47C4-B2D0-0287DC9A5F33}" type="parTrans" cxnId="{B5E48249-0109-46FA-8925-C744D6B8D521}">
      <dgm:prSet/>
      <dgm:spPr/>
      <dgm:t>
        <a:bodyPr/>
        <a:lstStyle/>
        <a:p>
          <a:endParaRPr lang="en-GB"/>
        </a:p>
      </dgm:t>
    </dgm:pt>
    <dgm:pt modelId="{649FCF27-1B46-410A-ACDC-3CBCECA3C62B}" type="sibTrans" cxnId="{B5E48249-0109-46FA-8925-C744D6B8D521}">
      <dgm:prSet/>
      <dgm:spPr/>
      <dgm:t>
        <a:bodyPr/>
        <a:lstStyle/>
        <a:p>
          <a:endParaRPr lang="en-GB"/>
        </a:p>
      </dgm:t>
    </dgm:pt>
    <dgm:pt modelId="{29FCEC4F-0D71-4B26-BF5C-1A6A7A921E82}">
      <dgm:prSet custT="1"/>
      <dgm:spPr/>
      <dgm:t>
        <a:bodyPr/>
        <a:lstStyle/>
        <a:p>
          <a:pPr algn="ctr"/>
          <a:r>
            <a:rPr lang="it-IT" sz="1500" dirty="0" err="1">
              <a:latin typeface="+mj-lt"/>
            </a:rPr>
            <a:t>Vulnerability</a:t>
          </a:r>
          <a:r>
            <a:rPr lang="it-IT" sz="1500" dirty="0">
              <a:latin typeface="+mj-lt"/>
            </a:rPr>
            <a:t> </a:t>
          </a:r>
          <a:r>
            <a:rPr lang="it-IT" sz="1500" dirty="0" err="1">
              <a:latin typeface="+mj-lt"/>
            </a:rPr>
            <a:t>analysis</a:t>
          </a:r>
          <a:endParaRPr lang="it-IT" sz="1500" dirty="0">
            <a:latin typeface="+mj-lt"/>
          </a:endParaRPr>
        </a:p>
        <a:p>
          <a:pPr algn="ctr"/>
          <a:endParaRPr lang="it-IT" sz="1200" dirty="0">
            <a:latin typeface="+mj-lt"/>
          </a:endParaRPr>
        </a:p>
        <a:p>
          <a:pPr algn="ctr"/>
          <a:endParaRPr lang="it-IT" sz="1400" dirty="0">
            <a:latin typeface="+mj-lt"/>
          </a:endParaRPr>
        </a:p>
        <a:p>
          <a:pPr algn="ctr"/>
          <a:endParaRPr lang="it-IT" sz="1400" dirty="0">
            <a:latin typeface="+mj-lt"/>
          </a:endParaRPr>
        </a:p>
        <a:p>
          <a:pPr algn="ctr"/>
          <a:endParaRPr lang="it-IT" sz="1000" dirty="0">
            <a:latin typeface="+mj-lt"/>
          </a:endParaRPr>
        </a:p>
        <a:p>
          <a:pPr algn="ctr"/>
          <a:r>
            <a:rPr lang="it-IT" sz="1400" i="1" dirty="0" err="1">
              <a:latin typeface="+mj-lt"/>
            </a:rPr>
            <a:t>engineering</a:t>
          </a:r>
          <a:r>
            <a:rPr lang="it-IT" sz="1400" i="1" dirty="0">
              <a:latin typeface="+mj-lt"/>
            </a:rPr>
            <a:t> </a:t>
          </a:r>
          <a:r>
            <a:rPr lang="it-IT" sz="1400" i="1" dirty="0" err="1">
              <a:latin typeface="+mj-lt"/>
            </a:rPr>
            <a:t>demand</a:t>
          </a:r>
          <a:r>
            <a:rPr lang="it-IT" sz="1400" i="1" dirty="0">
              <a:latin typeface="+mj-lt"/>
            </a:rPr>
            <a:t> par.</a:t>
          </a:r>
          <a:endParaRPr lang="en-GB" sz="1400" i="1" dirty="0">
            <a:latin typeface="+mj-lt"/>
          </a:endParaRPr>
        </a:p>
      </dgm:t>
    </dgm:pt>
    <dgm:pt modelId="{FDB498C7-B895-449E-9C35-FD4AD5E25279}" type="parTrans" cxnId="{A2AA1F98-0AFF-4E3E-BE3D-C79D0E236B13}">
      <dgm:prSet/>
      <dgm:spPr/>
      <dgm:t>
        <a:bodyPr/>
        <a:lstStyle/>
        <a:p>
          <a:endParaRPr lang="en-GB"/>
        </a:p>
      </dgm:t>
    </dgm:pt>
    <dgm:pt modelId="{22E306CB-DA78-40DA-9702-6F1970F2CEDD}" type="sibTrans" cxnId="{A2AA1F98-0AFF-4E3E-BE3D-C79D0E236B13}">
      <dgm:prSet/>
      <dgm:spPr/>
      <dgm:t>
        <a:bodyPr/>
        <a:lstStyle/>
        <a:p>
          <a:endParaRPr lang="en-GB"/>
        </a:p>
      </dgm:t>
    </dgm:pt>
    <dgm:pt modelId="{CCDEE120-23C3-44CC-B46C-954001926234}" type="pres">
      <dgm:prSet presAssocID="{7D44D6A0-7975-4FED-B69A-0EB8185E038A}" presName="Name0" presStyleCnt="0">
        <dgm:presLayoutVars>
          <dgm:dir/>
          <dgm:animLvl val="lvl"/>
          <dgm:resizeHandles val="exact"/>
        </dgm:presLayoutVars>
      </dgm:prSet>
      <dgm:spPr/>
    </dgm:pt>
    <dgm:pt modelId="{CB0CB1EB-D750-4F78-958A-596B6084BFA4}" type="pres">
      <dgm:prSet presAssocID="{A38B0FF6-C4DB-4E6B-B8A8-39B6FF527BDE}" presName="compositeNode" presStyleCnt="0">
        <dgm:presLayoutVars>
          <dgm:bulletEnabled val="1"/>
        </dgm:presLayoutVars>
      </dgm:prSet>
      <dgm:spPr/>
    </dgm:pt>
    <dgm:pt modelId="{86B2CCDC-15FE-4F87-9AD7-A364C99E0710}" type="pres">
      <dgm:prSet presAssocID="{A38B0FF6-C4DB-4E6B-B8A8-39B6FF527BDE}" presName="bgRect" presStyleLbl="node1" presStyleIdx="0" presStyleCnt="4" custScaleX="133100" custScaleY="133100"/>
      <dgm:spPr/>
    </dgm:pt>
    <dgm:pt modelId="{5D795F5F-E8EF-438C-B62A-3E2072E6BB67}" type="pres">
      <dgm:prSet presAssocID="{A38B0FF6-C4DB-4E6B-B8A8-39B6FF527BDE}" presName="parentNode" presStyleLbl="node1" presStyleIdx="0" presStyleCnt="4">
        <dgm:presLayoutVars>
          <dgm:chMax val="0"/>
          <dgm:bulletEnabled val="1"/>
        </dgm:presLayoutVars>
      </dgm:prSet>
      <dgm:spPr/>
    </dgm:pt>
    <dgm:pt modelId="{1624C416-ECD0-48BB-BE5D-DA61E1BC514F}" type="pres">
      <dgm:prSet presAssocID="{A38B0FF6-C4DB-4E6B-B8A8-39B6FF527BDE}" presName="childNode" presStyleLbl="node1" presStyleIdx="0" presStyleCnt="4">
        <dgm:presLayoutVars>
          <dgm:bulletEnabled val="1"/>
        </dgm:presLayoutVars>
      </dgm:prSet>
      <dgm:spPr/>
    </dgm:pt>
    <dgm:pt modelId="{33C463EB-F866-447B-9067-DC24BCB68FF1}" type="pres">
      <dgm:prSet presAssocID="{FDFF3C09-5882-42B4-A738-365E2E3A7F5F}" presName="hSp" presStyleCnt="0"/>
      <dgm:spPr/>
    </dgm:pt>
    <dgm:pt modelId="{2CE932E2-891B-4C33-9209-9660F7289B7B}" type="pres">
      <dgm:prSet presAssocID="{FDFF3C09-5882-42B4-A738-365E2E3A7F5F}" presName="vProcSp" presStyleCnt="0"/>
      <dgm:spPr/>
    </dgm:pt>
    <dgm:pt modelId="{1CD79B3D-077A-42EB-A63D-3A9CD78D2A24}" type="pres">
      <dgm:prSet presAssocID="{FDFF3C09-5882-42B4-A738-365E2E3A7F5F}" presName="vSp1" presStyleCnt="0"/>
      <dgm:spPr/>
    </dgm:pt>
    <dgm:pt modelId="{24190709-F953-4D2A-92A0-390E4CCF5C34}" type="pres">
      <dgm:prSet presAssocID="{FDFF3C09-5882-42B4-A738-365E2E3A7F5F}" presName="simulatedConn" presStyleLbl="solidFgAcc1" presStyleIdx="0" presStyleCnt="3"/>
      <dgm:spPr/>
    </dgm:pt>
    <dgm:pt modelId="{900A74EB-FE2D-4EF3-ABBC-4C9653981DEC}" type="pres">
      <dgm:prSet presAssocID="{FDFF3C09-5882-42B4-A738-365E2E3A7F5F}" presName="vSp2" presStyleCnt="0"/>
      <dgm:spPr/>
    </dgm:pt>
    <dgm:pt modelId="{5D6C79D5-20AF-4A37-ACD9-ACF06BF2D793}" type="pres">
      <dgm:prSet presAssocID="{FDFF3C09-5882-42B4-A738-365E2E3A7F5F}" presName="sibTrans" presStyleCnt="0"/>
      <dgm:spPr/>
    </dgm:pt>
    <dgm:pt modelId="{0BEB77FC-E9A5-43EC-A948-BE6663CF7DF4}" type="pres">
      <dgm:prSet presAssocID="{4B56580F-D0A4-42CA-B33F-2E4C78853725}" presName="compositeNode" presStyleCnt="0">
        <dgm:presLayoutVars>
          <dgm:bulletEnabled val="1"/>
        </dgm:presLayoutVars>
      </dgm:prSet>
      <dgm:spPr/>
    </dgm:pt>
    <dgm:pt modelId="{E37B6B4E-6DA6-40B3-B14C-186A4FB77ACE}" type="pres">
      <dgm:prSet presAssocID="{4B56580F-D0A4-42CA-B33F-2E4C78853725}" presName="bgRect" presStyleLbl="node1" presStyleIdx="1" presStyleCnt="4" custScaleX="133100" custScaleY="133100"/>
      <dgm:spPr/>
    </dgm:pt>
    <dgm:pt modelId="{1B9E1CB5-B01F-4A9C-9627-BFA966999BFA}" type="pres">
      <dgm:prSet presAssocID="{4B56580F-D0A4-42CA-B33F-2E4C78853725}" presName="parentNode" presStyleLbl="node1" presStyleIdx="1" presStyleCnt="4">
        <dgm:presLayoutVars>
          <dgm:chMax val="0"/>
          <dgm:bulletEnabled val="1"/>
        </dgm:presLayoutVars>
      </dgm:prSet>
      <dgm:spPr/>
    </dgm:pt>
    <dgm:pt modelId="{94B15768-D213-4B5C-B457-320787035C7D}" type="pres">
      <dgm:prSet presAssocID="{4B56580F-D0A4-42CA-B33F-2E4C78853725}" presName="childNode" presStyleLbl="node1" presStyleIdx="1" presStyleCnt="4">
        <dgm:presLayoutVars>
          <dgm:bulletEnabled val="1"/>
        </dgm:presLayoutVars>
      </dgm:prSet>
      <dgm:spPr/>
    </dgm:pt>
    <dgm:pt modelId="{A1705834-34E4-49CC-A9EF-19432D297DA1}" type="pres">
      <dgm:prSet presAssocID="{649FCF27-1B46-410A-ACDC-3CBCECA3C62B}" presName="hSp" presStyleCnt="0"/>
      <dgm:spPr/>
    </dgm:pt>
    <dgm:pt modelId="{2663BB63-9E41-408D-94CC-78BDC115DE3F}" type="pres">
      <dgm:prSet presAssocID="{649FCF27-1B46-410A-ACDC-3CBCECA3C62B}" presName="vProcSp" presStyleCnt="0"/>
      <dgm:spPr/>
    </dgm:pt>
    <dgm:pt modelId="{FF887673-C31E-4538-B43E-3A48AB13B340}" type="pres">
      <dgm:prSet presAssocID="{649FCF27-1B46-410A-ACDC-3CBCECA3C62B}" presName="vSp1" presStyleCnt="0"/>
      <dgm:spPr/>
    </dgm:pt>
    <dgm:pt modelId="{D7F2BD0D-780A-4BA5-A735-5B7637A86217}" type="pres">
      <dgm:prSet presAssocID="{649FCF27-1B46-410A-ACDC-3CBCECA3C62B}" presName="simulatedConn" presStyleLbl="solidFgAcc1" presStyleIdx="1" presStyleCnt="3"/>
      <dgm:spPr/>
    </dgm:pt>
    <dgm:pt modelId="{E400C2F9-1E6A-4521-A3B0-08FDD81B1B26}" type="pres">
      <dgm:prSet presAssocID="{649FCF27-1B46-410A-ACDC-3CBCECA3C62B}" presName="vSp2" presStyleCnt="0"/>
      <dgm:spPr/>
    </dgm:pt>
    <dgm:pt modelId="{4689D89F-8E0F-46AB-BD78-E4416E692C2F}" type="pres">
      <dgm:prSet presAssocID="{649FCF27-1B46-410A-ACDC-3CBCECA3C62B}" presName="sibTrans" presStyleCnt="0"/>
      <dgm:spPr/>
    </dgm:pt>
    <dgm:pt modelId="{6ECBACE5-F60E-479F-9B6F-BC8882E02E81}" type="pres">
      <dgm:prSet presAssocID="{91372FC7-96EB-4B22-B013-C61890526E29}" presName="compositeNode" presStyleCnt="0">
        <dgm:presLayoutVars>
          <dgm:bulletEnabled val="1"/>
        </dgm:presLayoutVars>
      </dgm:prSet>
      <dgm:spPr/>
    </dgm:pt>
    <dgm:pt modelId="{3A5B50DF-58F3-4817-82D4-61210119F5C9}" type="pres">
      <dgm:prSet presAssocID="{91372FC7-96EB-4B22-B013-C61890526E29}" presName="bgRect" presStyleLbl="node1" presStyleIdx="2" presStyleCnt="4" custScaleX="133100" custScaleY="133100"/>
      <dgm:spPr/>
    </dgm:pt>
    <dgm:pt modelId="{79D142A8-6A10-4A81-B419-7DF4B3221AAA}" type="pres">
      <dgm:prSet presAssocID="{91372FC7-96EB-4B22-B013-C61890526E29}" presName="parentNode" presStyleLbl="node1" presStyleIdx="2" presStyleCnt="4">
        <dgm:presLayoutVars>
          <dgm:chMax val="0"/>
          <dgm:bulletEnabled val="1"/>
        </dgm:presLayoutVars>
      </dgm:prSet>
      <dgm:spPr/>
    </dgm:pt>
    <dgm:pt modelId="{898BF0E3-5DAC-4E93-9F1E-168733F5CAAF}" type="pres">
      <dgm:prSet presAssocID="{91372FC7-96EB-4B22-B013-C61890526E29}" presName="childNode" presStyleLbl="node1" presStyleIdx="2" presStyleCnt="4">
        <dgm:presLayoutVars>
          <dgm:bulletEnabled val="1"/>
        </dgm:presLayoutVars>
      </dgm:prSet>
      <dgm:spPr/>
    </dgm:pt>
    <dgm:pt modelId="{311A2888-9F2D-42B2-BCFF-1ADA9985601F}" type="pres">
      <dgm:prSet presAssocID="{C0D10B0A-D6A7-4EF8-8E94-2F2A8BDB1689}" presName="hSp" presStyleCnt="0"/>
      <dgm:spPr/>
    </dgm:pt>
    <dgm:pt modelId="{B05FD41F-8498-4944-BB27-205533498131}" type="pres">
      <dgm:prSet presAssocID="{C0D10B0A-D6A7-4EF8-8E94-2F2A8BDB1689}" presName="vProcSp" presStyleCnt="0"/>
      <dgm:spPr/>
    </dgm:pt>
    <dgm:pt modelId="{8773879B-2DF8-413A-9D3A-BF19981A7F1B}" type="pres">
      <dgm:prSet presAssocID="{C0D10B0A-D6A7-4EF8-8E94-2F2A8BDB1689}" presName="vSp1" presStyleCnt="0"/>
      <dgm:spPr/>
    </dgm:pt>
    <dgm:pt modelId="{EB26B2FC-5AC8-484F-98FF-3EABD85B75F4}" type="pres">
      <dgm:prSet presAssocID="{C0D10B0A-D6A7-4EF8-8E94-2F2A8BDB1689}" presName="simulatedConn" presStyleLbl="solidFgAcc1" presStyleIdx="2" presStyleCnt="3"/>
      <dgm:spPr/>
    </dgm:pt>
    <dgm:pt modelId="{F880F6E7-126B-472D-838D-A23741517B61}" type="pres">
      <dgm:prSet presAssocID="{C0D10B0A-D6A7-4EF8-8E94-2F2A8BDB1689}" presName="vSp2" presStyleCnt="0"/>
      <dgm:spPr/>
    </dgm:pt>
    <dgm:pt modelId="{4B286D2C-6304-4E4B-ADBB-F23941136935}" type="pres">
      <dgm:prSet presAssocID="{C0D10B0A-D6A7-4EF8-8E94-2F2A8BDB1689}" presName="sibTrans" presStyleCnt="0"/>
      <dgm:spPr/>
    </dgm:pt>
    <dgm:pt modelId="{A223AA5F-13D4-45D2-9A7E-97DD79DA4C2F}" type="pres">
      <dgm:prSet presAssocID="{91CB4FFE-BF74-4312-B39F-9DF680D20119}" presName="compositeNode" presStyleCnt="0">
        <dgm:presLayoutVars>
          <dgm:bulletEnabled val="1"/>
        </dgm:presLayoutVars>
      </dgm:prSet>
      <dgm:spPr/>
    </dgm:pt>
    <dgm:pt modelId="{009D73A3-6F85-4363-B247-3A37A50BAA69}" type="pres">
      <dgm:prSet presAssocID="{91CB4FFE-BF74-4312-B39F-9DF680D20119}" presName="bgRect" presStyleLbl="node1" presStyleIdx="3" presStyleCnt="4" custScaleX="133100" custScaleY="133100"/>
      <dgm:spPr/>
    </dgm:pt>
    <dgm:pt modelId="{0EF7AFB0-6FB8-482F-8E8B-539BEF31F95D}" type="pres">
      <dgm:prSet presAssocID="{91CB4FFE-BF74-4312-B39F-9DF680D20119}" presName="parentNode" presStyleLbl="node1" presStyleIdx="3" presStyleCnt="4">
        <dgm:presLayoutVars>
          <dgm:chMax val="0"/>
          <dgm:bulletEnabled val="1"/>
        </dgm:presLayoutVars>
      </dgm:prSet>
      <dgm:spPr/>
    </dgm:pt>
    <dgm:pt modelId="{2347665F-673A-4616-A2BA-6CF87D243D99}" type="pres">
      <dgm:prSet presAssocID="{91CB4FFE-BF74-4312-B39F-9DF680D20119}" presName="childNode" presStyleLbl="node1" presStyleIdx="3" presStyleCnt="4">
        <dgm:presLayoutVars>
          <dgm:bulletEnabled val="1"/>
        </dgm:presLayoutVars>
      </dgm:prSet>
      <dgm:spPr/>
    </dgm:pt>
  </dgm:ptLst>
  <dgm:cxnLst>
    <dgm:cxn modelId="{C4AD5C03-EE82-4752-92AF-1AD32E0B60D8}" type="presOf" srcId="{91372FC7-96EB-4B22-B013-C61890526E29}" destId="{79D142A8-6A10-4A81-B419-7DF4B3221AAA}" srcOrd="1" destOrd="0" presId="urn:microsoft.com/office/officeart/2005/8/layout/hProcess7"/>
    <dgm:cxn modelId="{B9B9CA06-771E-4EB5-A865-163046CB3A41}" srcId="{7D44D6A0-7975-4FED-B69A-0EB8185E038A}" destId="{91372FC7-96EB-4B22-B013-C61890526E29}" srcOrd="2" destOrd="0" parTransId="{FE2C5B33-0810-4978-B9E9-4B449FFD9939}" sibTransId="{C0D10B0A-D6A7-4EF8-8E94-2F2A8BDB1689}"/>
    <dgm:cxn modelId="{B9711E27-17C6-4A5C-B51B-8AC41C3F904E}" type="presOf" srcId="{B342B1CE-28A4-42BD-A725-1306DEF15692}" destId="{2347665F-673A-4616-A2BA-6CF87D243D99}" srcOrd="0" destOrd="0" presId="urn:microsoft.com/office/officeart/2005/8/layout/hProcess7"/>
    <dgm:cxn modelId="{F153C02D-4E52-4D4C-B623-F61AF5764A70}" srcId="{91CB4FFE-BF74-4312-B39F-9DF680D20119}" destId="{B342B1CE-28A4-42BD-A725-1306DEF15692}" srcOrd="0" destOrd="0" parTransId="{B43B5008-2EA2-44AE-AA78-DCB823FEE5B9}" sibTransId="{D4BECFD4-A8D2-4EC2-88EA-1633B36DF75F}"/>
    <dgm:cxn modelId="{283AE441-D5FF-4183-9D62-7EB20F5B8A3F}" type="presOf" srcId="{4B56580F-D0A4-42CA-B33F-2E4C78853725}" destId="{E37B6B4E-6DA6-40B3-B14C-186A4FB77ACE}" srcOrd="0" destOrd="0" presId="urn:microsoft.com/office/officeart/2005/8/layout/hProcess7"/>
    <dgm:cxn modelId="{B5E48249-0109-46FA-8925-C744D6B8D521}" srcId="{7D44D6A0-7975-4FED-B69A-0EB8185E038A}" destId="{4B56580F-D0A4-42CA-B33F-2E4C78853725}" srcOrd="1" destOrd="0" parTransId="{27DA8398-245A-47C4-B2D0-0287DC9A5F33}" sibTransId="{649FCF27-1B46-410A-ACDC-3CBCECA3C62B}"/>
    <dgm:cxn modelId="{199A9F72-2A20-4EF7-9E3B-10041D6E1CE3}" type="presOf" srcId="{4B56580F-D0A4-42CA-B33F-2E4C78853725}" destId="{1B9E1CB5-B01F-4A9C-9627-BFA966999BFA}" srcOrd="1" destOrd="0" presId="urn:microsoft.com/office/officeart/2005/8/layout/hProcess7"/>
    <dgm:cxn modelId="{9B672A53-536A-4F83-B9ED-5C3338883481}" type="presOf" srcId="{B2AFEF38-D861-419A-BA05-A67BC4F8BC98}" destId="{898BF0E3-5DAC-4E93-9F1E-168733F5CAAF}" srcOrd="0" destOrd="0" presId="urn:microsoft.com/office/officeart/2005/8/layout/hProcess7"/>
    <dgm:cxn modelId="{11D74057-371E-4726-9B10-D679D4E0B834}" srcId="{7D44D6A0-7975-4FED-B69A-0EB8185E038A}" destId="{A38B0FF6-C4DB-4E6B-B8A8-39B6FF527BDE}" srcOrd="0" destOrd="0" parTransId="{66F3F624-F788-4534-86C3-F1EB645F2412}" sibTransId="{FDFF3C09-5882-42B4-A738-365E2E3A7F5F}"/>
    <dgm:cxn modelId="{C52FF87D-4A59-460E-A649-E3831B197C8E}" srcId="{7D44D6A0-7975-4FED-B69A-0EB8185E038A}" destId="{91CB4FFE-BF74-4312-B39F-9DF680D20119}" srcOrd="3" destOrd="0" parTransId="{28957C8E-0842-471C-9A56-7A407377E970}" sibTransId="{B8DCA2CC-9E30-43FE-A67F-BA38E63DCC54}"/>
    <dgm:cxn modelId="{B6D2E482-3C63-4413-9E98-AD927619EE68}" srcId="{91372FC7-96EB-4B22-B013-C61890526E29}" destId="{B2AFEF38-D861-419A-BA05-A67BC4F8BC98}" srcOrd="0" destOrd="0" parTransId="{A2D91669-C8A7-4CD8-9DD4-69455E941F93}" sibTransId="{187AEFE4-C4A6-4419-8F04-7E92643F2345}"/>
    <dgm:cxn modelId="{95A7168A-C22A-4FBD-B9C6-D62E60E04755}" type="presOf" srcId="{A38B0FF6-C4DB-4E6B-B8A8-39B6FF527BDE}" destId="{5D795F5F-E8EF-438C-B62A-3E2072E6BB67}" srcOrd="1" destOrd="0" presId="urn:microsoft.com/office/officeart/2005/8/layout/hProcess7"/>
    <dgm:cxn modelId="{A2AA1F98-0AFF-4E3E-BE3D-C79D0E236B13}" srcId="{4B56580F-D0A4-42CA-B33F-2E4C78853725}" destId="{29FCEC4F-0D71-4B26-BF5C-1A6A7A921E82}" srcOrd="0" destOrd="0" parTransId="{FDB498C7-B895-449E-9C35-FD4AD5E25279}" sibTransId="{22E306CB-DA78-40DA-9702-6F1970F2CEDD}"/>
    <dgm:cxn modelId="{ED677FA1-77FC-40EA-B80B-206AAD1E6C12}" srcId="{A38B0FF6-C4DB-4E6B-B8A8-39B6FF527BDE}" destId="{998C37F0-19C2-40A5-8183-1FA85361BB4A}" srcOrd="0" destOrd="0" parTransId="{9733B2B7-6087-4BE2-9EDD-3505FE35CFBD}" sibTransId="{D6EAD0B9-2976-40D4-8EDF-1B5056BADAE5}"/>
    <dgm:cxn modelId="{7F2781AB-B857-4A87-9577-7F726795A810}" type="presOf" srcId="{91372FC7-96EB-4B22-B013-C61890526E29}" destId="{3A5B50DF-58F3-4817-82D4-61210119F5C9}" srcOrd="0" destOrd="0" presId="urn:microsoft.com/office/officeart/2005/8/layout/hProcess7"/>
    <dgm:cxn modelId="{C970A5BD-18D9-47A1-828A-7EBC57055F1F}" type="presOf" srcId="{29FCEC4F-0D71-4B26-BF5C-1A6A7A921E82}" destId="{94B15768-D213-4B5C-B457-320787035C7D}" srcOrd="0" destOrd="0" presId="urn:microsoft.com/office/officeart/2005/8/layout/hProcess7"/>
    <dgm:cxn modelId="{C3BE47D9-6EEA-4C8D-A9F5-4726E4BAE0A3}" type="presOf" srcId="{7D44D6A0-7975-4FED-B69A-0EB8185E038A}" destId="{CCDEE120-23C3-44CC-B46C-954001926234}" srcOrd="0" destOrd="0" presId="urn:microsoft.com/office/officeart/2005/8/layout/hProcess7"/>
    <dgm:cxn modelId="{B01EC4E9-AB90-49BB-B9D0-78AD31E5DE5D}" type="presOf" srcId="{91CB4FFE-BF74-4312-B39F-9DF680D20119}" destId="{009D73A3-6F85-4363-B247-3A37A50BAA69}" srcOrd="0" destOrd="0" presId="urn:microsoft.com/office/officeart/2005/8/layout/hProcess7"/>
    <dgm:cxn modelId="{BB4B5FF0-7EC5-4DD5-9CDB-7C4BCCD34EDE}" type="presOf" srcId="{91CB4FFE-BF74-4312-B39F-9DF680D20119}" destId="{0EF7AFB0-6FB8-482F-8E8B-539BEF31F95D}" srcOrd="1" destOrd="0" presId="urn:microsoft.com/office/officeart/2005/8/layout/hProcess7"/>
    <dgm:cxn modelId="{868101F1-BEFD-4BB1-B16C-461D90CAD710}" type="presOf" srcId="{998C37F0-19C2-40A5-8183-1FA85361BB4A}" destId="{1624C416-ECD0-48BB-BE5D-DA61E1BC514F}" srcOrd="0" destOrd="0" presId="urn:microsoft.com/office/officeart/2005/8/layout/hProcess7"/>
    <dgm:cxn modelId="{1CA9D6F8-3FF4-41F4-A3B6-8662959AC50D}" type="presOf" srcId="{A38B0FF6-C4DB-4E6B-B8A8-39B6FF527BDE}" destId="{86B2CCDC-15FE-4F87-9AD7-A364C99E0710}" srcOrd="0" destOrd="0" presId="urn:microsoft.com/office/officeart/2005/8/layout/hProcess7"/>
    <dgm:cxn modelId="{F58D5369-9625-4F80-B4CF-28C8C08E5DA4}" type="presParOf" srcId="{CCDEE120-23C3-44CC-B46C-954001926234}" destId="{CB0CB1EB-D750-4F78-958A-596B6084BFA4}" srcOrd="0" destOrd="0" presId="urn:microsoft.com/office/officeart/2005/8/layout/hProcess7"/>
    <dgm:cxn modelId="{796F0CDB-82FC-4D6E-8DFC-6E4D492362E5}" type="presParOf" srcId="{CB0CB1EB-D750-4F78-958A-596B6084BFA4}" destId="{86B2CCDC-15FE-4F87-9AD7-A364C99E0710}" srcOrd="0" destOrd="0" presId="urn:microsoft.com/office/officeart/2005/8/layout/hProcess7"/>
    <dgm:cxn modelId="{1CBC9E3D-9F9C-4CA4-81FD-6AC83B47FB7D}" type="presParOf" srcId="{CB0CB1EB-D750-4F78-958A-596B6084BFA4}" destId="{5D795F5F-E8EF-438C-B62A-3E2072E6BB67}" srcOrd="1" destOrd="0" presId="urn:microsoft.com/office/officeart/2005/8/layout/hProcess7"/>
    <dgm:cxn modelId="{B3009350-380D-4214-9B32-845188094FED}" type="presParOf" srcId="{CB0CB1EB-D750-4F78-958A-596B6084BFA4}" destId="{1624C416-ECD0-48BB-BE5D-DA61E1BC514F}" srcOrd="2" destOrd="0" presId="urn:microsoft.com/office/officeart/2005/8/layout/hProcess7"/>
    <dgm:cxn modelId="{4C0CAF68-B44E-4B66-B5CE-706A207CC367}" type="presParOf" srcId="{CCDEE120-23C3-44CC-B46C-954001926234}" destId="{33C463EB-F866-447B-9067-DC24BCB68FF1}" srcOrd="1" destOrd="0" presId="urn:microsoft.com/office/officeart/2005/8/layout/hProcess7"/>
    <dgm:cxn modelId="{A936A981-34B1-4678-812E-9AD97EE02AEC}" type="presParOf" srcId="{CCDEE120-23C3-44CC-B46C-954001926234}" destId="{2CE932E2-891B-4C33-9209-9660F7289B7B}" srcOrd="2" destOrd="0" presId="urn:microsoft.com/office/officeart/2005/8/layout/hProcess7"/>
    <dgm:cxn modelId="{3751F217-788E-4F2B-84F0-6BB454C64E43}" type="presParOf" srcId="{2CE932E2-891B-4C33-9209-9660F7289B7B}" destId="{1CD79B3D-077A-42EB-A63D-3A9CD78D2A24}" srcOrd="0" destOrd="0" presId="urn:microsoft.com/office/officeart/2005/8/layout/hProcess7"/>
    <dgm:cxn modelId="{2CDE72F0-FCDF-4AB2-A69F-3E751D55E2CF}" type="presParOf" srcId="{2CE932E2-891B-4C33-9209-9660F7289B7B}" destId="{24190709-F953-4D2A-92A0-390E4CCF5C34}" srcOrd="1" destOrd="0" presId="urn:microsoft.com/office/officeart/2005/8/layout/hProcess7"/>
    <dgm:cxn modelId="{7FDCAA4C-8A29-459A-8DFA-E69F1F55843A}" type="presParOf" srcId="{2CE932E2-891B-4C33-9209-9660F7289B7B}" destId="{900A74EB-FE2D-4EF3-ABBC-4C9653981DEC}" srcOrd="2" destOrd="0" presId="urn:microsoft.com/office/officeart/2005/8/layout/hProcess7"/>
    <dgm:cxn modelId="{492FAEC1-A5DE-452D-BE00-043CCC39A927}" type="presParOf" srcId="{CCDEE120-23C3-44CC-B46C-954001926234}" destId="{5D6C79D5-20AF-4A37-ACD9-ACF06BF2D793}" srcOrd="3" destOrd="0" presId="urn:microsoft.com/office/officeart/2005/8/layout/hProcess7"/>
    <dgm:cxn modelId="{CF2AB250-F93E-426B-8733-7A6E6E455913}" type="presParOf" srcId="{CCDEE120-23C3-44CC-B46C-954001926234}" destId="{0BEB77FC-E9A5-43EC-A948-BE6663CF7DF4}" srcOrd="4" destOrd="0" presId="urn:microsoft.com/office/officeart/2005/8/layout/hProcess7"/>
    <dgm:cxn modelId="{BA6461A4-3DC0-4F26-97AA-12D656BE3677}" type="presParOf" srcId="{0BEB77FC-E9A5-43EC-A948-BE6663CF7DF4}" destId="{E37B6B4E-6DA6-40B3-B14C-186A4FB77ACE}" srcOrd="0" destOrd="0" presId="urn:microsoft.com/office/officeart/2005/8/layout/hProcess7"/>
    <dgm:cxn modelId="{F665F732-09AC-4B1E-ADD4-0D3568DDC402}" type="presParOf" srcId="{0BEB77FC-E9A5-43EC-A948-BE6663CF7DF4}" destId="{1B9E1CB5-B01F-4A9C-9627-BFA966999BFA}" srcOrd="1" destOrd="0" presId="urn:microsoft.com/office/officeart/2005/8/layout/hProcess7"/>
    <dgm:cxn modelId="{597FB15F-5CA4-45D2-BB17-DFC62852C0ED}" type="presParOf" srcId="{0BEB77FC-E9A5-43EC-A948-BE6663CF7DF4}" destId="{94B15768-D213-4B5C-B457-320787035C7D}" srcOrd="2" destOrd="0" presId="urn:microsoft.com/office/officeart/2005/8/layout/hProcess7"/>
    <dgm:cxn modelId="{B925DD7E-88E7-454D-A8FB-AEFECBBD451D}" type="presParOf" srcId="{CCDEE120-23C3-44CC-B46C-954001926234}" destId="{A1705834-34E4-49CC-A9EF-19432D297DA1}" srcOrd="5" destOrd="0" presId="urn:microsoft.com/office/officeart/2005/8/layout/hProcess7"/>
    <dgm:cxn modelId="{A2CEB4EE-9490-44C0-9512-60267D9AE5EC}" type="presParOf" srcId="{CCDEE120-23C3-44CC-B46C-954001926234}" destId="{2663BB63-9E41-408D-94CC-78BDC115DE3F}" srcOrd="6" destOrd="0" presId="urn:microsoft.com/office/officeart/2005/8/layout/hProcess7"/>
    <dgm:cxn modelId="{9AB64CCF-61E7-4DD9-A908-BC42F1D6DC10}" type="presParOf" srcId="{2663BB63-9E41-408D-94CC-78BDC115DE3F}" destId="{FF887673-C31E-4538-B43E-3A48AB13B340}" srcOrd="0" destOrd="0" presId="urn:microsoft.com/office/officeart/2005/8/layout/hProcess7"/>
    <dgm:cxn modelId="{18932935-AD84-46AA-A974-46EFE5440834}" type="presParOf" srcId="{2663BB63-9E41-408D-94CC-78BDC115DE3F}" destId="{D7F2BD0D-780A-4BA5-A735-5B7637A86217}" srcOrd="1" destOrd="0" presId="urn:microsoft.com/office/officeart/2005/8/layout/hProcess7"/>
    <dgm:cxn modelId="{1FFC9373-9543-4818-9E1F-3ED85FB40BA8}" type="presParOf" srcId="{2663BB63-9E41-408D-94CC-78BDC115DE3F}" destId="{E400C2F9-1E6A-4521-A3B0-08FDD81B1B26}" srcOrd="2" destOrd="0" presId="urn:microsoft.com/office/officeart/2005/8/layout/hProcess7"/>
    <dgm:cxn modelId="{E8D579F5-22F7-49C8-B646-C1995E6676A4}" type="presParOf" srcId="{CCDEE120-23C3-44CC-B46C-954001926234}" destId="{4689D89F-8E0F-46AB-BD78-E4416E692C2F}" srcOrd="7" destOrd="0" presId="urn:microsoft.com/office/officeart/2005/8/layout/hProcess7"/>
    <dgm:cxn modelId="{E21B3852-6B39-4DA1-813A-149014656F77}" type="presParOf" srcId="{CCDEE120-23C3-44CC-B46C-954001926234}" destId="{6ECBACE5-F60E-479F-9B6F-BC8882E02E81}" srcOrd="8" destOrd="0" presId="urn:microsoft.com/office/officeart/2005/8/layout/hProcess7"/>
    <dgm:cxn modelId="{FEB848EC-5C02-4D50-8482-F6AF0844A31C}" type="presParOf" srcId="{6ECBACE5-F60E-479F-9B6F-BC8882E02E81}" destId="{3A5B50DF-58F3-4817-82D4-61210119F5C9}" srcOrd="0" destOrd="0" presId="urn:microsoft.com/office/officeart/2005/8/layout/hProcess7"/>
    <dgm:cxn modelId="{456C563B-3078-40C5-9BD2-EEE54D30B51B}" type="presParOf" srcId="{6ECBACE5-F60E-479F-9B6F-BC8882E02E81}" destId="{79D142A8-6A10-4A81-B419-7DF4B3221AAA}" srcOrd="1" destOrd="0" presId="urn:microsoft.com/office/officeart/2005/8/layout/hProcess7"/>
    <dgm:cxn modelId="{F22197B2-06C7-4C5B-AFE0-9D7D64A1718C}" type="presParOf" srcId="{6ECBACE5-F60E-479F-9B6F-BC8882E02E81}" destId="{898BF0E3-5DAC-4E93-9F1E-168733F5CAAF}" srcOrd="2" destOrd="0" presId="urn:microsoft.com/office/officeart/2005/8/layout/hProcess7"/>
    <dgm:cxn modelId="{0E164B88-288E-4655-8238-9ADA7E362D2B}" type="presParOf" srcId="{CCDEE120-23C3-44CC-B46C-954001926234}" destId="{311A2888-9F2D-42B2-BCFF-1ADA9985601F}" srcOrd="9" destOrd="0" presId="urn:microsoft.com/office/officeart/2005/8/layout/hProcess7"/>
    <dgm:cxn modelId="{4059A53D-CC15-4C5B-8664-3940CBD02309}" type="presParOf" srcId="{CCDEE120-23C3-44CC-B46C-954001926234}" destId="{B05FD41F-8498-4944-BB27-205533498131}" srcOrd="10" destOrd="0" presId="urn:microsoft.com/office/officeart/2005/8/layout/hProcess7"/>
    <dgm:cxn modelId="{F4F6DE62-53EA-4512-BEB3-0BB440821981}" type="presParOf" srcId="{B05FD41F-8498-4944-BB27-205533498131}" destId="{8773879B-2DF8-413A-9D3A-BF19981A7F1B}" srcOrd="0" destOrd="0" presId="urn:microsoft.com/office/officeart/2005/8/layout/hProcess7"/>
    <dgm:cxn modelId="{10486A3A-DEDA-4A34-9E08-EB65ED488771}" type="presParOf" srcId="{B05FD41F-8498-4944-BB27-205533498131}" destId="{EB26B2FC-5AC8-484F-98FF-3EABD85B75F4}" srcOrd="1" destOrd="0" presId="urn:microsoft.com/office/officeart/2005/8/layout/hProcess7"/>
    <dgm:cxn modelId="{78873B6E-4E70-491F-BE88-82FC3E311DAD}" type="presParOf" srcId="{B05FD41F-8498-4944-BB27-205533498131}" destId="{F880F6E7-126B-472D-838D-A23741517B61}" srcOrd="2" destOrd="0" presId="urn:microsoft.com/office/officeart/2005/8/layout/hProcess7"/>
    <dgm:cxn modelId="{A793DA2B-CADC-4442-B057-EC57E285C392}" type="presParOf" srcId="{CCDEE120-23C3-44CC-B46C-954001926234}" destId="{4B286D2C-6304-4E4B-ADBB-F23941136935}" srcOrd="11" destOrd="0" presId="urn:microsoft.com/office/officeart/2005/8/layout/hProcess7"/>
    <dgm:cxn modelId="{1869E914-AF8F-496C-B8FF-10B3981E21E3}" type="presParOf" srcId="{CCDEE120-23C3-44CC-B46C-954001926234}" destId="{A223AA5F-13D4-45D2-9A7E-97DD79DA4C2F}" srcOrd="12" destOrd="0" presId="urn:microsoft.com/office/officeart/2005/8/layout/hProcess7"/>
    <dgm:cxn modelId="{42F83566-65D1-47AE-83A1-B0A5C8F97EB1}" type="presParOf" srcId="{A223AA5F-13D4-45D2-9A7E-97DD79DA4C2F}" destId="{009D73A3-6F85-4363-B247-3A37A50BAA69}" srcOrd="0" destOrd="0" presId="urn:microsoft.com/office/officeart/2005/8/layout/hProcess7"/>
    <dgm:cxn modelId="{DE072B1E-2A08-449B-8CB9-2BEDE383B9D4}" type="presParOf" srcId="{A223AA5F-13D4-45D2-9A7E-97DD79DA4C2F}" destId="{0EF7AFB0-6FB8-482F-8E8B-539BEF31F95D}" srcOrd="1" destOrd="0" presId="urn:microsoft.com/office/officeart/2005/8/layout/hProcess7"/>
    <dgm:cxn modelId="{6FEA79B4-0606-4D12-B112-8F32C6B4BE53}" type="presParOf" srcId="{A223AA5F-13D4-45D2-9A7E-97DD79DA4C2F}" destId="{2347665F-673A-4616-A2BA-6CF87D243D99}"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D44D6A0-7975-4FED-B69A-0EB8185E038A}" type="doc">
      <dgm:prSet loTypeId="urn:microsoft.com/office/officeart/2005/8/layout/hProcess7" loCatId="list" qsTypeId="urn:microsoft.com/office/officeart/2005/8/quickstyle/simple3" qsCatId="simple" csTypeId="urn:microsoft.com/office/officeart/2005/8/colors/accent2_2" csCatId="accent2" phldr="1"/>
      <dgm:spPr/>
    </dgm:pt>
    <dgm:pt modelId="{998C37F0-19C2-40A5-8183-1FA85361BB4A}">
      <dgm:prSet phldrT="[Testo]" custT="1"/>
      <dgm:spPr/>
      <dgm:t>
        <a:bodyPr/>
        <a:lstStyle/>
        <a:p>
          <a:pPr algn="ctr"/>
          <a:r>
            <a:rPr lang="it-IT" sz="1500" dirty="0" err="1">
              <a:latin typeface="+mj-lt"/>
            </a:rPr>
            <a:t>Hazard</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intensity</a:t>
          </a:r>
          <a:r>
            <a:rPr lang="it-IT" sz="1500" i="1" dirty="0">
              <a:latin typeface="+mj-lt"/>
            </a:rPr>
            <a:t> </a:t>
          </a:r>
          <a:r>
            <a:rPr lang="it-IT" sz="1500" i="1" dirty="0" err="1">
              <a:latin typeface="+mj-lt"/>
            </a:rPr>
            <a:t>measure</a:t>
          </a:r>
          <a:endParaRPr lang="it-IT" sz="1500" i="1" dirty="0">
            <a:latin typeface="+mj-lt"/>
          </a:endParaRPr>
        </a:p>
        <a:p>
          <a:pPr algn="ctr"/>
          <a:endParaRPr lang="en-GB" sz="1500" dirty="0">
            <a:latin typeface="+mj-lt"/>
          </a:endParaRPr>
        </a:p>
      </dgm:t>
    </dgm:pt>
    <dgm:pt modelId="{9733B2B7-6087-4BE2-9EDD-3505FE35CFBD}" type="parTrans" cxnId="{ED677FA1-77FC-40EA-B80B-206AAD1E6C12}">
      <dgm:prSet/>
      <dgm:spPr/>
      <dgm:t>
        <a:bodyPr/>
        <a:lstStyle/>
        <a:p>
          <a:endParaRPr lang="en-GB"/>
        </a:p>
      </dgm:t>
    </dgm:pt>
    <dgm:pt modelId="{D6EAD0B9-2976-40D4-8EDF-1B5056BADAE5}" type="sibTrans" cxnId="{ED677FA1-77FC-40EA-B80B-206AAD1E6C12}">
      <dgm:prSet/>
      <dgm:spPr/>
      <dgm:t>
        <a:bodyPr/>
        <a:lstStyle/>
        <a:p>
          <a:endParaRPr lang="en-GB"/>
        </a:p>
      </dgm:t>
    </dgm:pt>
    <dgm:pt modelId="{B342B1CE-28A4-42BD-A725-1306DEF15692}">
      <dgm:prSet phldrT="[Testo]" custT="1"/>
      <dgm:spPr/>
      <dgm:t>
        <a:bodyPr/>
        <a:lstStyle/>
        <a:p>
          <a:pPr algn="ctr"/>
          <a:r>
            <a:rPr lang="it-IT" sz="1400" dirty="0" err="1">
              <a:latin typeface="+mj-lt"/>
            </a:rPr>
            <a:t>Loss</a:t>
          </a:r>
          <a:r>
            <a:rPr lang="it-IT" sz="14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decision</a:t>
          </a:r>
          <a:r>
            <a:rPr lang="it-IT" sz="1500" i="1" dirty="0">
              <a:latin typeface="+mj-lt"/>
            </a:rPr>
            <a:t> </a:t>
          </a:r>
          <a:r>
            <a:rPr lang="it-IT" sz="1500" i="1" dirty="0" err="1">
              <a:latin typeface="+mj-lt"/>
            </a:rPr>
            <a:t>variable</a:t>
          </a:r>
          <a:endParaRPr lang="en-GB" sz="1500" i="1" dirty="0">
            <a:latin typeface="+mj-lt"/>
          </a:endParaRPr>
        </a:p>
      </dgm:t>
    </dgm:pt>
    <dgm:pt modelId="{B43B5008-2EA2-44AE-AA78-DCB823FEE5B9}" type="parTrans" cxnId="{F153C02D-4E52-4D4C-B623-F61AF5764A70}">
      <dgm:prSet/>
      <dgm:spPr/>
      <dgm:t>
        <a:bodyPr/>
        <a:lstStyle/>
        <a:p>
          <a:endParaRPr lang="en-GB"/>
        </a:p>
      </dgm:t>
    </dgm:pt>
    <dgm:pt modelId="{D4BECFD4-A8D2-4EC2-88EA-1633B36DF75F}" type="sibTrans" cxnId="{F153C02D-4E52-4D4C-B623-F61AF5764A70}">
      <dgm:prSet/>
      <dgm:spPr/>
      <dgm:t>
        <a:bodyPr/>
        <a:lstStyle/>
        <a:p>
          <a:endParaRPr lang="en-GB"/>
        </a:p>
      </dgm:t>
    </dgm:pt>
    <dgm:pt modelId="{A38B0FF6-C4DB-4E6B-B8A8-39B6FF527BDE}">
      <dgm:prSet custT="1">
        <dgm:style>
          <a:lnRef idx="1">
            <a:schemeClr val="accent2"/>
          </a:lnRef>
          <a:fillRef idx="2">
            <a:schemeClr val="accent2"/>
          </a:fillRef>
          <a:effectRef idx="1">
            <a:schemeClr val="accent2"/>
          </a:effectRef>
          <a:fontRef idx="minor">
            <a:schemeClr val="dk1"/>
          </a:fontRef>
        </dgm:style>
      </dgm:prSet>
      <dgm:spPr>
        <a:noFill/>
        <a:ln w="38100">
          <a:solidFill>
            <a:srgbClr val="A01625"/>
          </a:solidFill>
        </a:ln>
      </dgm:spPr>
      <dgm:t>
        <a:bodyPr/>
        <a:lstStyle/>
        <a:p>
          <a:r>
            <a:rPr lang="it-IT" sz="1200" b="1" dirty="0">
              <a:latin typeface="+mj-lt"/>
            </a:rPr>
            <a:t>HAZARD</a:t>
          </a:r>
          <a:endParaRPr lang="en-GB" sz="1200" b="1" dirty="0">
            <a:latin typeface="+mj-lt"/>
          </a:endParaRPr>
        </a:p>
      </dgm:t>
    </dgm:pt>
    <dgm:pt modelId="{66F3F624-F788-4534-86C3-F1EB645F2412}" type="parTrans" cxnId="{11D74057-371E-4726-9B10-D679D4E0B834}">
      <dgm:prSet/>
      <dgm:spPr/>
      <dgm:t>
        <a:bodyPr/>
        <a:lstStyle/>
        <a:p>
          <a:endParaRPr lang="en-GB"/>
        </a:p>
      </dgm:t>
    </dgm:pt>
    <dgm:pt modelId="{FDFF3C09-5882-42B4-A738-365E2E3A7F5F}" type="sibTrans" cxnId="{11D74057-371E-4726-9B10-D679D4E0B834}">
      <dgm:prSet/>
      <dgm:spPr/>
      <dgm:t>
        <a:bodyPr/>
        <a:lstStyle/>
        <a:p>
          <a:endParaRPr lang="en-GB"/>
        </a:p>
      </dgm:t>
    </dgm:pt>
    <dgm:pt modelId="{91372FC7-96EB-4B22-B013-C61890526E2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400" b="1" dirty="0">
              <a:latin typeface="+mj-lt"/>
            </a:rPr>
            <a:t>VULNERABILITY</a:t>
          </a:r>
          <a:endParaRPr lang="en-GB" sz="1400" b="1" dirty="0">
            <a:latin typeface="+mj-lt"/>
          </a:endParaRPr>
        </a:p>
      </dgm:t>
    </dgm:pt>
    <dgm:pt modelId="{FE2C5B33-0810-4978-B9E9-4B449FFD9939}" type="parTrans" cxnId="{B9B9CA06-771E-4EB5-A865-163046CB3A41}">
      <dgm:prSet/>
      <dgm:spPr/>
      <dgm:t>
        <a:bodyPr/>
        <a:lstStyle/>
        <a:p>
          <a:endParaRPr lang="en-GB"/>
        </a:p>
      </dgm:t>
    </dgm:pt>
    <dgm:pt modelId="{C0D10B0A-D6A7-4EF8-8E94-2F2A8BDB1689}" type="sibTrans" cxnId="{B9B9CA06-771E-4EB5-A865-163046CB3A41}">
      <dgm:prSet/>
      <dgm:spPr/>
      <dgm:t>
        <a:bodyPr/>
        <a:lstStyle/>
        <a:p>
          <a:endParaRPr lang="en-GB"/>
        </a:p>
      </dgm:t>
    </dgm:pt>
    <dgm:pt modelId="{B2AFEF38-D861-419A-BA05-A67BC4F8BC98}">
      <dgm:prSet custT="1"/>
      <dgm:spPr/>
      <dgm:t>
        <a:bodyPr/>
        <a:lstStyle/>
        <a:p>
          <a:pPr algn="ctr"/>
          <a:r>
            <a:rPr lang="it-IT" sz="1500" dirty="0" err="1">
              <a:latin typeface="+mj-lt"/>
            </a:rPr>
            <a:t>Damage</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300" dirty="0">
            <a:latin typeface="+mj-lt"/>
          </a:endParaRPr>
        </a:p>
        <a:p>
          <a:pPr algn="ctr"/>
          <a:r>
            <a:rPr lang="it-IT" sz="1500" i="1" dirty="0" err="1">
              <a:latin typeface="+mj-lt"/>
            </a:rPr>
            <a:t>damage</a:t>
          </a:r>
          <a:r>
            <a:rPr lang="it-IT" sz="1500" i="1" dirty="0">
              <a:latin typeface="+mj-lt"/>
            </a:rPr>
            <a:t> </a:t>
          </a:r>
          <a:r>
            <a:rPr lang="it-IT" sz="1500" i="1" dirty="0" err="1">
              <a:latin typeface="+mj-lt"/>
            </a:rPr>
            <a:t>measure</a:t>
          </a:r>
          <a:endParaRPr lang="en-GB" sz="1500" i="1" dirty="0">
            <a:latin typeface="+mj-lt"/>
          </a:endParaRPr>
        </a:p>
      </dgm:t>
    </dgm:pt>
    <dgm:pt modelId="{A2D91669-C8A7-4CD8-9DD4-69455E941F93}" type="parTrans" cxnId="{B6D2E482-3C63-4413-9E98-AD927619EE68}">
      <dgm:prSet/>
      <dgm:spPr/>
      <dgm:t>
        <a:bodyPr/>
        <a:lstStyle/>
        <a:p>
          <a:endParaRPr lang="en-GB"/>
        </a:p>
      </dgm:t>
    </dgm:pt>
    <dgm:pt modelId="{187AEFE4-C4A6-4419-8F04-7E92643F2345}" type="sibTrans" cxnId="{B6D2E482-3C63-4413-9E98-AD927619EE68}">
      <dgm:prSet/>
      <dgm:spPr/>
      <dgm:t>
        <a:bodyPr/>
        <a:lstStyle/>
        <a:p>
          <a:endParaRPr lang="en-GB"/>
        </a:p>
      </dgm:t>
    </dgm:pt>
    <dgm:pt modelId="{91CB4FFE-BF74-4312-B39F-9DF680D2011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200" b="1" dirty="0">
              <a:latin typeface="+mj-lt"/>
            </a:rPr>
            <a:t>DECISION MAKING</a:t>
          </a:r>
          <a:endParaRPr lang="en-GB" sz="1200" b="1" dirty="0">
            <a:latin typeface="+mj-lt"/>
          </a:endParaRPr>
        </a:p>
      </dgm:t>
    </dgm:pt>
    <dgm:pt modelId="{28957C8E-0842-471C-9A56-7A407377E970}" type="parTrans" cxnId="{C52FF87D-4A59-460E-A649-E3831B197C8E}">
      <dgm:prSet/>
      <dgm:spPr/>
      <dgm:t>
        <a:bodyPr/>
        <a:lstStyle/>
        <a:p>
          <a:endParaRPr lang="en-GB"/>
        </a:p>
      </dgm:t>
    </dgm:pt>
    <dgm:pt modelId="{B8DCA2CC-9E30-43FE-A67F-BA38E63DCC54}" type="sibTrans" cxnId="{C52FF87D-4A59-460E-A649-E3831B197C8E}">
      <dgm:prSet/>
      <dgm:spPr/>
      <dgm:t>
        <a:bodyPr/>
        <a:lstStyle/>
        <a:p>
          <a:endParaRPr lang="en-GB"/>
        </a:p>
      </dgm:t>
    </dgm:pt>
    <dgm:pt modelId="{4B56580F-D0A4-42CA-B33F-2E4C78853725}">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400" b="1" dirty="0">
              <a:latin typeface="+mj-lt"/>
            </a:rPr>
            <a:t>VULNERABILITY</a:t>
          </a:r>
          <a:endParaRPr lang="en-GB" sz="1400" b="1" dirty="0">
            <a:latin typeface="+mj-lt"/>
          </a:endParaRPr>
        </a:p>
      </dgm:t>
    </dgm:pt>
    <dgm:pt modelId="{27DA8398-245A-47C4-B2D0-0287DC9A5F33}" type="parTrans" cxnId="{B5E48249-0109-46FA-8925-C744D6B8D521}">
      <dgm:prSet/>
      <dgm:spPr/>
      <dgm:t>
        <a:bodyPr/>
        <a:lstStyle/>
        <a:p>
          <a:endParaRPr lang="en-GB"/>
        </a:p>
      </dgm:t>
    </dgm:pt>
    <dgm:pt modelId="{649FCF27-1B46-410A-ACDC-3CBCECA3C62B}" type="sibTrans" cxnId="{B5E48249-0109-46FA-8925-C744D6B8D521}">
      <dgm:prSet/>
      <dgm:spPr/>
      <dgm:t>
        <a:bodyPr/>
        <a:lstStyle/>
        <a:p>
          <a:endParaRPr lang="en-GB"/>
        </a:p>
      </dgm:t>
    </dgm:pt>
    <dgm:pt modelId="{29FCEC4F-0D71-4B26-BF5C-1A6A7A921E82}">
      <dgm:prSet custT="1"/>
      <dgm:spPr/>
      <dgm:t>
        <a:bodyPr/>
        <a:lstStyle/>
        <a:p>
          <a:pPr algn="ctr"/>
          <a:r>
            <a:rPr lang="it-IT" sz="1500" dirty="0" err="1">
              <a:latin typeface="+mj-lt"/>
            </a:rPr>
            <a:t>Vulnerability</a:t>
          </a:r>
          <a:r>
            <a:rPr lang="it-IT" sz="1500" dirty="0">
              <a:latin typeface="+mj-lt"/>
            </a:rPr>
            <a:t> </a:t>
          </a:r>
          <a:r>
            <a:rPr lang="it-IT" sz="1500" dirty="0" err="1">
              <a:latin typeface="+mj-lt"/>
            </a:rPr>
            <a:t>analysis</a:t>
          </a:r>
          <a:endParaRPr lang="it-IT" sz="1500" dirty="0">
            <a:latin typeface="+mj-lt"/>
          </a:endParaRPr>
        </a:p>
        <a:p>
          <a:pPr algn="ctr"/>
          <a:endParaRPr lang="it-IT" sz="1200" dirty="0">
            <a:latin typeface="+mj-lt"/>
          </a:endParaRPr>
        </a:p>
        <a:p>
          <a:pPr algn="ctr"/>
          <a:endParaRPr lang="it-IT" sz="1400" dirty="0">
            <a:latin typeface="+mj-lt"/>
          </a:endParaRPr>
        </a:p>
        <a:p>
          <a:pPr algn="ctr"/>
          <a:endParaRPr lang="it-IT" sz="1400" dirty="0">
            <a:latin typeface="+mj-lt"/>
          </a:endParaRPr>
        </a:p>
        <a:p>
          <a:pPr algn="ctr"/>
          <a:endParaRPr lang="it-IT" sz="1000" dirty="0">
            <a:latin typeface="+mj-lt"/>
          </a:endParaRPr>
        </a:p>
        <a:p>
          <a:pPr algn="ctr"/>
          <a:r>
            <a:rPr lang="it-IT" sz="1400" i="1" dirty="0" err="1">
              <a:latin typeface="+mj-lt"/>
            </a:rPr>
            <a:t>engineering</a:t>
          </a:r>
          <a:r>
            <a:rPr lang="it-IT" sz="1400" i="1" dirty="0">
              <a:latin typeface="+mj-lt"/>
            </a:rPr>
            <a:t> </a:t>
          </a:r>
          <a:r>
            <a:rPr lang="it-IT" sz="1400" i="1" dirty="0" err="1">
              <a:latin typeface="+mj-lt"/>
            </a:rPr>
            <a:t>demand</a:t>
          </a:r>
          <a:r>
            <a:rPr lang="it-IT" sz="1400" i="1" dirty="0">
              <a:latin typeface="+mj-lt"/>
            </a:rPr>
            <a:t> par.</a:t>
          </a:r>
          <a:endParaRPr lang="en-GB" sz="1400" i="1" dirty="0">
            <a:latin typeface="+mj-lt"/>
          </a:endParaRPr>
        </a:p>
      </dgm:t>
    </dgm:pt>
    <dgm:pt modelId="{FDB498C7-B895-449E-9C35-FD4AD5E25279}" type="parTrans" cxnId="{A2AA1F98-0AFF-4E3E-BE3D-C79D0E236B13}">
      <dgm:prSet/>
      <dgm:spPr/>
      <dgm:t>
        <a:bodyPr/>
        <a:lstStyle/>
        <a:p>
          <a:endParaRPr lang="en-GB"/>
        </a:p>
      </dgm:t>
    </dgm:pt>
    <dgm:pt modelId="{22E306CB-DA78-40DA-9702-6F1970F2CEDD}" type="sibTrans" cxnId="{A2AA1F98-0AFF-4E3E-BE3D-C79D0E236B13}">
      <dgm:prSet/>
      <dgm:spPr/>
      <dgm:t>
        <a:bodyPr/>
        <a:lstStyle/>
        <a:p>
          <a:endParaRPr lang="en-GB"/>
        </a:p>
      </dgm:t>
    </dgm:pt>
    <dgm:pt modelId="{CCDEE120-23C3-44CC-B46C-954001926234}" type="pres">
      <dgm:prSet presAssocID="{7D44D6A0-7975-4FED-B69A-0EB8185E038A}" presName="Name0" presStyleCnt="0">
        <dgm:presLayoutVars>
          <dgm:dir/>
          <dgm:animLvl val="lvl"/>
          <dgm:resizeHandles val="exact"/>
        </dgm:presLayoutVars>
      </dgm:prSet>
      <dgm:spPr/>
    </dgm:pt>
    <dgm:pt modelId="{CB0CB1EB-D750-4F78-958A-596B6084BFA4}" type="pres">
      <dgm:prSet presAssocID="{A38B0FF6-C4DB-4E6B-B8A8-39B6FF527BDE}" presName="compositeNode" presStyleCnt="0">
        <dgm:presLayoutVars>
          <dgm:bulletEnabled val="1"/>
        </dgm:presLayoutVars>
      </dgm:prSet>
      <dgm:spPr/>
    </dgm:pt>
    <dgm:pt modelId="{86B2CCDC-15FE-4F87-9AD7-A364C99E0710}" type="pres">
      <dgm:prSet presAssocID="{A38B0FF6-C4DB-4E6B-B8A8-39B6FF527BDE}" presName="bgRect" presStyleLbl="node1" presStyleIdx="0" presStyleCnt="4" custScaleX="133100" custScaleY="133100"/>
      <dgm:spPr/>
    </dgm:pt>
    <dgm:pt modelId="{5D795F5F-E8EF-438C-B62A-3E2072E6BB67}" type="pres">
      <dgm:prSet presAssocID="{A38B0FF6-C4DB-4E6B-B8A8-39B6FF527BDE}" presName="parentNode" presStyleLbl="node1" presStyleIdx="0" presStyleCnt="4">
        <dgm:presLayoutVars>
          <dgm:chMax val="0"/>
          <dgm:bulletEnabled val="1"/>
        </dgm:presLayoutVars>
      </dgm:prSet>
      <dgm:spPr/>
    </dgm:pt>
    <dgm:pt modelId="{1624C416-ECD0-48BB-BE5D-DA61E1BC514F}" type="pres">
      <dgm:prSet presAssocID="{A38B0FF6-C4DB-4E6B-B8A8-39B6FF527BDE}" presName="childNode" presStyleLbl="node1" presStyleIdx="0" presStyleCnt="4">
        <dgm:presLayoutVars>
          <dgm:bulletEnabled val="1"/>
        </dgm:presLayoutVars>
      </dgm:prSet>
      <dgm:spPr/>
    </dgm:pt>
    <dgm:pt modelId="{33C463EB-F866-447B-9067-DC24BCB68FF1}" type="pres">
      <dgm:prSet presAssocID="{FDFF3C09-5882-42B4-A738-365E2E3A7F5F}" presName="hSp" presStyleCnt="0"/>
      <dgm:spPr/>
    </dgm:pt>
    <dgm:pt modelId="{2CE932E2-891B-4C33-9209-9660F7289B7B}" type="pres">
      <dgm:prSet presAssocID="{FDFF3C09-5882-42B4-A738-365E2E3A7F5F}" presName="vProcSp" presStyleCnt="0"/>
      <dgm:spPr/>
    </dgm:pt>
    <dgm:pt modelId="{1CD79B3D-077A-42EB-A63D-3A9CD78D2A24}" type="pres">
      <dgm:prSet presAssocID="{FDFF3C09-5882-42B4-A738-365E2E3A7F5F}" presName="vSp1" presStyleCnt="0"/>
      <dgm:spPr/>
    </dgm:pt>
    <dgm:pt modelId="{24190709-F953-4D2A-92A0-390E4CCF5C34}" type="pres">
      <dgm:prSet presAssocID="{FDFF3C09-5882-42B4-A738-365E2E3A7F5F}" presName="simulatedConn" presStyleLbl="solidFgAcc1" presStyleIdx="0" presStyleCnt="3"/>
      <dgm:spPr/>
    </dgm:pt>
    <dgm:pt modelId="{900A74EB-FE2D-4EF3-ABBC-4C9653981DEC}" type="pres">
      <dgm:prSet presAssocID="{FDFF3C09-5882-42B4-A738-365E2E3A7F5F}" presName="vSp2" presStyleCnt="0"/>
      <dgm:spPr/>
    </dgm:pt>
    <dgm:pt modelId="{5D6C79D5-20AF-4A37-ACD9-ACF06BF2D793}" type="pres">
      <dgm:prSet presAssocID="{FDFF3C09-5882-42B4-A738-365E2E3A7F5F}" presName="sibTrans" presStyleCnt="0"/>
      <dgm:spPr/>
    </dgm:pt>
    <dgm:pt modelId="{0BEB77FC-E9A5-43EC-A948-BE6663CF7DF4}" type="pres">
      <dgm:prSet presAssocID="{4B56580F-D0A4-42CA-B33F-2E4C78853725}" presName="compositeNode" presStyleCnt="0">
        <dgm:presLayoutVars>
          <dgm:bulletEnabled val="1"/>
        </dgm:presLayoutVars>
      </dgm:prSet>
      <dgm:spPr/>
    </dgm:pt>
    <dgm:pt modelId="{E37B6B4E-6DA6-40B3-B14C-186A4FB77ACE}" type="pres">
      <dgm:prSet presAssocID="{4B56580F-D0A4-42CA-B33F-2E4C78853725}" presName="bgRect" presStyleLbl="node1" presStyleIdx="1" presStyleCnt="4" custScaleX="133100" custScaleY="133100"/>
      <dgm:spPr/>
    </dgm:pt>
    <dgm:pt modelId="{1B9E1CB5-B01F-4A9C-9627-BFA966999BFA}" type="pres">
      <dgm:prSet presAssocID="{4B56580F-D0A4-42CA-B33F-2E4C78853725}" presName="parentNode" presStyleLbl="node1" presStyleIdx="1" presStyleCnt="4">
        <dgm:presLayoutVars>
          <dgm:chMax val="0"/>
          <dgm:bulletEnabled val="1"/>
        </dgm:presLayoutVars>
      </dgm:prSet>
      <dgm:spPr/>
    </dgm:pt>
    <dgm:pt modelId="{94B15768-D213-4B5C-B457-320787035C7D}" type="pres">
      <dgm:prSet presAssocID="{4B56580F-D0A4-42CA-B33F-2E4C78853725}" presName="childNode" presStyleLbl="node1" presStyleIdx="1" presStyleCnt="4">
        <dgm:presLayoutVars>
          <dgm:bulletEnabled val="1"/>
        </dgm:presLayoutVars>
      </dgm:prSet>
      <dgm:spPr/>
    </dgm:pt>
    <dgm:pt modelId="{A1705834-34E4-49CC-A9EF-19432D297DA1}" type="pres">
      <dgm:prSet presAssocID="{649FCF27-1B46-410A-ACDC-3CBCECA3C62B}" presName="hSp" presStyleCnt="0"/>
      <dgm:spPr/>
    </dgm:pt>
    <dgm:pt modelId="{2663BB63-9E41-408D-94CC-78BDC115DE3F}" type="pres">
      <dgm:prSet presAssocID="{649FCF27-1B46-410A-ACDC-3CBCECA3C62B}" presName="vProcSp" presStyleCnt="0"/>
      <dgm:spPr/>
    </dgm:pt>
    <dgm:pt modelId="{FF887673-C31E-4538-B43E-3A48AB13B340}" type="pres">
      <dgm:prSet presAssocID="{649FCF27-1B46-410A-ACDC-3CBCECA3C62B}" presName="vSp1" presStyleCnt="0"/>
      <dgm:spPr/>
    </dgm:pt>
    <dgm:pt modelId="{D7F2BD0D-780A-4BA5-A735-5B7637A86217}" type="pres">
      <dgm:prSet presAssocID="{649FCF27-1B46-410A-ACDC-3CBCECA3C62B}" presName="simulatedConn" presStyleLbl="solidFgAcc1" presStyleIdx="1" presStyleCnt="3"/>
      <dgm:spPr/>
    </dgm:pt>
    <dgm:pt modelId="{E400C2F9-1E6A-4521-A3B0-08FDD81B1B26}" type="pres">
      <dgm:prSet presAssocID="{649FCF27-1B46-410A-ACDC-3CBCECA3C62B}" presName="vSp2" presStyleCnt="0"/>
      <dgm:spPr/>
    </dgm:pt>
    <dgm:pt modelId="{4689D89F-8E0F-46AB-BD78-E4416E692C2F}" type="pres">
      <dgm:prSet presAssocID="{649FCF27-1B46-410A-ACDC-3CBCECA3C62B}" presName="sibTrans" presStyleCnt="0"/>
      <dgm:spPr/>
    </dgm:pt>
    <dgm:pt modelId="{6ECBACE5-F60E-479F-9B6F-BC8882E02E81}" type="pres">
      <dgm:prSet presAssocID="{91372FC7-96EB-4B22-B013-C61890526E29}" presName="compositeNode" presStyleCnt="0">
        <dgm:presLayoutVars>
          <dgm:bulletEnabled val="1"/>
        </dgm:presLayoutVars>
      </dgm:prSet>
      <dgm:spPr/>
    </dgm:pt>
    <dgm:pt modelId="{3A5B50DF-58F3-4817-82D4-61210119F5C9}" type="pres">
      <dgm:prSet presAssocID="{91372FC7-96EB-4B22-B013-C61890526E29}" presName="bgRect" presStyleLbl="node1" presStyleIdx="2" presStyleCnt="4" custScaleX="133100" custScaleY="133100"/>
      <dgm:spPr/>
    </dgm:pt>
    <dgm:pt modelId="{79D142A8-6A10-4A81-B419-7DF4B3221AAA}" type="pres">
      <dgm:prSet presAssocID="{91372FC7-96EB-4B22-B013-C61890526E29}" presName="parentNode" presStyleLbl="node1" presStyleIdx="2" presStyleCnt="4">
        <dgm:presLayoutVars>
          <dgm:chMax val="0"/>
          <dgm:bulletEnabled val="1"/>
        </dgm:presLayoutVars>
      </dgm:prSet>
      <dgm:spPr/>
    </dgm:pt>
    <dgm:pt modelId="{898BF0E3-5DAC-4E93-9F1E-168733F5CAAF}" type="pres">
      <dgm:prSet presAssocID="{91372FC7-96EB-4B22-B013-C61890526E29}" presName="childNode" presStyleLbl="node1" presStyleIdx="2" presStyleCnt="4">
        <dgm:presLayoutVars>
          <dgm:bulletEnabled val="1"/>
        </dgm:presLayoutVars>
      </dgm:prSet>
      <dgm:spPr/>
    </dgm:pt>
    <dgm:pt modelId="{311A2888-9F2D-42B2-BCFF-1ADA9985601F}" type="pres">
      <dgm:prSet presAssocID="{C0D10B0A-D6A7-4EF8-8E94-2F2A8BDB1689}" presName="hSp" presStyleCnt="0"/>
      <dgm:spPr/>
    </dgm:pt>
    <dgm:pt modelId="{B05FD41F-8498-4944-BB27-205533498131}" type="pres">
      <dgm:prSet presAssocID="{C0D10B0A-D6A7-4EF8-8E94-2F2A8BDB1689}" presName="vProcSp" presStyleCnt="0"/>
      <dgm:spPr/>
    </dgm:pt>
    <dgm:pt modelId="{8773879B-2DF8-413A-9D3A-BF19981A7F1B}" type="pres">
      <dgm:prSet presAssocID="{C0D10B0A-D6A7-4EF8-8E94-2F2A8BDB1689}" presName="vSp1" presStyleCnt="0"/>
      <dgm:spPr/>
    </dgm:pt>
    <dgm:pt modelId="{EB26B2FC-5AC8-484F-98FF-3EABD85B75F4}" type="pres">
      <dgm:prSet presAssocID="{C0D10B0A-D6A7-4EF8-8E94-2F2A8BDB1689}" presName="simulatedConn" presStyleLbl="solidFgAcc1" presStyleIdx="2" presStyleCnt="3"/>
      <dgm:spPr/>
    </dgm:pt>
    <dgm:pt modelId="{F880F6E7-126B-472D-838D-A23741517B61}" type="pres">
      <dgm:prSet presAssocID="{C0D10B0A-D6A7-4EF8-8E94-2F2A8BDB1689}" presName="vSp2" presStyleCnt="0"/>
      <dgm:spPr/>
    </dgm:pt>
    <dgm:pt modelId="{4B286D2C-6304-4E4B-ADBB-F23941136935}" type="pres">
      <dgm:prSet presAssocID="{C0D10B0A-D6A7-4EF8-8E94-2F2A8BDB1689}" presName="sibTrans" presStyleCnt="0"/>
      <dgm:spPr/>
    </dgm:pt>
    <dgm:pt modelId="{A223AA5F-13D4-45D2-9A7E-97DD79DA4C2F}" type="pres">
      <dgm:prSet presAssocID="{91CB4FFE-BF74-4312-B39F-9DF680D20119}" presName="compositeNode" presStyleCnt="0">
        <dgm:presLayoutVars>
          <dgm:bulletEnabled val="1"/>
        </dgm:presLayoutVars>
      </dgm:prSet>
      <dgm:spPr/>
    </dgm:pt>
    <dgm:pt modelId="{009D73A3-6F85-4363-B247-3A37A50BAA69}" type="pres">
      <dgm:prSet presAssocID="{91CB4FFE-BF74-4312-B39F-9DF680D20119}" presName="bgRect" presStyleLbl="node1" presStyleIdx="3" presStyleCnt="4" custScaleX="133100" custScaleY="133100"/>
      <dgm:spPr/>
    </dgm:pt>
    <dgm:pt modelId="{0EF7AFB0-6FB8-482F-8E8B-539BEF31F95D}" type="pres">
      <dgm:prSet presAssocID="{91CB4FFE-BF74-4312-B39F-9DF680D20119}" presName="parentNode" presStyleLbl="node1" presStyleIdx="3" presStyleCnt="4">
        <dgm:presLayoutVars>
          <dgm:chMax val="0"/>
          <dgm:bulletEnabled val="1"/>
        </dgm:presLayoutVars>
      </dgm:prSet>
      <dgm:spPr/>
    </dgm:pt>
    <dgm:pt modelId="{2347665F-673A-4616-A2BA-6CF87D243D99}" type="pres">
      <dgm:prSet presAssocID="{91CB4FFE-BF74-4312-B39F-9DF680D20119}" presName="childNode" presStyleLbl="node1" presStyleIdx="3" presStyleCnt="4">
        <dgm:presLayoutVars>
          <dgm:bulletEnabled val="1"/>
        </dgm:presLayoutVars>
      </dgm:prSet>
      <dgm:spPr/>
    </dgm:pt>
  </dgm:ptLst>
  <dgm:cxnLst>
    <dgm:cxn modelId="{C4AD5C03-EE82-4752-92AF-1AD32E0B60D8}" type="presOf" srcId="{91372FC7-96EB-4B22-B013-C61890526E29}" destId="{79D142A8-6A10-4A81-B419-7DF4B3221AAA}" srcOrd="1" destOrd="0" presId="urn:microsoft.com/office/officeart/2005/8/layout/hProcess7"/>
    <dgm:cxn modelId="{B9B9CA06-771E-4EB5-A865-163046CB3A41}" srcId="{7D44D6A0-7975-4FED-B69A-0EB8185E038A}" destId="{91372FC7-96EB-4B22-B013-C61890526E29}" srcOrd="2" destOrd="0" parTransId="{FE2C5B33-0810-4978-B9E9-4B449FFD9939}" sibTransId="{C0D10B0A-D6A7-4EF8-8E94-2F2A8BDB1689}"/>
    <dgm:cxn modelId="{B9711E27-17C6-4A5C-B51B-8AC41C3F904E}" type="presOf" srcId="{B342B1CE-28A4-42BD-A725-1306DEF15692}" destId="{2347665F-673A-4616-A2BA-6CF87D243D99}" srcOrd="0" destOrd="0" presId="urn:microsoft.com/office/officeart/2005/8/layout/hProcess7"/>
    <dgm:cxn modelId="{F153C02D-4E52-4D4C-B623-F61AF5764A70}" srcId="{91CB4FFE-BF74-4312-B39F-9DF680D20119}" destId="{B342B1CE-28A4-42BD-A725-1306DEF15692}" srcOrd="0" destOrd="0" parTransId="{B43B5008-2EA2-44AE-AA78-DCB823FEE5B9}" sibTransId="{D4BECFD4-A8D2-4EC2-88EA-1633B36DF75F}"/>
    <dgm:cxn modelId="{283AE441-D5FF-4183-9D62-7EB20F5B8A3F}" type="presOf" srcId="{4B56580F-D0A4-42CA-B33F-2E4C78853725}" destId="{E37B6B4E-6DA6-40B3-B14C-186A4FB77ACE}" srcOrd="0" destOrd="0" presId="urn:microsoft.com/office/officeart/2005/8/layout/hProcess7"/>
    <dgm:cxn modelId="{B5E48249-0109-46FA-8925-C744D6B8D521}" srcId="{7D44D6A0-7975-4FED-B69A-0EB8185E038A}" destId="{4B56580F-D0A4-42CA-B33F-2E4C78853725}" srcOrd="1" destOrd="0" parTransId="{27DA8398-245A-47C4-B2D0-0287DC9A5F33}" sibTransId="{649FCF27-1B46-410A-ACDC-3CBCECA3C62B}"/>
    <dgm:cxn modelId="{199A9F72-2A20-4EF7-9E3B-10041D6E1CE3}" type="presOf" srcId="{4B56580F-D0A4-42CA-B33F-2E4C78853725}" destId="{1B9E1CB5-B01F-4A9C-9627-BFA966999BFA}" srcOrd="1" destOrd="0" presId="urn:microsoft.com/office/officeart/2005/8/layout/hProcess7"/>
    <dgm:cxn modelId="{9B672A53-536A-4F83-B9ED-5C3338883481}" type="presOf" srcId="{B2AFEF38-D861-419A-BA05-A67BC4F8BC98}" destId="{898BF0E3-5DAC-4E93-9F1E-168733F5CAAF}" srcOrd="0" destOrd="0" presId="urn:microsoft.com/office/officeart/2005/8/layout/hProcess7"/>
    <dgm:cxn modelId="{11D74057-371E-4726-9B10-D679D4E0B834}" srcId="{7D44D6A0-7975-4FED-B69A-0EB8185E038A}" destId="{A38B0FF6-C4DB-4E6B-B8A8-39B6FF527BDE}" srcOrd="0" destOrd="0" parTransId="{66F3F624-F788-4534-86C3-F1EB645F2412}" sibTransId="{FDFF3C09-5882-42B4-A738-365E2E3A7F5F}"/>
    <dgm:cxn modelId="{C52FF87D-4A59-460E-A649-E3831B197C8E}" srcId="{7D44D6A0-7975-4FED-B69A-0EB8185E038A}" destId="{91CB4FFE-BF74-4312-B39F-9DF680D20119}" srcOrd="3" destOrd="0" parTransId="{28957C8E-0842-471C-9A56-7A407377E970}" sibTransId="{B8DCA2CC-9E30-43FE-A67F-BA38E63DCC54}"/>
    <dgm:cxn modelId="{B6D2E482-3C63-4413-9E98-AD927619EE68}" srcId="{91372FC7-96EB-4B22-B013-C61890526E29}" destId="{B2AFEF38-D861-419A-BA05-A67BC4F8BC98}" srcOrd="0" destOrd="0" parTransId="{A2D91669-C8A7-4CD8-9DD4-69455E941F93}" sibTransId="{187AEFE4-C4A6-4419-8F04-7E92643F2345}"/>
    <dgm:cxn modelId="{95A7168A-C22A-4FBD-B9C6-D62E60E04755}" type="presOf" srcId="{A38B0FF6-C4DB-4E6B-B8A8-39B6FF527BDE}" destId="{5D795F5F-E8EF-438C-B62A-3E2072E6BB67}" srcOrd="1" destOrd="0" presId="urn:microsoft.com/office/officeart/2005/8/layout/hProcess7"/>
    <dgm:cxn modelId="{A2AA1F98-0AFF-4E3E-BE3D-C79D0E236B13}" srcId="{4B56580F-D0A4-42CA-B33F-2E4C78853725}" destId="{29FCEC4F-0D71-4B26-BF5C-1A6A7A921E82}" srcOrd="0" destOrd="0" parTransId="{FDB498C7-B895-449E-9C35-FD4AD5E25279}" sibTransId="{22E306CB-DA78-40DA-9702-6F1970F2CEDD}"/>
    <dgm:cxn modelId="{ED677FA1-77FC-40EA-B80B-206AAD1E6C12}" srcId="{A38B0FF6-C4DB-4E6B-B8A8-39B6FF527BDE}" destId="{998C37F0-19C2-40A5-8183-1FA85361BB4A}" srcOrd="0" destOrd="0" parTransId="{9733B2B7-6087-4BE2-9EDD-3505FE35CFBD}" sibTransId="{D6EAD0B9-2976-40D4-8EDF-1B5056BADAE5}"/>
    <dgm:cxn modelId="{7F2781AB-B857-4A87-9577-7F726795A810}" type="presOf" srcId="{91372FC7-96EB-4B22-B013-C61890526E29}" destId="{3A5B50DF-58F3-4817-82D4-61210119F5C9}" srcOrd="0" destOrd="0" presId="urn:microsoft.com/office/officeart/2005/8/layout/hProcess7"/>
    <dgm:cxn modelId="{C970A5BD-18D9-47A1-828A-7EBC57055F1F}" type="presOf" srcId="{29FCEC4F-0D71-4B26-BF5C-1A6A7A921E82}" destId="{94B15768-D213-4B5C-B457-320787035C7D}" srcOrd="0" destOrd="0" presId="urn:microsoft.com/office/officeart/2005/8/layout/hProcess7"/>
    <dgm:cxn modelId="{C3BE47D9-6EEA-4C8D-A9F5-4726E4BAE0A3}" type="presOf" srcId="{7D44D6A0-7975-4FED-B69A-0EB8185E038A}" destId="{CCDEE120-23C3-44CC-B46C-954001926234}" srcOrd="0" destOrd="0" presId="urn:microsoft.com/office/officeart/2005/8/layout/hProcess7"/>
    <dgm:cxn modelId="{B01EC4E9-AB90-49BB-B9D0-78AD31E5DE5D}" type="presOf" srcId="{91CB4FFE-BF74-4312-B39F-9DF680D20119}" destId="{009D73A3-6F85-4363-B247-3A37A50BAA69}" srcOrd="0" destOrd="0" presId="urn:microsoft.com/office/officeart/2005/8/layout/hProcess7"/>
    <dgm:cxn modelId="{BB4B5FF0-7EC5-4DD5-9CDB-7C4BCCD34EDE}" type="presOf" srcId="{91CB4FFE-BF74-4312-B39F-9DF680D20119}" destId="{0EF7AFB0-6FB8-482F-8E8B-539BEF31F95D}" srcOrd="1" destOrd="0" presId="urn:microsoft.com/office/officeart/2005/8/layout/hProcess7"/>
    <dgm:cxn modelId="{868101F1-BEFD-4BB1-B16C-461D90CAD710}" type="presOf" srcId="{998C37F0-19C2-40A5-8183-1FA85361BB4A}" destId="{1624C416-ECD0-48BB-BE5D-DA61E1BC514F}" srcOrd="0" destOrd="0" presId="urn:microsoft.com/office/officeart/2005/8/layout/hProcess7"/>
    <dgm:cxn modelId="{1CA9D6F8-3FF4-41F4-A3B6-8662959AC50D}" type="presOf" srcId="{A38B0FF6-C4DB-4E6B-B8A8-39B6FF527BDE}" destId="{86B2CCDC-15FE-4F87-9AD7-A364C99E0710}" srcOrd="0" destOrd="0" presId="urn:microsoft.com/office/officeart/2005/8/layout/hProcess7"/>
    <dgm:cxn modelId="{F58D5369-9625-4F80-B4CF-28C8C08E5DA4}" type="presParOf" srcId="{CCDEE120-23C3-44CC-B46C-954001926234}" destId="{CB0CB1EB-D750-4F78-958A-596B6084BFA4}" srcOrd="0" destOrd="0" presId="urn:microsoft.com/office/officeart/2005/8/layout/hProcess7"/>
    <dgm:cxn modelId="{796F0CDB-82FC-4D6E-8DFC-6E4D492362E5}" type="presParOf" srcId="{CB0CB1EB-D750-4F78-958A-596B6084BFA4}" destId="{86B2CCDC-15FE-4F87-9AD7-A364C99E0710}" srcOrd="0" destOrd="0" presId="urn:microsoft.com/office/officeart/2005/8/layout/hProcess7"/>
    <dgm:cxn modelId="{1CBC9E3D-9F9C-4CA4-81FD-6AC83B47FB7D}" type="presParOf" srcId="{CB0CB1EB-D750-4F78-958A-596B6084BFA4}" destId="{5D795F5F-E8EF-438C-B62A-3E2072E6BB67}" srcOrd="1" destOrd="0" presId="urn:microsoft.com/office/officeart/2005/8/layout/hProcess7"/>
    <dgm:cxn modelId="{B3009350-380D-4214-9B32-845188094FED}" type="presParOf" srcId="{CB0CB1EB-D750-4F78-958A-596B6084BFA4}" destId="{1624C416-ECD0-48BB-BE5D-DA61E1BC514F}" srcOrd="2" destOrd="0" presId="urn:microsoft.com/office/officeart/2005/8/layout/hProcess7"/>
    <dgm:cxn modelId="{4C0CAF68-B44E-4B66-B5CE-706A207CC367}" type="presParOf" srcId="{CCDEE120-23C3-44CC-B46C-954001926234}" destId="{33C463EB-F866-447B-9067-DC24BCB68FF1}" srcOrd="1" destOrd="0" presId="urn:microsoft.com/office/officeart/2005/8/layout/hProcess7"/>
    <dgm:cxn modelId="{A936A981-34B1-4678-812E-9AD97EE02AEC}" type="presParOf" srcId="{CCDEE120-23C3-44CC-B46C-954001926234}" destId="{2CE932E2-891B-4C33-9209-9660F7289B7B}" srcOrd="2" destOrd="0" presId="urn:microsoft.com/office/officeart/2005/8/layout/hProcess7"/>
    <dgm:cxn modelId="{3751F217-788E-4F2B-84F0-6BB454C64E43}" type="presParOf" srcId="{2CE932E2-891B-4C33-9209-9660F7289B7B}" destId="{1CD79B3D-077A-42EB-A63D-3A9CD78D2A24}" srcOrd="0" destOrd="0" presId="urn:microsoft.com/office/officeart/2005/8/layout/hProcess7"/>
    <dgm:cxn modelId="{2CDE72F0-FCDF-4AB2-A69F-3E751D55E2CF}" type="presParOf" srcId="{2CE932E2-891B-4C33-9209-9660F7289B7B}" destId="{24190709-F953-4D2A-92A0-390E4CCF5C34}" srcOrd="1" destOrd="0" presId="urn:microsoft.com/office/officeart/2005/8/layout/hProcess7"/>
    <dgm:cxn modelId="{7FDCAA4C-8A29-459A-8DFA-E69F1F55843A}" type="presParOf" srcId="{2CE932E2-891B-4C33-9209-9660F7289B7B}" destId="{900A74EB-FE2D-4EF3-ABBC-4C9653981DEC}" srcOrd="2" destOrd="0" presId="urn:microsoft.com/office/officeart/2005/8/layout/hProcess7"/>
    <dgm:cxn modelId="{492FAEC1-A5DE-452D-BE00-043CCC39A927}" type="presParOf" srcId="{CCDEE120-23C3-44CC-B46C-954001926234}" destId="{5D6C79D5-20AF-4A37-ACD9-ACF06BF2D793}" srcOrd="3" destOrd="0" presId="urn:microsoft.com/office/officeart/2005/8/layout/hProcess7"/>
    <dgm:cxn modelId="{CF2AB250-F93E-426B-8733-7A6E6E455913}" type="presParOf" srcId="{CCDEE120-23C3-44CC-B46C-954001926234}" destId="{0BEB77FC-E9A5-43EC-A948-BE6663CF7DF4}" srcOrd="4" destOrd="0" presId="urn:microsoft.com/office/officeart/2005/8/layout/hProcess7"/>
    <dgm:cxn modelId="{BA6461A4-3DC0-4F26-97AA-12D656BE3677}" type="presParOf" srcId="{0BEB77FC-E9A5-43EC-A948-BE6663CF7DF4}" destId="{E37B6B4E-6DA6-40B3-B14C-186A4FB77ACE}" srcOrd="0" destOrd="0" presId="urn:microsoft.com/office/officeart/2005/8/layout/hProcess7"/>
    <dgm:cxn modelId="{F665F732-09AC-4B1E-ADD4-0D3568DDC402}" type="presParOf" srcId="{0BEB77FC-E9A5-43EC-A948-BE6663CF7DF4}" destId="{1B9E1CB5-B01F-4A9C-9627-BFA966999BFA}" srcOrd="1" destOrd="0" presId="urn:microsoft.com/office/officeart/2005/8/layout/hProcess7"/>
    <dgm:cxn modelId="{597FB15F-5CA4-45D2-BB17-DFC62852C0ED}" type="presParOf" srcId="{0BEB77FC-E9A5-43EC-A948-BE6663CF7DF4}" destId="{94B15768-D213-4B5C-B457-320787035C7D}" srcOrd="2" destOrd="0" presId="urn:microsoft.com/office/officeart/2005/8/layout/hProcess7"/>
    <dgm:cxn modelId="{B925DD7E-88E7-454D-A8FB-AEFECBBD451D}" type="presParOf" srcId="{CCDEE120-23C3-44CC-B46C-954001926234}" destId="{A1705834-34E4-49CC-A9EF-19432D297DA1}" srcOrd="5" destOrd="0" presId="urn:microsoft.com/office/officeart/2005/8/layout/hProcess7"/>
    <dgm:cxn modelId="{A2CEB4EE-9490-44C0-9512-60267D9AE5EC}" type="presParOf" srcId="{CCDEE120-23C3-44CC-B46C-954001926234}" destId="{2663BB63-9E41-408D-94CC-78BDC115DE3F}" srcOrd="6" destOrd="0" presId="urn:microsoft.com/office/officeart/2005/8/layout/hProcess7"/>
    <dgm:cxn modelId="{9AB64CCF-61E7-4DD9-A908-BC42F1D6DC10}" type="presParOf" srcId="{2663BB63-9E41-408D-94CC-78BDC115DE3F}" destId="{FF887673-C31E-4538-B43E-3A48AB13B340}" srcOrd="0" destOrd="0" presId="urn:microsoft.com/office/officeart/2005/8/layout/hProcess7"/>
    <dgm:cxn modelId="{18932935-AD84-46AA-A974-46EFE5440834}" type="presParOf" srcId="{2663BB63-9E41-408D-94CC-78BDC115DE3F}" destId="{D7F2BD0D-780A-4BA5-A735-5B7637A86217}" srcOrd="1" destOrd="0" presId="urn:microsoft.com/office/officeart/2005/8/layout/hProcess7"/>
    <dgm:cxn modelId="{1FFC9373-9543-4818-9E1F-3ED85FB40BA8}" type="presParOf" srcId="{2663BB63-9E41-408D-94CC-78BDC115DE3F}" destId="{E400C2F9-1E6A-4521-A3B0-08FDD81B1B26}" srcOrd="2" destOrd="0" presId="urn:microsoft.com/office/officeart/2005/8/layout/hProcess7"/>
    <dgm:cxn modelId="{E8D579F5-22F7-49C8-B646-C1995E6676A4}" type="presParOf" srcId="{CCDEE120-23C3-44CC-B46C-954001926234}" destId="{4689D89F-8E0F-46AB-BD78-E4416E692C2F}" srcOrd="7" destOrd="0" presId="urn:microsoft.com/office/officeart/2005/8/layout/hProcess7"/>
    <dgm:cxn modelId="{E21B3852-6B39-4DA1-813A-149014656F77}" type="presParOf" srcId="{CCDEE120-23C3-44CC-B46C-954001926234}" destId="{6ECBACE5-F60E-479F-9B6F-BC8882E02E81}" srcOrd="8" destOrd="0" presId="urn:microsoft.com/office/officeart/2005/8/layout/hProcess7"/>
    <dgm:cxn modelId="{FEB848EC-5C02-4D50-8482-F6AF0844A31C}" type="presParOf" srcId="{6ECBACE5-F60E-479F-9B6F-BC8882E02E81}" destId="{3A5B50DF-58F3-4817-82D4-61210119F5C9}" srcOrd="0" destOrd="0" presId="urn:microsoft.com/office/officeart/2005/8/layout/hProcess7"/>
    <dgm:cxn modelId="{456C563B-3078-40C5-9BD2-EEE54D30B51B}" type="presParOf" srcId="{6ECBACE5-F60E-479F-9B6F-BC8882E02E81}" destId="{79D142A8-6A10-4A81-B419-7DF4B3221AAA}" srcOrd="1" destOrd="0" presId="urn:microsoft.com/office/officeart/2005/8/layout/hProcess7"/>
    <dgm:cxn modelId="{F22197B2-06C7-4C5B-AFE0-9D7D64A1718C}" type="presParOf" srcId="{6ECBACE5-F60E-479F-9B6F-BC8882E02E81}" destId="{898BF0E3-5DAC-4E93-9F1E-168733F5CAAF}" srcOrd="2" destOrd="0" presId="urn:microsoft.com/office/officeart/2005/8/layout/hProcess7"/>
    <dgm:cxn modelId="{0E164B88-288E-4655-8238-9ADA7E362D2B}" type="presParOf" srcId="{CCDEE120-23C3-44CC-B46C-954001926234}" destId="{311A2888-9F2D-42B2-BCFF-1ADA9985601F}" srcOrd="9" destOrd="0" presId="urn:microsoft.com/office/officeart/2005/8/layout/hProcess7"/>
    <dgm:cxn modelId="{4059A53D-CC15-4C5B-8664-3940CBD02309}" type="presParOf" srcId="{CCDEE120-23C3-44CC-B46C-954001926234}" destId="{B05FD41F-8498-4944-BB27-205533498131}" srcOrd="10" destOrd="0" presId="urn:microsoft.com/office/officeart/2005/8/layout/hProcess7"/>
    <dgm:cxn modelId="{F4F6DE62-53EA-4512-BEB3-0BB440821981}" type="presParOf" srcId="{B05FD41F-8498-4944-BB27-205533498131}" destId="{8773879B-2DF8-413A-9D3A-BF19981A7F1B}" srcOrd="0" destOrd="0" presId="urn:microsoft.com/office/officeart/2005/8/layout/hProcess7"/>
    <dgm:cxn modelId="{10486A3A-DEDA-4A34-9E08-EB65ED488771}" type="presParOf" srcId="{B05FD41F-8498-4944-BB27-205533498131}" destId="{EB26B2FC-5AC8-484F-98FF-3EABD85B75F4}" srcOrd="1" destOrd="0" presId="urn:microsoft.com/office/officeart/2005/8/layout/hProcess7"/>
    <dgm:cxn modelId="{78873B6E-4E70-491F-BE88-82FC3E311DAD}" type="presParOf" srcId="{B05FD41F-8498-4944-BB27-205533498131}" destId="{F880F6E7-126B-472D-838D-A23741517B61}" srcOrd="2" destOrd="0" presId="urn:microsoft.com/office/officeart/2005/8/layout/hProcess7"/>
    <dgm:cxn modelId="{A793DA2B-CADC-4442-B057-EC57E285C392}" type="presParOf" srcId="{CCDEE120-23C3-44CC-B46C-954001926234}" destId="{4B286D2C-6304-4E4B-ADBB-F23941136935}" srcOrd="11" destOrd="0" presId="urn:microsoft.com/office/officeart/2005/8/layout/hProcess7"/>
    <dgm:cxn modelId="{1869E914-AF8F-496C-B8FF-10B3981E21E3}" type="presParOf" srcId="{CCDEE120-23C3-44CC-B46C-954001926234}" destId="{A223AA5F-13D4-45D2-9A7E-97DD79DA4C2F}" srcOrd="12" destOrd="0" presId="urn:microsoft.com/office/officeart/2005/8/layout/hProcess7"/>
    <dgm:cxn modelId="{42F83566-65D1-47AE-83A1-B0A5C8F97EB1}" type="presParOf" srcId="{A223AA5F-13D4-45D2-9A7E-97DD79DA4C2F}" destId="{009D73A3-6F85-4363-B247-3A37A50BAA69}" srcOrd="0" destOrd="0" presId="urn:microsoft.com/office/officeart/2005/8/layout/hProcess7"/>
    <dgm:cxn modelId="{DE072B1E-2A08-449B-8CB9-2BEDE383B9D4}" type="presParOf" srcId="{A223AA5F-13D4-45D2-9A7E-97DD79DA4C2F}" destId="{0EF7AFB0-6FB8-482F-8E8B-539BEF31F95D}" srcOrd="1" destOrd="0" presId="urn:microsoft.com/office/officeart/2005/8/layout/hProcess7"/>
    <dgm:cxn modelId="{6FEA79B4-0606-4D12-B112-8F32C6B4BE53}" type="presParOf" srcId="{A223AA5F-13D4-45D2-9A7E-97DD79DA4C2F}" destId="{2347665F-673A-4616-A2BA-6CF87D243D99}"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44D6A0-7975-4FED-B69A-0EB8185E038A}" type="doc">
      <dgm:prSet loTypeId="urn:microsoft.com/office/officeart/2005/8/layout/hProcess7" loCatId="list" qsTypeId="urn:microsoft.com/office/officeart/2005/8/quickstyle/simple3" qsCatId="simple" csTypeId="urn:microsoft.com/office/officeart/2005/8/colors/accent2_2" csCatId="accent2" phldr="1"/>
      <dgm:spPr/>
    </dgm:pt>
    <dgm:pt modelId="{998C37F0-19C2-40A5-8183-1FA85361BB4A}">
      <dgm:prSet phldrT="[Testo]" custT="1"/>
      <dgm:spPr/>
      <dgm:t>
        <a:bodyPr/>
        <a:lstStyle/>
        <a:p>
          <a:pPr algn="ctr"/>
          <a:r>
            <a:rPr lang="it-IT" sz="1500" dirty="0" err="1">
              <a:latin typeface="+mj-lt"/>
            </a:rPr>
            <a:t>Hazard</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intensity</a:t>
          </a:r>
          <a:r>
            <a:rPr lang="it-IT" sz="1500" i="1" dirty="0">
              <a:latin typeface="+mj-lt"/>
            </a:rPr>
            <a:t> </a:t>
          </a:r>
          <a:r>
            <a:rPr lang="it-IT" sz="1500" i="1" dirty="0" err="1">
              <a:latin typeface="+mj-lt"/>
            </a:rPr>
            <a:t>measure</a:t>
          </a:r>
          <a:endParaRPr lang="it-IT" sz="1500" i="1" dirty="0">
            <a:latin typeface="+mj-lt"/>
          </a:endParaRPr>
        </a:p>
        <a:p>
          <a:pPr algn="ctr"/>
          <a:endParaRPr lang="en-GB" sz="1500" dirty="0">
            <a:latin typeface="+mj-lt"/>
          </a:endParaRPr>
        </a:p>
      </dgm:t>
    </dgm:pt>
    <dgm:pt modelId="{9733B2B7-6087-4BE2-9EDD-3505FE35CFBD}" type="parTrans" cxnId="{ED677FA1-77FC-40EA-B80B-206AAD1E6C12}">
      <dgm:prSet/>
      <dgm:spPr/>
      <dgm:t>
        <a:bodyPr/>
        <a:lstStyle/>
        <a:p>
          <a:endParaRPr lang="en-GB"/>
        </a:p>
      </dgm:t>
    </dgm:pt>
    <dgm:pt modelId="{D6EAD0B9-2976-40D4-8EDF-1B5056BADAE5}" type="sibTrans" cxnId="{ED677FA1-77FC-40EA-B80B-206AAD1E6C12}">
      <dgm:prSet/>
      <dgm:spPr/>
      <dgm:t>
        <a:bodyPr/>
        <a:lstStyle/>
        <a:p>
          <a:endParaRPr lang="en-GB"/>
        </a:p>
      </dgm:t>
    </dgm:pt>
    <dgm:pt modelId="{B342B1CE-28A4-42BD-A725-1306DEF15692}">
      <dgm:prSet phldrT="[Testo]" custT="1"/>
      <dgm:spPr/>
      <dgm:t>
        <a:bodyPr/>
        <a:lstStyle/>
        <a:p>
          <a:pPr algn="ctr"/>
          <a:r>
            <a:rPr lang="it-IT" sz="1400" dirty="0" err="1">
              <a:latin typeface="+mj-lt"/>
            </a:rPr>
            <a:t>Loss</a:t>
          </a:r>
          <a:r>
            <a:rPr lang="it-IT" sz="14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decision</a:t>
          </a:r>
          <a:r>
            <a:rPr lang="it-IT" sz="1500" i="1" dirty="0">
              <a:latin typeface="+mj-lt"/>
            </a:rPr>
            <a:t> </a:t>
          </a:r>
          <a:r>
            <a:rPr lang="it-IT" sz="1500" i="1" dirty="0" err="1">
              <a:latin typeface="+mj-lt"/>
            </a:rPr>
            <a:t>variable</a:t>
          </a:r>
          <a:endParaRPr lang="en-GB" sz="1500" i="1" dirty="0">
            <a:latin typeface="+mj-lt"/>
          </a:endParaRPr>
        </a:p>
      </dgm:t>
    </dgm:pt>
    <dgm:pt modelId="{B43B5008-2EA2-44AE-AA78-DCB823FEE5B9}" type="parTrans" cxnId="{F153C02D-4E52-4D4C-B623-F61AF5764A70}">
      <dgm:prSet/>
      <dgm:spPr/>
      <dgm:t>
        <a:bodyPr/>
        <a:lstStyle/>
        <a:p>
          <a:endParaRPr lang="en-GB"/>
        </a:p>
      </dgm:t>
    </dgm:pt>
    <dgm:pt modelId="{D4BECFD4-A8D2-4EC2-88EA-1633B36DF75F}" type="sibTrans" cxnId="{F153C02D-4E52-4D4C-B623-F61AF5764A70}">
      <dgm:prSet/>
      <dgm:spPr/>
      <dgm:t>
        <a:bodyPr/>
        <a:lstStyle/>
        <a:p>
          <a:endParaRPr lang="en-GB"/>
        </a:p>
      </dgm:t>
    </dgm:pt>
    <dgm:pt modelId="{A38B0FF6-C4DB-4E6B-B8A8-39B6FF527BDE}">
      <dgm:prSet custT="1">
        <dgm:style>
          <a:lnRef idx="1">
            <a:schemeClr val="accent2"/>
          </a:lnRef>
          <a:fillRef idx="2">
            <a:schemeClr val="accent2"/>
          </a:fillRef>
          <a:effectRef idx="1">
            <a:schemeClr val="accent2"/>
          </a:effectRef>
          <a:fontRef idx="minor">
            <a:schemeClr val="dk1"/>
          </a:fontRef>
        </dgm:style>
      </dgm:prSet>
      <dgm:spPr>
        <a:noFill/>
        <a:ln w="38100">
          <a:solidFill>
            <a:srgbClr val="A01625"/>
          </a:solidFill>
        </a:ln>
      </dgm:spPr>
      <dgm:t>
        <a:bodyPr/>
        <a:lstStyle/>
        <a:p>
          <a:r>
            <a:rPr lang="it-IT" sz="1200" b="1" dirty="0">
              <a:latin typeface="+mj-lt"/>
            </a:rPr>
            <a:t>HAZARD</a:t>
          </a:r>
          <a:endParaRPr lang="en-GB" sz="1200" b="1" dirty="0">
            <a:latin typeface="+mj-lt"/>
          </a:endParaRPr>
        </a:p>
      </dgm:t>
    </dgm:pt>
    <dgm:pt modelId="{66F3F624-F788-4534-86C3-F1EB645F2412}" type="parTrans" cxnId="{11D74057-371E-4726-9B10-D679D4E0B834}">
      <dgm:prSet/>
      <dgm:spPr/>
      <dgm:t>
        <a:bodyPr/>
        <a:lstStyle/>
        <a:p>
          <a:endParaRPr lang="en-GB"/>
        </a:p>
      </dgm:t>
    </dgm:pt>
    <dgm:pt modelId="{FDFF3C09-5882-42B4-A738-365E2E3A7F5F}" type="sibTrans" cxnId="{11D74057-371E-4726-9B10-D679D4E0B834}">
      <dgm:prSet/>
      <dgm:spPr/>
      <dgm:t>
        <a:bodyPr/>
        <a:lstStyle/>
        <a:p>
          <a:endParaRPr lang="en-GB"/>
        </a:p>
      </dgm:t>
    </dgm:pt>
    <dgm:pt modelId="{91372FC7-96EB-4B22-B013-C61890526E2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400" b="1" dirty="0">
              <a:latin typeface="+mj-lt"/>
            </a:rPr>
            <a:t>VULNERABILITY</a:t>
          </a:r>
          <a:endParaRPr lang="en-GB" sz="1400" b="1" dirty="0">
            <a:latin typeface="+mj-lt"/>
          </a:endParaRPr>
        </a:p>
      </dgm:t>
    </dgm:pt>
    <dgm:pt modelId="{FE2C5B33-0810-4978-B9E9-4B449FFD9939}" type="parTrans" cxnId="{B9B9CA06-771E-4EB5-A865-163046CB3A41}">
      <dgm:prSet/>
      <dgm:spPr/>
      <dgm:t>
        <a:bodyPr/>
        <a:lstStyle/>
        <a:p>
          <a:endParaRPr lang="en-GB"/>
        </a:p>
      </dgm:t>
    </dgm:pt>
    <dgm:pt modelId="{C0D10B0A-D6A7-4EF8-8E94-2F2A8BDB1689}" type="sibTrans" cxnId="{B9B9CA06-771E-4EB5-A865-163046CB3A41}">
      <dgm:prSet/>
      <dgm:spPr/>
      <dgm:t>
        <a:bodyPr/>
        <a:lstStyle/>
        <a:p>
          <a:endParaRPr lang="en-GB"/>
        </a:p>
      </dgm:t>
    </dgm:pt>
    <dgm:pt modelId="{B2AFEF38-D861-419A-BA05-A67BC4F8BC98}">
      <dgm:prSet custT="1"/>
      <dgm:spPr/>
      <dgm:t>
        <a:bodyPr/>
        <a:lstStyle/>
        <a:p>
          <a:pPr algn="ctr"/>
          <a:r>
            <a:rPr lang="it-IT" sz="1500" dirty="0" err="1">
              <a:latin typeface="+mj-lt"/>
            </a:rPr>
            <a:t>Damage</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300" dirty="0">
            <a:latin typeface="+mj-lt"/>
          </a:endParaRPr>
        </a:p>
        <a:p>
          <a:pPr algn="ctr"/>
          <a:r>
            <a:rPr lang="it-IT" sz="1500" i="1" dirty="0" err="1">
              <a:latin typeface="+mj-lt"/>
            </a:rPr>
            <a:t>damage</a:t>
          </a:r>
          <a:r>
            <a:rPr lang="it-IT" sz="1500" i="1" dirty="0">
              <a:latin typeface="+mj-lt"/>
            </a:rPr>
            <a:t> </a:t>
          </a:r>
          <a:r>
            <a:rPr lang="it-IT" sz="1500" i="1" dirty="0" err="1">
              <a:latin typeface="+mj-lt"/>
            </a:rPr>
            <a:t>measure</a:t>
          </a:r>
          <a:endParaRPr lang="en-GB" sz="1500" i="1" dirty="0">
            <a:latin typeface="+mj-lt"/>
          </a:endParaRPr>
        </a:p>
      </dgm:t>
    </dgm:pt>
    <dgm:pt modelId="{A2D91669-C8A7-4CD8-9DD4-69455E941F93}" type="parTrans" cxnId="{B6D2E482-3C63-4413-9E98-AD927619EE68}">
      <dgm:prSet/>
      <dgm:spPr/>
      <dgm:t>
        <a:bodyPr/>
        <a:lstStyle/>
        <a:p>
          <a:endParaRPr lang="en-GB"/>
        </a:p>
      </dgm:t>
    </dgm:pt>
    <dgm:pt modelId="{187AEFE4-C4A6-4419-8F04-7E92643F2345}" type="sibTrans" cxnId="{B6D2E482-3C63-4413-9E98-AD927619EE68}">
      <dgm:prSet/>
      <dgm:spPr/>
      <dgm:t>
        <a:bodyPr/>
        <a:lstStyle/>
        <a:p>
          <a:endParaRPr lang="en-GB"/>
        </a:p>
      </dgm:t>
    </dgm:pt>
    <dgm:pt modelId="{91CB4FFE-BF74-4312-B39F-9DF680D2011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200" b="1" dirty="0">
              <a:latin typeface="+mj-lt"/>
            </a:rPr>
            <a:t>DECISION MAKING</a:t>
          </a:r>
          <a:endParaRPr lang="en-GB" sz="1200" b="1" dirty="0">
            <a:latin typeface="+mj-lt"/>
          </a:endParaRPr>
        </a:p>
      </dgm:t>
    </dgm:pt>
    <dgm:pt modelId="{28957C8E-0842-471C-9A56-7A407377E970}" type="parTrans" cxnId="{C52FF87D-4A59-460E-A649-E3831B197C8E}">
      <dgm:prSet/>
      <dgm:spPr/>
      <dgm:t>
        <a:bodyPr/>
        <a:lstStyle/>
        <a:p>
          <a:endParaRPr lang="en-GB"/>
        </a:p>
      </dgm:t>
    </dgm:pt>
    <dgm:pt modelId="{B8DCA2CC-9E30-43FE-A67F-BA38E63DCC54}" type="sibTrans" cxnId="{C52FF87D-4A59-460E-A649-E3831B197C8E}">
      <dgm:prSet/>
      <dgm:spPr/>
      <dgm:t>
        <a:bodyPr/>
        <a:lstStyle/>
        <a:p>
          <a:endParaRPr lang="en-GB"/>
        </a:p>
      </dgm:t>
    </dgm:pt>
    <dgm:pt modelId="{4B56580F-D0A4-42CA-B33F-2E4C78853725}">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400" b="1" dirty="0">
              <a:latin typeface="+mj-lt"/>
            </a:rPr>
            <a:t>VULNERABILITY</a:t>
          </a:r>
          <a:endParaRPr lang="en-GB" sz="1400" b="1" dirty="0">
            <a:latin typeface="+mj-lt"/>
          </a:endParaRPr>
        </a:p>
      </dgm:t>
    </dgm:pt>
    <dgm:pt modelId="{27DA8398-245A-47C4-B2D0-0287DC9A5F33}" type="parTrans" cxnId="{B5E48249-0109-46FA-8925-C744D6B8D521}">
      <dgm:prSet/>
      <dgm:spPr/>
      <dgm:t>
        <a:bodyPr/>
        <a:lstStyle/>
        <a:p>
          <a:endParaRPr lang="en-GB"/>
        </a:p>
      </dgm:t>
    </dgm:pt>
    <dgm:pt modelId="{649FCF27-1B46-410A-ACDC-3CBCECA3C62B}" type="sibTrans" cxnId="{B5E48249-0109-46FA-8925-C744D6B8D521}">
      <dgm:prSet/>
      <dgm:spPr/>
      <dgm:t>
        <a:bodyPr/>
        <a:lstStyle/>
        <a:p>
          <a:endParaRPr lang="en-GB"/>
        </a:p>
      </dgm:t>
    </dgm:pt>
    <dgm:pt modelId="{29FCEC4F-0D71-4B26-BF5C-1A6A7A921E82}">
      <dgm:prSet custT="1"/>
      <dgm:spPr/>
      <dgm:t>
        <a:bodyPr/>
        <a:lstStyle/>
        <a:p>
          <a:pPr algn="ctr"/>
          <a:r>
            <a:rPr lang="it-IT" sz="1500" dirty="0" err="1">
              <a:latin typeface="+mj-lt"/>
            </a:rPr>
            <a:t>Vulnerability</a:t>
          </a:r>
          <a:r>
            <a:rPr lang="it-IT" sz="1500" dirty="0">
              <a:latin typeface="+mj-lt"/>
            </a:rPr>
            <a:t> </a:t>
          </a:r>
          <a:r>
            <a:rPr lang="it-IT" sz="1500" dirty="0" err="1">
              <a:latin typeface="+mj-lt"/>
            </a:rPr>
            <a:t>analysis</a:t>
          </a:r>
          <a:endParaRPr lang="it-IT" sz="1500" dirty="0">
            <a:latin typeface="+mj-lt"/>
          </a:endParaRPr>
        </a:p>
        <a:p>
          <a:pPr algn="ctr"/>
          <a:endParaRPr lang="it-IT" sz="1200" dirty="0">
            <a:latin typeface="+mj-lt"/>
          </a:endParaRPr>
        </a:p>
        <a:p>
          <a:pPr algn="ctr"/>
          <a:endParaRPr lang="it-IT" sz="1400" dirty="0">
            <a:latin typeface="+mj-lt"/>
          </a:endParaRPr>
        </a:p>
        <a:p>
          <a:pPr algn="ctr"/>
          <a:endParaRPr lang="it-IT" sz="1400" dirty="0">
            <a:latin typeface="+mj-lt"/>
          </a:endParaRPr>
        </a:p>
        <a:p>
          <a:pPr algn="ctr"/>
          <a:endParaRPr lang="it-IT" sz="1000" dirty="0">
            <a:latin typeface="+mj-lt"/>
          </a:endParaRPr>
        </a:p>
        <a:p>
          <a:pPr algn="ctr"/>
          <a:r>
            <a:rPr lang="it-IT" sz="1400" i="1" dirty="0" err="1">
              <a:latin typeface="+mj-lt"/>
            </a:rPr>
            <a:t>engineering</a:t>
          </a:r>
          <a:r>
            <a:rPr lang="it-IT" sz="1400" i="1" dirty="0">
              <a:latin typeface="+mj-lt"/>
            </a:rPr>
            <a:t> </a:t>
          </a:r>
          <a:r>
            <a:rPr lang="it-IT" sz="1400" i="1" dirty="0" err="1">
              <a:latin typeface="+mj-lt"/>
            </a:rPr>
            <a:t>demand</a:t>
          </a:r>
          <a:r>
            <a:rPr lang="it-IT" sz="1400" i="1" dirty="0">
              <a:latin typeface="+mj-lt"/>
            </a:rPr>
            <a:t> par.</a:t>
          </a:r>
          <a:endParaRPr lang="en-GB" sz="1400" i="1" dirty="0">
            <a:latin typeface="+mj-lt"/>
          </a:endParaRPr>
        </a:p>
      </dgm:t>
    </dgm:pt>
    <dgm:pt modelId="{FDB498C7-B895-449E-9C35-FD4AD5E25279}" type="parTrans" cxnId="{A2AA1F98-0AFF-4E3E-BE3D-C79D0E236B13}">
      <dgm:prSet/>
      <dgm:spPr/>
      <dgm:t>
        <a:bodyPr/>
        <a:lstStyle/>
        <a:p>
          <a:endParaRPr lang="en-GB"/>
        </a:p>
      </dgm:t>
    </dgm:pt>
    <dgm:pt modelId="{22E306CB-DA78-40DA-9702-6F1970F2CEDD}" type="sibTrans" cxnId="{A2AA1F98-0AFF-4E3E-BE3D-C79D0E236B13}">
      <dgm:prSet/>
      <dgm:spPr/>
      <dgm:t>
        <a:bodyPr/>
        <a:lstStyle/>
        <a:p>
          <a:endParaRPr lang="en-GB"/>
        </a:p>
      </dgm:t>
    </dgm:pt>
    <dgm:pt modelId="{CCDEE120-23C3-44CC-B46C-954001926234}" type="pres">
      <dgm:prSet presAssocID="{7D44D6A0-7975-4FED-B69A-0EB8185E038A}" presName="Name0" presStyleCnt="0">
        <dgm:presLayoutVars>
          <dgm:dir/>
          <dgm:animLvl val="lvl"/>
          <dgm:resizeHandles val="exact"/>
        </dgm:presLayoutVars>
      </dgm:prSet>
      <dgm:spPr/>
    </dgm:pt>
    <dgm:pt modelId="{CB0CB1EB-D750-4F78-958A-596B6084BFA4}" type="pres">
      <dgm:prSet presAssocID="{A38B0FF6-C4DB-4E6B-B8A8-39B6FF527BDE}" presName="compositeNode" presStyleCnt="0">
        <dgm:presLayoutVars>
          <dgm:bulletEnabled val="1"/>
        </dgm:presLayoutVars>
      </dgm:prSet>
      <dgm:spPr/>
    </dgm:pt>
    <dgm:pt modelId="{86B2CCDC-15FE-4F87-9AD7-A364C99E0710}" type="pres">
      <dgm:prSet presAssocID="{A38B0FF6-C4DB-4E6B-B8A8-39B6FF527BDE}" presName="bgRect" presStyleLbl="node1" presStyleIdx="0" presStyleCnt="4" custScaleX="133100" custScaleY="133100"/>
      <dgm:spPr/>
    </dgm:pt>
    <dgm:pt modelId="{5D795F5F-E8EF-438C-B62A-3E2072E6BB67}" type="pres">
      <dgm:prSet presAssocID="{A38B0FF6-C4DB-4E6B-B8A8-39B6FF527BDE}" presName="parentNode" presStyleLbl="node1" presStyleIdx="0" presStyleCnt="4">
        <dgm:presLayoutVars>
          <dgm:chMax val="0"/>
          <dgm:bulletEnabled val="1"/>
        </dgm:presLayoutVars>
      </dgm:prSet>
      <dgm:spPr/>
    </dgm:pt>
    <dgm:pt modelId="{1624C416-ECD0-48BB-BE5D-DA61E1BC514F}" type="pres">
      <dgm:prSet presAssocID="{A38B0FF6-C4DB-4E6B-B8A8-39B6FF527BDE}" presName="childNode" presStyleLbl="node1" presStyleIdx="0" presStyleCnt="4">
        <dgm:presLayoutVars>
          <dgm:bulletEnabled val="1"/>
        </dgm:presLayoutVars>
      </dgm:prSet>
      <dgm:spPr/>
    </dgm:pt>
    <dgm:pt modelId="{33C463EB-F866-447B-9067-DC24BCB68FF1}" type="pres">
      <dgm:prSet presAssocID="{FDFF3C09-5882-42B4-A738-365E2E3A7F5F}" presName="hSp" presStyleCnt="0"/>
      <dgm:spPr/>
    </dgm:pt>
    <dgm:pt modelId="{2CE932E2-891B-4C33-9209-9660F7289B7B}" type="pres">
      <dgm:prSet presAssocID="{FDFF3C09-5882-42B4-A738-365E2E3A7F5F}" presName="vProcSp" presStyleCnt="0"/>
      <dgm:spPr/>
    </dgm:pt>
    <dgm:pt modelId="{1CD79B3D-077A-42EB-A63D-3A9CD78D2A24}" type="pres">
      <dgm:prSet presAssocID="{FDFF3C09-5882-42B4-A738-365E2E3A7F5F}" presName="vSp1" presStyleCnt="0"/>
      <dgm:spPr/>
    </dgm:pt>
    <dgm:pt modelId="{24190709-F953-4D2A-92A0-390E4CCF5C34}" type="pres">
      <dgm:prSet presAssocID="{FDFF3C09-5882-42B4-A738-365E2E3A7F5F}" presName="simulatedConn" presStyleLbl="solidFgAcc1" presStyleIdx="0" presStyleCnt="3"/>
      <dgm:spPr/>
    </dgm:pt>
    <dgm:pt modelId="{900A74EB-FE2D-4EF3-ABBC-4C9653981DEC}" type="pres">
      <dgm:prSet presAssocID="{FDFF3C09-5882-42B4-A738-365E2E3A7F5F}" presName="vSp2" presStyleCnt="0"/>
      <dgm:spPr/>
    </dgm:pt>
    <dgm:pt modelId="{5D6C79D5-20AF-4A37-ACD9-ACF06BF2D793}" type="pres">
      <dgm:prSet presAssocID="{FDFF3C09-5882-42B4-A738-365E2E3A7F5F}" presName="sibTrans" presStyleCnt="0"/>
      <dgm:spPr/>
    </dgm:pt>
    <dgm:pt modelId="{0BEB77FC-E9A5-43EC-A948-BE6663CF7DF4}" type="pres">
      <dgm:prSet presAssocID="{4B56580F-D0A4-42CA-B33F-2E4C78853725}" presName="compositeNode" presStyleCnt="0">
        <dgm:presLayoutVars>
          <dgm:bulletEnabled val="1"/>
        </dgm:presLayoutVars>
      </dgm:prSet>
      <dgm:spPr/>
    </dgm:pt>
    <dgm:pt modelId="{E37B6B4E-6DA6-40B3-B14C-186A4FB77ACE}" type="pres">
      <dgm:prSet presAssocID="{4B56580F-D0A4-42CA-B33F-2E4C78853725}" presName="bgRect" presStyleLbl="node1" presStyleIdx="1" presStyleCnt="4" custScaleX="133100" custScaleY="133100"/>
      <dgm:spPr/>
    </dgm:pt>
    <dgm:pt modelId="{1B9E1CB5-B01F-4A9C-9627-BFA966999BFA}" type="pres">
      <dgm:prSet presAssocID="{4B56580F-D0A4-42CA-B33F-2E4C78853725}" presName="parentNode" presStyleLbl="node1" presStyleIdx="1" presStyleCnt="4">
        <dgm:presLayoutVars>
          <dgm:chMax val="0"/>
          <dgm:bulletEnabled val="1"/>
        </dgm:presLayoutVars>
      </dgm:prSet>
      <dgm:spPr/>
    </dgm:pt>
    <dgm:pt modelId="{94B15768-D213-4B5C-B457-320787035C7D}" type="pres">
      <dgm:prSet presAssocID="{4B56580F-D0A4-42CA-B33F-2E4C78853725}" presName="childNode" presStyleLbl="node1" presStyleIdx="1" presStyleCnt="4">
        <dgm:presLayoutVars>
          <dgm:bulletEnabled val="1"/>
        </dgm:presLayoutVars>
      </dgm:prSet>
      <dgm:spPr/>
    </dgm:pt>
    <dgm:pt modelId="{A1705834-34E4-49CC-A9EF-19432D297DA1}" type="pres">
      <dgm:prSet presAssocID="{649FCF27-1B46-410A-ACDC-3CBCECA3C62B}" presName="hSp" presStyleCnt="0"/>
      <dgm:spPr/>
    </dgm:pt>
    <dgm:pt modelId="{2663BB63-9E41-408D-94CC-78BDC115DE3F}" type="pres">
      <dgm:prSet presAssocID="{649FCF27-1B46-410A-ACDC-3CBCECA3C62B}" presName="vProcSp" presStyleCnt="0"/>
      <dgm:spPr/>
    </dgm:pt>
    <dgm:pt modelId="{FF887673-C31E-4538-B43E-3A48AB13B340}" type="pres">
      <dgm:prSet presAssocID="{649FCF27-1B46-410A-ACDC-3CBCECA3C62B}" presName="vSp1" presStyleCnt="0"/>
      <dgm:spPr/>
    </dgm:pt>
    <dgm:pt modelId="{D7F2BD0D-780A-4BA5-A735-5B7637A86217}" type="pres">
      <dgm:prSet presAssocID="{649FCF27-1B46-410A-ACDC-3CBCECA3C62B}" presName="simulatedConn" presStyleLbl="solidFgAcc1" presStyleIdx="1" presStyleCnt="3"/>
      <dgm:spPr/>
    </dgm:pt>
    <dgm:pt modelId="{E400C2F9-1E6A-4521-A3B0-08FDD81B1B26}" type="pres">
      <dgm:prSet presAssocID="{649FCF27-1B46-410A-ACDC-3CBCECA3C62B}" presName="vSp2" presStyleCnt="0"/>
      <dgm:spPr/>
    </dgm:pt>
    <dgm:pt modelId="{4689D89F-8E0F-46AB-BD78-E4416E692C2F}" type="pres">
      <dgm:prSet presAssocID="{649FCF27-1B46-410A-ACDC-3CBCECA3C62B}" presName="sibTrans" presStyleCnt="0"/>
      <dgm:spPr/>
    </dgm:pt>
    <dgm:pt modelId="{6ECBACE5-F60E-479F-9B6F-BC8882E02E81}" type="pres">
      <dgm:prSet presAssocID="{91372FC7-96EB-4B22-B013-C61890526E29}" presName="compositeNode" presStyleCnt="0">
        <dgm:presLayoutVars>
          <dgm:bulletEnabled val="1"/>
        </dgm:presLayoutVars>
      </dgm:prSet>
      <dgm:spPr/>
    </dgm:pt>
    <dgm:pt modelId="{3A5B50DF-58F3-4817-82D4-61210119F5C9}" type="pres">
      <dgm:prSet presAssocID="{91372FC7-96EB-4B22-B013-C61890526E29}" presName="bgRect" presStyleLbl="node1" presStyleIdx="2" presStyleCnt="4" custScaleX="133100" custScaleY="133100"/>
      <dgm:spPr/>
    </dgm:pt>
    <dgm:pt modelId="{79D142A8-6A10-4A81-B419-7DF4B3221AAA}" type="pres">
      <dgm:prSet presAssocID="{91372FC7-96EB-4B22-B013-C61890526E29}" presName="parentNode" presStyleLbl="node1" presStyleIdx="2" presStyleCnt="4">
        <dgm:presLayoutVars>
          <dgm:chMax val="0"/>
          <dgm:bulletEnabled val="1"/>
        </dgm:presLayoutVars>
      </dgm:prSet>
      <dgm:spPr/>
    </dgm:pt>
    <dgm:pt modelId="{898BF0E3-5DAC-4E93-9F1E-168733F5CAAF}" type="pres">
      <dgm:prSet presAssocID="{91372FC7-96EB-4B22-B013-C61890526E29}" presName="childNode" presStyleLbl="node1" presStyleIdx="2" presStyleCnt="4">
        <dgm:presLayoutVars>
          <dgm:bulletEnabled val="1"/>
        </dgm:presLayoutVars>
      </dgm:prSet>
      <dgm:spPr/>
    </dgm:pt>
    <dgm:pt modelId="{311A2888-9F2D-42B2-BCFF-1ADA9985601F}" type="pres">
      <dgm:prSet presAssocID="{C0D10B0A-D6A7-4EF8-8E94-2F2A8BDB1689}" presName="hSp" presStyleCnt="0"/>
      <dgm:spPr/>
    </dgm:pt>
    <dgm:pt modelId="{B05FD41F-8498-4944-BB27-205533498131}" type="pres">
      <dgm:prSet presAssocID="{C0D10B0A-D6A7-4EF8-8E94-2F2A8BDB1689}" presName="vProcSp" presStyleCnt="0"/>
      <dgm:spPr/>
    </dgm:pt>
    <dgm:pt modelId="{8773879B-2DF8-413A-9D3A-BF19981A7F1B}" type="pres">
      <dgm:prSet presAssocID="{C0D10B0A-D6A7-4EF8-8E94-2F2A8BDB1689}" presName="vSp1" presStyleCnt="0"/>
      <dgm:spPr/>
    </dgm:pt>
    <dgm:pt modelId="{EB26B2FC-5AC8-484F-98FF-3EABD85B75F4}" type="pres">
      <dgm:prSet presAssocID="{C0D10B0A-D6A7-4EF8-8E94-2F2A8BDB1689}" presName="simulatedConn" presStyleLbl="solidFgAcc1" presStyleIdx="2" presStyleCnt="3"/>
      <dgm:spPr/>
    </dgm:pt>
    <dgm:pt modelId="{F880F6E7-126B-472D-838D-A23741517B61}" type="pres">
      <dgm:prSet presAssocID="{C0D10B0A-D6A7-4EF8-8E94-2F2A8BDB1689}" presName="vSp2" presStyleCnt="0"/>
      <dgm:spPr/>
    </dgm:pt>
    <dgm:pt modelId="{4B286D2C-6304-4E4B-ADBB-F23941136935}" type="pres">
      <dgm:prSet presAssocID="{C0D10B0A-D6A7-4EF8-8E94-2F2A8BDB1689}" presName="sibTrans" presStyleCnt="0"/>
      <dgm:spPr/>
    </dgm:pt>
    <dgm:pt modelId="{A223AA5F-13D4-45D2-9A7E-97DD79DA4C2F}" type="pres">
      <dgm:prSet presAssocID="{91CB4FFE-BF74-4312-B39F-9DF680D20119}" presName="compositeNode" presStyleCnt="0">
        <dgm:presLayoutVars>
          <dgm:bulletEnabled val="1"/>
        </dgm:presLayoutVars>
      </dgm:prSet>
      <dgm:spPr/>
    </dgm:pt>
    <dgm:pt modelId="{009D73A3-6F85-4363-B247-3A37A50BAA69}" type="pres">
      <dgm:prSet presAssocID="{91CB4FFE-BF74-4312-B39F-9DF680D20119}" presName="bgRect" presStyleLbl="node1" presStyleIdx="3" presStyleCnt="4" custScaleX="133100" custScaleY="133100"/>
      <dgm:spPr/>
    </dgm:pt>
    <dgm:pt modelId="{0EF7AFB0-6FB8-482F-8E8B-539BEF31F95D}" type="pres">
      <dgm:prSet presAssocID="{91CB4FFE-BF74-4312-B39F-9DF680D20119}" presName="parentNode" presStyleLbl="node1" presStyleIdx="3" presStyleCnt="4">
        <dgm:presLayoutVars>
          <dgm:chMax val="0"/>
          <dgm:bulletEnabled val="1"/>
        </dgm:presLayoutVars>
      </dgm:prSet>
      <dgm:spPr/>
    </dgm:pt>
    <dgm:pt modelId="{2347665F-673A-4616-A2BA-6CF87D243D99}" type="pres">
      <dgm:prSet presAssocID="{91CB4FFE-BF74-4312-B39F-9DF680D20119}" presName="childNode" presStyleLbl="node1" presStyleIdx="3" presStyleCnt="4">
        <dgm:presLayoutVars>
          <dgm:bulletEnabled val="1"/>
        </dgm:presLayoutVars>
      </dgm:prSet>
      <dgm:spPr/>
    </dgm:pt>
  </dgm:ptLst>
  <dgm:cxnLst>
    <dgm:cxn modelId="{C4AD5C03-EE82-4752-92AF-1AD32E0B60D8}" type="presOf" srcId="{91372FC7-96EB-4B22-B013-C61890526E29}" destId="{79D142A8-6A10-4A81-B419-7DF4B3221AAA}" srcOrd="1" destOrd="0" presId="urn:microsoft.com/office/officeart/2005/8/layout/hProcess7"/>
    <dgm:cxn modelId="{B9B9CA06-771E-4EB5-A865-163046CB3A41}" srcId="{7D44D6A0-7975-4FED-B69A-0EB8185E038A}" destId="{91372FC7-96EB-4B22-B013-C61890526E29}" srcOrd="2" destOrd="0" parTransId="{FE2C5B33-0810-4978-B9E9-4B449FFD9939}" sibTransId="{C0D10B0A-D6A7-4EF8-8E94-2F2A8BDB1689}"/>
    <dgm:cxn modelId="{B9711E27-17C6-4A5C-B51B-8AC41C3F904E}" type="presOf" srcId="{B342B1CE-28A4-42BD-A725-1306DEF15692}" destId="{2347665F-673A-4616-A2BA-6CF87D243D99}" srcOrd="0" destOrd="0" presId="urn:microsoft.com/office/officeart/2005/8/layout/hProcess7"/>
    <dgm:cxn modelId="{F153C02D-4E52-4D4C-B623-F61AF5764A70}" srcId="{91CB4FFE-BF74-4312-B39F-9DF680D20119}" destId="{B342B1CE-28A4-42BD-A725-1306DEF15692}" srcOrd="0" destOrd="0" parTransId="{B43B5008-2EA2-44AE-AA78-DCB823FEE5B9}" sibTransId="{D4BECFD4-A8D2-4EC2-88EA-1633B36DF75F}"/>
    <dgm:cxn modelId="{283AE441-D5FF-4183-9D62-7EB20F5B8A3F}" type="presOf" srcId="{4B56580F-D0A4-42CA-B33F-2E4C78853725}" destId="{E37B6B4E-6DA6-40B3-B14C-186A4FB77ACE}" srcOrd="0" destOrd="0" presId="urn:microsoft.com/office/officeart/2005/8/layout/hProcess7"/>
    <dgm:cxn modelId="{B5E48249-0109-46FA-8925-C744D6B8D521}" srcId="{7D44D6A0-7975-4FED-B69A-0EB8185E038A}" destId="{4B56580F-D0A4-42CA-B33F-2E4C78853725}" srcOrd="1" destOrd="0" parTransId="{27DA8398-245A-47C4-B2D0-0287DC9A5F33}" sibTransId="{649FCF27-1B46-410A-ACDC-3CBCECA3C62B}"/>
    <dgm:cxn modelId="{199A9F72-2A20-4EF7-9E3B-10041D6E1CE3}" type="presOf" srcId="{4B56580F-D0A4-42CA-B33F-2E4C78853725}" destId="{1B9E1CB5-B01F-4A9C-9627-BFA966999BFA}" srcOrd="1" destOrd="0" presId="urn:microsoft.com/office/officeart/2005/8/layout/hProcess7"/>
    <dgm:cxn modelId="{9B672A53-536A-4F83-B9ED-5C3338883481}" type="presOf" srcId="{B2AFEF38-D861-419A-BA05-A67BC4F8BC98}" destId="{898BF0E3-5DAC-4E93-9F1E-168733F5CAAF}" srcOrd="0" destOrd="0" presId="urn:microsoft.com/office/officeart/2005/8/layout/hProcess7"/>
    <dgm:cxn modelId="{11D74057-371E-4726-9B10-D679D4E0B834}" srcId="{7D44D6A0-7975-4FED-B69A-0EB8185E038A}" destId="{A38B0FF6-C4DB-4E6B-B8A8-39B6FF527BDE}" srcOrd="0" destOrd="0" parTransId="{66F3F624-F788-4534-86C3-F1EB645F2412}" sibTransId="{FDFF3C09-5882-42B4-A738-365E2E3A7F5F}"/>
    <dgm:cxn modelId="{C52FF87D-4A59-460E-A649-E3831B197C8E}" srcId="{7D44D6A0-7975-4FED-B69A-0EB8185E038A}" destId="{91CB4FFE-BF74-4312-B39F-9DF680D20119}" srcOrd="3" destOrd="0" parTransId="{28957C8E-0842-471C-9A56-7A407377E970}" sibTransId="{B8DCA2CC-9E30-43FE-A67F-BA38E63DCC54}"/>
    <dgm:cxn modelId="{B6D2E482-3C63-4413-9E98-AD927619EE68}" srcId="{91372FC7-96EB-4B22-B013-C61890526E29}" destId="{B2AFEF38-D861-419A-BA05-A67BC4F8BC98}" srcOrd="0" destOrd="0" parTransId="{A2D91669-C8A7-4CD8-9DD4-69455E941F93}" sibTransId="{187AEFE4-C4A6-4419-8F04-7E92643F2345}"/>
    <dgm:cxn modelId="{95A7168A-C22A-4FBD-B9C6-D62E60E04755}" type="presOf" srcId="{A38B0FF6-C4DB-4E6B-B8A8-39B6FF527BDE}" destId="{5D795F5F-E8EF-438C-B62A-3E2072E6BB67}" srcOrd="1" destOrd="0" presId="urn:microsoft.com/office/officeart/2005/8/layout/hProcess7"/>
    <dgm:cxn modelId="{A2AA1F98-0AFF-4E3E-BE3D-C79D0E236B13}" srcId="{4B56580F-D0A4-42CA-B33F-2E4C78853725}" destId="{29FCEC4F-0D71-4B26-BF5C-1A6A7A921E82}" srcOrd="0" destOrd="0" parTransId="{FDB498C7-B895-449E-9C35-FD4AD5E25279}" sibTransId="{22E306CB-DA78-40DA-9702-6F1970F2CEDD}"/>
    <dgm:cxn modelId="{ED677FA1-77FC-40EA-B80B-206AAD1E6C12}" srcId="{A38B0FF6-C4DB-4E6B-B8A8-39B6FF527BDE}" destId="{998C37F0-19C2-40A5-8183-1FA85361BB4A}" srcOrd="0" destOrd="0" parTransId="{9733B2B7-6087-4BE2-9EDD-3505FE35CFBD}" sibTransId="{D6EAD0B9-2976-40D4-8EDF-1B5056BADAE5}"/>
    <dgm:cxn modelId="{7F2781AB-B857-4A87-9577-7F726795A810}" type="presOf" srcId="{91372FC7-96EB-4B22-B013-C61890526E29}" destId="{3A5B50DF-58F3-4817-82D4-61210119F5C9}" srcOrd="0" destOrd="0" presId="urn:microsoft.com/office/officeart/2005/8/layout/hProcess7"/>
    <dgm:cxn modelId="{C970A5BD-18D9-47A1-828A-7EBC57055F1F}" type="presOf" srcId="{29FCEC4F-0D71-4B26-BF5C-1A6A7A921E82}" destId="{94B15768-D213-4B5C-B457-320787035C7D}" srcOrd="0" destOrd="0" presId="urn:microsoft.com/office/officeart/2005/8/layout/hProcess7"/>
    <dgm:cxn modelId="{C3BE47D9-6EEA-4C8D-A9F5-4726E4BAE0A3}" type="presOf" srcId="{7D44D6A0-7975-4FED-B69A-0EB8185E038A}" destId="{CCDEE120-23C3-44CC-B46C-954001926234}" srcOrd="0" destOrd="0" presId="urn:microsoft.com/office/officeart/2005/8/layout/hProcess7"/>
    <dgm:cxn modelId="{B01EC4E9-AB90-49BB-B9D0-78AD31E5DE5D}" type="presOf" srcId="{91CB4FFE-BF74-4312-B39F-9DF680D20119}" destId="{009D73A3-6F85-4363-B247-3A37A50BAA69}" srcOrd="0" destOrd="0" presId="urn:microsoft.com/office/officeart/2005/8/layout/hProcess7"/>
    <dgm:cxn modelId="{BB4B5FF0-7EC5-4DD5-9CDB-7C4BCCD34EDE}" type="presOf" srcId="{91CB4FFE-BF74-4312-B39F-9DF680D20119}" destId="{0EF7AFB0-6FB8-482F-8E8B-539BEF31F95D}" srcOrd="1" destOrd="0" presId="urn:microsoft.com/office/officeart/2005/8/layout/hProcess7"/>
    <dgm:cxn modelId="{868101F1-BEFD-4BB1-B16C-461D90CAD710}" type="presOf" srcId="{998C37F0-19C2-40A5-8183-1FA85361BB4A}" destId="{1624C416-ECD0-48BB-BE5D-DA61E1BC514F}" srcOrd="0" destOrd="0" presId="urn:microsoft.com/office/officeart/2005/8/layout/hProcess7"/>
    <dgm:cxn modelId="{1CA9D6F8-3FF4-41F4-A3B6-8662959AC50D}" type="presOf" srcId="{A38B0FF6-C4DB-4E6B-B8A8-39B6FF527BDE}" destId="{86B2CCDC-15FE-4F87-9AD7-A364C99E0710}" srcOrd="0" destOrd="0" presId="urn:microsoft.com/office/officeart/2005/8/layout/hProcess7"/>
    <dgm:cxn modelId="{F58D5369-9625-4F80-B4CF-28C8C08E5DA4}" type="presParOf" srcId="{CCDEE120-23C3-44CC-B46C-954001926234}" destId="{CB0CB1EB-D750-4F78-958A-596B6084BFA4}" srcOrd="0" destOrd="0" presId="urn:microsoft.com/office/officeart/2005/8/layout/hProcess7"/>
    <dgm:cxn modelId="{796F0CDB-82FC-4D6E-8DFC-6E4D492362E5}" type="presParOf" srcId="{CB0CB1EB-D750-4F78-958A-596B6084BFA4}" destId="{86B2CCDC-15FE-4F87-9AD7-A364C99E0710}" srcOrd="0" destOrd="0" presId="urn:microsoft.com/office/officeart/2005/8/layout/hProcess7"/>
    <dgm:cxn modelId="{1CBC9E3D-9F9C-4CA4-81FD-6AC83B47FB7D}" type="presParOf" srcId="{CB0CB1EB-D750-4F78-958A-596B6084BFA4}" destId="{5D795F5F-E8EF-438C-B62A-3E2072E6BB67}" srcOrd="1" destOrd="0" presId="urn:microsoft.com/office/officeart/2005/8/layout/hProcess7"/>
    <dgm:cxn modelId="{B3009350-380D-4214-9B32-845188094FED}" type="presParOf" srcId="{CB0CB1EB-D750-4F78-958A-596B6084BFA4}" destId="{1624C416-ECD0-48BB-BE5D-DA61E1BC514F}" srcOrd="2" destOrd="0" presId="urn:microsoft.com/office/officeart/2005/8/layout/hProcess7"/>
    <dgm:cxn modelId="{4C0CAF68-B44E-4B66-B5CE-706A207CC367}" type="presParOf" srcId="{CCDEE120-23C3-44CC-B46C-954001926234}" destId="{33C463EB-F866-447B-9067-DC24BCB68FF1}" srcOrd="1" destOrd="0" presId="urn:microsoft.com/office/officeart/2005/8/layout/hProcess7"/>
    <dgm:cxn modelId="{A936A981-34B1-4678-812E-9AD97EE02AEC}" type="presParOf" srcId="{CCDEE120-23C3-44CC-B46C-954001926234}" destId="{2CE932E2-891B-4C33-9209-9660F7289B7B}" srcOrd="2" destOrd="0" presId="urn:microsoft.com/office/officeart/2005/8/layout/hProcess7"/>
    <dgm:cxn modelId="{3751F217-788E-4F2B-84F0-6BB454C64E43}" type="presParOf" srcId="{2CE932E2-891B-4C33-9209-9660F7289B7B}" destId="{1CD79B3D-077A-42EB-A63D-3A9CD78D2A24}" srcOrd="0" destOrd="0" presId="urn:microsoft.com/office/officeart/2005/8/layout/hProcess7"/>
    <dgm:cxn modelId="{2CDE72F0-FCDF-4AB2-A69F-3E751D55E2CF}" type="presParOf" srcId="{2CE932E2-891B-4C33-9209-9660F7289B7B}" destId="{24190709-F953-4D2A-92A0-390E4CCF5C34}" srcOrd="1" destOrd="0" presId="urn:microsoft.com/office/officeart/2005/8/layout/hProcess7"/>
    <dgm:cxn modelId="{7FDCAA4C-8A29-459A-8DFA-E69F1F55843A}" type="presParOf" srcId="{2CE932E2-891B-4C33-9209-9660F7289B7B}" destId="{900A74EB-FE2D-4EF3-ABBC-4C9653981DEC}" srcOrd="2" destOrd="0" presId="urn:microsoft.com/office/officeart/2005/8/layout/hProcess7"/>
    <dgm:cxn modelId="{492FAEC1-A5DE-452D-BE00-043CCC39A927}" type="presParOf" srcId="{CCDEE120-23C3-44CC-B46C-954001926234}" destId="{5D6C79D5-20AF-4A37-ACD9-ACF06BF2D793}" srcOrd="3" destOrd="0" presId="urn:microsoft.com/office/officeart/2005/8/layout/hProcess7"/>
    <dgm:cxn modelId="{CF2AB250-F93E-426B-8733-7A6E6E455913}" type="presParOf" srcId="{CCDEE120-23C3-44CC-B46C-954001926234}" destId="{0BEB77FC-E9A5-43EC-A948-BE6663CF7DF4}" srcOrd="4" destOrd="0" presId="urn:microsoft.com/office/officeart/2005/8/layout/hProcess7"/>
    <dgm:cxn modelId="{BA6461A4-3DC0-4F26-97AA-12D656BE3677}" type="presParOf" srcId="{0BEB77FC-E9A5-43EC-A948-BE6663CF7DF4}" destId="{E37B6B4E-6DA6-40B3-B14C-186A4FB77ACE}" srcOrd="0" destOrd="0" presId="urn:microsoft.com/office/officeart/2005/8/layout/hProcess7"/>
    <dgm:cxn modelId="{F665F732-09AC-4B1E-ADD4-0D3568DDC402}" type="presParOf" srcId="{0BEB77FC-E9A5-43EC-A948-BE6663CF7DF4}" destId="{1B9E1CB5-B01F-4A9C-9627-BFA966999BFA}" srcOrd="1" destOrd="0" presId="urn:microsoft.com/office/officeart/2005/8/layout/hProcess7"/>
    <dgm:cxn modelId="{597FB15F-5CA4-45D2-BB17-DFC62852C0ED}" type="presParOf" srcId="{0BEB77FC-E9A5-43EC-A948-BE6663CF7DF4}" destId="{94B15768-D213-4B5C-B457-320787035C7D}" srcOrd="2" destOrd="0" presId="urn:microsoft.com/office/officeart/2005/8/layout/hProcess7"/>
    <dgm:cxn modelId="{B925DD7E-88E7-454D-A8FB-AEFECBBD451D}" type="presParOf" srcId="{CCDEE120-23C3-44CC-B46C-954001926234}" destId="{A1705834-34E4-49CC-A9EF-19432D297DA1}" srcOrd="5" destOrd="0" presId="urn:microsoft.com/office/officeart/2005/8/layout/hProcess7"/>
    <dgm:cxn modelId="{A2CEB4EE-9490-44C0-9512-60267D9AE5EC}" type="presParOf" srcId="{CCDEE120-23C3-44CC-B46C-954001926234}" destId="{2663BB63-9E41-408D-94CC-78BDC115DE3F}" srcOrd="6" destOrd="0" presId="urn:microsoft.com/office/officeart/2005/8/layout/hProcess7"/>
    <dgm:cxn modelId="{9AB64CCF-61E7-4DD9-A908-BC42F1D6DC10}" type="presParOf" srcId="{2663BB63-9E41-408D-94CC-78BDC115DE3F}" destId="{FF887673-C31E-4538-B43E-3A48AB13B340}" srcOrd="0" destOrd="0" presId="urn:microsoft.com/office/officeart/2005/8/layout/hProcess7"/>
    <dgm:cxn modelId="{18932935-AD84-46AA-A974-46EFE5440834}" type="presParOf" srcId="{2663BB63-9E41-408D-94CC-78BDC115DE3F}" destId="{D7F2BD0D-780A-4BA5-A735-5B7637A86217}" srcOrd="1" destOrd="0" presId="urn:microsoft.com/office/officeart/2005/8/layout/hProcess7"/>
    <dgm:cxn modelId="{1FFC9373-9543-4818-9E1F-3ED85FB40BA8}" type="presParOf" srcId="{2663BB63-9E41-408D-94CC-78BDC115DE3F}" destId="{E400C2F9-1E6A-4521-A3B0-08FDD81B1B26}" srcOrd="2" destOrd="0" presId="urn:microsoft.com/office/officeart/2005/8/layout/hProcess7"/>
    <dgm:cxn modelId="{E8D579F5-22F7-49C8-B646-C1995E6676A4}" type="presParOf" srcId="{CCDEE120-23C3-44CC-B46C-954001926234}" destId="{4689D89F-8E0F-46AB-BD78-E4416E692C2F}" srcOrd="7" destOrd="0" presId="urn:microsoft.com/office/officeart/2005/8/layout/hProcess7"/>
    <dgm:cxn modelId="{E21B3852-6B39-4DA1-813A-149014656F77}" type="presParOf" srcId="{CCDEE120-23C3-44CC-B46C-954001926234}" destId="{6ECBACE5-F60E-479F-9B6F-BC8882E02E81}" srcOrd="8" destOrd="0" presId="urn:microsoft.com/office/officeart/2005/8/layout/hProcess7"/>
    <dgm:cxn modelId="{FEB848EC-5C02-4D50-8482-F6AF0844A31C}" type="presParOf" srcId="{6ECBACE5-F60E-479F-9B6F-BC8882E02E81}" destId="{3A5B50DF-58F3-4817-82D4-61210119F5C9}" srcOrd="0" destOrd="0" presId="urn:microsoft.com/office/officeart/2005/8/layout/hProcess7"/>
    <dgm:cxn modelId="{456C563B-3078-40C5-9BD2-EEE54D30B51B}" type="presParOf" srcId="{6ECBACE5-F60E-479F-9B6F-BC8882E02E81}" destId="{79D142A8-6A10-4A81-B419-7DF4B3221AAA}" srcOrd="1" destOrd="0" presId="urn:microsoft.com/office/officeart/2005/8/layout/hProcess7"/>
    <dgm:cxn modelId="{F22197B2-06C7-4C5B-AFE0-9D7D64A1718C}" type="presParOf" srcId="{6ECBACE5-F60E-479F-9B6F-BC8882E02E81}" destId="{898BF0E3-5DAC-4E93-9F1E-168733F5CAAF}" srcOrd="2" destOrd="0" presId="urn:microsoft.com/office/officeart/2005/8/layout/hProcess7"/>
    <dgm:cxn modelId="{0E164B88-288E-4655-8238-9ADA7E362D2B}" type="presParOf" srcId="{CCDEE120-23C3-44CC-B46C-954001926234}" destId="{311A2888-9F2D-42B2-BCFF-1ADA9985601F}" srcOrd="9" destOrd="0" presId="urn:microsoft.com/office/officeart/2005/8/layout/hProcess7"/>
    <dgm:cxn modelId="{4059A53D-CC15-4C5B-8664-3940CBD02309}" type="presParOf" srcId="{CCDEE120-23C3-44CC-B46C-954001926234}" destId="{B05FD41F-8498-4944-BB27-205533498131}" srcOrd="10" destOrd="0" presId="urn:microsoft.com/office/officeart/2005/8/layout/hProcess7"/>
    <dgm:cxn modelId="{F4F6DE62-53EA-4512-BEB3-0BB440821981}" type="presParOf" srcId="{B05FD41F-8498-4944-BB27-205533498131}" destId="{8773879B-2DF8-413A-9D3A-BF19981A7F1B}" srcOrd="0" destOrd="0" presId="urn:microsoft.com/office/officeart/2005/8/layout/hProcess7"/>
    <dgm:cxn modelId="{10486A3A-DEDA-4A34-9E08-EB65ED488771}" type="presParOf" srcId="{B05FD41F-8498-4944-BB27-205533498131}" destId="{EB26B2FC-5AC8-484F-98FF-3EABD85B75F4}" srcOrd="1" destOrd="0" presId="urn:microsoft.com/office/officeart/2005/8/layout/hProcess7"/>
    <dgm:cxn modelId="{78873B6E-4E70-491F-BE88-82FC3E311DAD}" type="presParOf" srcId="{B05FD41F-8498-4944-BB27-205533498131}" destId="{F880F6E7-126B-472D-838D-A23741517B61}" srcOrd="2" destOrd="0" presId="urn:microsoft.com/office/officeart/2005/8/layout/hProcess7"/>
    <dgm:cxn modelId="{A793DA2B-CADC-4442-B057-EC57E285C392}" type="presParOf" srcId="{CCDEE120-23C3-44CC-B46C-954001926234}" destId="{4B286D2C-6304-4E4B-ADBB-F23941136935}" srcOrd="11" destOrd="0" presId="urn:microsoft.com/office/officeart/2005/8/layout/hProcess7"/>
    <dgm:cxn modelId="{1869E914-AF8F-496C-B8FF-10B3981E21E3}" type="presParOf" srcId="{CCDEE120-23C3-44CC-B46C-954001926234}" destId="{A223AA5F-13D4-45D2-9A7E-97DD79DA4C2F}" srcOrd="12" destOrd="0" presId="urn:microsoft.com/office/officeart/2005/8/layout/hProcess7"/>
    <dgm:cxn modelId="{42F83566-65D1-47AE-83A1-B0A5C8F97EB1}" type="presParOf" srcId="{A223AA5F-13D4-45D2-9A7E-97DD79DA4C2F}" destId="{009D73A3-6F85-4363-B247-3A37A50BAA69}" srcOrd="0" destOrd="0" presId="urn:microsoft.com/office/officeart/2005/8/layout/hProcess7"/>
    <dgm:cxn modelId="{DE072B1E-2A08-449B-8CB9-2BEDE383B9D4}" type="presParOf" srcId="{A223AA5F-13D4-45D2-9A7E-97DD79DA4C2F}" destId="{0EF7AFB0-6FB8-482F-8E8B-539BEF31F95D}" srcOrd="1" destOrd="0" presId="urn:microsoft.com/office/officeart/2005/8/layout/hProcess7"/>
    <dgm:cxn modelId="{6FEA79B4-0606-4D12-B112-8F32C6B4BE53}" type="presParOf" srcId="{A223AA5F-13D4-45D2-9A7E-97DD79DA4C2F}" destId="{2347665F-673A-4616-A2BA-6CF87D243D99}"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5DB81C-7E40-404C-9615-3BE127561B24}" type="doc">
      <dgm:prSet loTypeId="urn:microsoft.com/office/officeart/2008/layout/TitledPictureBlocks" loCatId="picture" qsTypeId="urn:microsoft.com/office/officeart/2005/8/quickstyle/simple1" qsCatId="simple" csTypeId="urn:microsoft.com/office/officeart/2005/8/colors/colorful3" csCatId="colorful" phldr="1"/>
      <dgm:spPr/>
      <dgm:t>
        <a:bodyPr/>
        <a:lstStyle/>
        <a:p>
          <a:endParaRPr lang="en-GB"/>
        </a:p>
      </dgm:t>
    </dgm:pt>
    <dgm:pt modelId="{29352121-75E2-40B2-B7CE-AB6CE9FEFEE1}">
      <dgm:prSet phldrT="[Testo]"/>
      <dgm:spPr>
        <a:solidFill>
          <a:srgbClr val="CE0E2D"/>
        </a:solidFill>
      </dgm:spPr>
      <dgm:t>
        <a:bodyPr/>
        <a:lstStyle/>
        <a:p>
          <a:r>
            <a:rPr lang="it-IT" dirty="0"/>
            <a:t>DSHA</a:t>
          </a:r>
          <a:endParaRPr lang="en-GB" dirty="0"/>
        </a:p>
      </dgm:t>
    </dgm:pt>
    <dgm:pt modelId="{B31FFB5B-AF1F-4CD4-941F-0211F1AA132D}" type="parTrans" cxnId="{AF734619-2C89-4839-8079-1879F9009E71}">
      <dgm:prSet/>
      <dgm:spPr/>
      <dgm:t>
        <a:bodyPr/>
        <a:lstStyle/>
        <a:p>
          <a:endParaRPr lang="en-GB"/>
        </a:p>
      </dgm:t>
    </dgm:pt>
    <dgm:pt modelId="{3F6EDC17-99B9-4AED-94B3-B7D4B7C21214}" type="sibTrans" cxnId="{AF734619-2C89-4839-8079-1879F9009E71}">
      <dgm:prSet/>
      <dgm:spPr/>
      <dgm:t>
        <a:bodyPr/>
        <a:lstStyle/>
        <a:p>
          <a:endParaRPr lang="en-GB"/>
        </a:p>
      </dgm:t>
    </dgm:pt>
    <dgm:pt modelId="{CE5CC63C-7B12-438A-B621-CF62319C76A5}">
      <dgm:prSet phldrT="[Testo]" custT="1"/>
      <dgm:spPr/>
      <dgm:t>
        <a:bodyPr/>
        <a:lstStyle/>
        <a:p>
          <a:r>
            <a:rPr lang="it-IT" sz="1600" dirty="0" err="1">
              <a:latin typeface="Arial" panose="020B0604020202020204" pitchFamily="34" charset="0"/>
              <a:cs typeface="Arial" panose="020B0604020202020204" pitchFamily="34" charset="0"/>
            </a:rPr>
            <a:t>Evaluate</a:t>
          </a:r>
          <a:r>
            <a:rPr lang="it-IT" sz="1600" dirty="0">
              <a:latin typeface="Arial" panose="020B0604020202020204" pitchFamily="34" charset="0"/>
              <a:cs typeface="Arial" panose="020B0604020202020204" pitchFamily="34" charset="0"/>
            </a:rPr>
            <a:t> the </a:t>
          </a:r>
          <a:r>
            <a:rPr lang="it-IT" sz="1600" dirty="0" err="1">
              <a:latin typeface="Arial" panose="020B0604020202020204" pitchFamily="34" charset="0"/>
              <a:cs typeface="Arial" panose="020B0604020202020204" pitchFamily="34" charset="0"/>
            </a:rPr>
            <a:t>worst</a:t>
          </a:r>
          <a:r>
            <a:rPr lang="it-IT" sz="1600" dirty="0">
              <a:latin typeface="Arial" panose="020B0604020202020204" pitchFamily="34" charset="0"/>
              <a:cs typeface="Arial" panose="020B0604020202020204" pitchFamily="34" charset="0"/>
            </a:rPr>
            <a:t>-case scenario</a:t>
          </a:r>
          <a:endParaRPr lang="en-GB" sz="1600" dirty="0">
            <a:latin typeface="Arial" panose="020B0604020202020204" pitchFamily="34" charset="0"/>
            <a:cs typeface="Arial" panose="020B0604020202020204" pitchFamily="34" charset="0"/>
          </a:endParaRPr>
        </a:p>
      </dgm:t>
    </dgm:pt>
    <dgm:pt modelId="{5AA03A13-DDA1-4932-A0F4-EA6DB6DB8644}" type="parTrans" cxnId="{62D3571F-9D95-445D-A38D-0A19DF32C3E8}">
      <dgm:prSet/>
      <dgm:spPr/>
      <dgm:t>
        <a:bodyPr/>
        <a:lstStyle/>
        <a:p>
          <a:endParaRPr lang="en-GB"/>
        </a:p>
      </dgm:t>
    </dgm:pt>
    <dgm:pt modelId="{14E3F9DF-BD14-414E-8090-6C0137E8FC58}" type="sibTrans" cxnId="{62D3571F-9D95-445D-A38D-0A19DF32C3E8}">
      <dgm:prSet/>
      <dgm:spPr/>
      <dgm:t>
        <a:bodyPr/>
        <a:lstStyle/>
        <a:p>
          <a:endParaRPr lang="en-GB"/>
        </a:p>
      </dgm:t>
    </dgm:pt>
    <dgm:pt modelId="{24DF03FC-B7A0-4566-8321-D36DCC220964}">
      <dgm:prSet phldrT="[Testo]"/>
      <dgm:spPr>
        <a:solidFill>
          <a:srgbClr val="CE0E2D"/>
        </a:solidFill>
      </dgm:spPr>
      <dgm:t>
        <a:bodyPr/>
        <a:lstStyle/>
        <a:p>
          <a:r>
            <a:rPr lang="it-IT" dirty="0"/>
            <a:t>PSHA</a:t>
          </a:r>
          <a:endParaRPr lang="en-GB" dirty="0"/>
        </a:p>
      </dgm:t>
    </dgm:pt>
    <dgm:pt modelId="{8A5B79C4-3B05-4F1A-90C2-6B0944A0E356}" type="parTrans" cxnId="{66BC23F1-6AB0-4876-B09A-AB41153000C1}">
      <dgm:prSet/>
      <dgm:spPr/>
      <dgm:t>
        <a:bodyPr/>
        <a:lstStyle/>
        <a:p>
          <a:endParaRPr lang="en-GB"/>
        </a:p>
      </dgm:t>
    </dgm:pt>
    <dgm:pt modelId="{CA2CE811-3358-4BFF-9677-809916D5A8BB}" type="sibTrans" cxnId="{66BC23F1-6AB0-4876-B09A-AB41153000C1}">
      <dgm:prSet/>
      <dgm:spPr/>
      <dgm:t>
        <a:bodyPr/>
        <a:lstStyle/>
        <a:p>
          <a:endParaRPr lang="en-GB"/>
        </a:p>
      </dgm:t>
    </dgm:pt>
    <dgm:pt modelId="{031DCD57-258D-462D-B72A-6C05EE82426F}">
      <dgm:prSet phldrT="[Testo]" custT="1"/>
      <dgm:spPr/>
      <dgm:t>
        <a:bodyPr/>
        <a:lstStyle/>
        <a:p>
          <a:r>
            <a:rPr lang="it-IT" sz="1600" dirty="0" err="1">
              <a:latin typeface="Arial" panose="020B0604020202020204" pitchFamily="34" charset="0"/>
              <a:cs typeface="Arial" panose="020B0604020202020204" pitchFamily="34" charset="0"/>
            </a:rPr>
            <a:t>Evaluate</a:t>
          </a:r>
          <a:r>
            <a:rPr lang="it-IT" sz="1600" dirty="0">
              <a:latin typeface="Arial" panose="020B0604020202020204" pitchFamily="34" charset="0"/>
              <a:cs typeface="Arial" panose="020B0604020202020204" pitchFamily="34" charset="0"/>
            </a:rPr>
            <a:t> the </a:t>
          </a:r>
          <a:r>
            <a:rPr lang="it-IT" sz="1600" dirty="0" err="1">
              <a:latin typeface="Arial" panose="020B0604020202020204" pitchFamily="34" charset="0"/>
              <a:cs typeface="Arial" panose="020B0604020202020204" pitchFamily="34" charset="0"/>
            </a:rPr>
            <a:t>exceedance</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probability</a:t>
          </a:r>
          <a:r>
            <a:rPr lang="it-IT" sz="1600" dirty="0">
              <a:latin typeface="Arial" panose="020B0604020202020204" pitchFamily="34" charset="0"/>
              <a:cs typeface="Arial" panose="020B0604020202020204" pitchFamily="34" charset="0"/>
            </a:rPr>
            <a:t> of a </a:t>
          </a:r>
          <a:r>
            <a:rPr lang="it-IT" sz="1600" dirty="0" err="1">
              <a:latin typeface="Arial" panose="020B0604020202020204" pitchFamily="34" charset="0"/>
              <a:cs typeface="Arial" panose="020B0604020202020204" pitchFamily="34" charset="0"/>
            </a:rPr>
            <a:t>given</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g.m.</a:t>
          </a:r>
          <a:r>
            <a:rPr lang="it-IT" sz="1600" dirty="0">
              <a:latin typeface="Arial" panose="020B0604020202020204" pitchFamily="34" charset="0"/>
              <a:cs typeface="Arial" panose="020B0604020202020204" pitchFamily="34" charset="0"/>
            </a:rPr>
            <a:t> IM </a:t>
          </a:r>
          <a:r>
            <a:rPr lang="it-IT" sz="1600" dirty="0" err="1">
              <a:latin typeface="Arial" panose="020B0604020202020204" pitchFamily="34" charset="0"/>
              <a:cs typeface="Arial" panose="020B0604020202020204" pitchFamily="34" charset="0"/>
            </a:rPr>
            <a:t>threshold</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at</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given</a:t>
          </a:r>
          <a:r>
            <a:rPr lang="it-IT" sz="1600" dirty="0">
              <a:latin typeface="Arial" panose="020B0604020202020204" pitchFamily="34" charset="0"/>
              <a:cs typeface="Arial" panose="020B0604020202020204" pitchFamily="34" charset="0"/>
            </a:rPr>
            <a:t> site and time </a:t>
          </a:r>
          <a:r>
            <a:rPr lang="it-IT" sz="1600" dirty="0" err="1">
              <a:latin typeface="Arial" panose="020B0604020202020204" pitchFamily="34" charset="0"/>
              <a:cs typeface="Arial" panose="020B0604020202020204" pitchFamily="34" charset="0"/>
            </a:rPr>
            <a:t>interval</a:t>
          </a:r>
          <a:endParaRPr lang="en-GB" sz="1600" dirty="0">
            <a:latin typeface="Arial" panose="020B0604020202020204" pitchFamily="34" charset="0"/>
            <a:cs typeface="Arial" panose="020B0604020202020204" pitchFamily="34" charset="0"/>
          </a:endParaRPr>
        </a:p>
      </dgm:t>
    </dgm:pt>
    <dgm:pt modelId="{C246BF0B-A13D-4E6B-8053-B9A19480312A}" type="parTrans" cxnId="{741A0119-5E6B-4036-944F-D154669E2C66}">
      <dgm:prSet/>
      <dgm:spPr/>
      <dgm:t>
        <a:bodyPr/>
        <a:lstStyle/>
        <a:p>
          <a:endParaRPr lang="en-GB"/>
        </a:p>
      </dgm:t>
    </dgm:pt>
    <dgm:pt modelId="{DF7E353D-ADFC-4ADD-BFBA-5A9C4FF4C195}" type="sibTrans" cxnId="{741A0119-5E6B-4036-944F-D154669E2C66}">
      <dgm:prSet/>
      <dgm:spPr/>
      <dgm:t>
        <a:bodyPr/>
        <a:lstStyle/>
        <a:p>
          <a:endParaRPr lang="en-GB"/>
        </a:p>
      </dgm:t>
    </dgm:pt>
    <dgm:pt modelId="{D9200B67-874B-41DA-9270-051A8BCFE2D6}" type="pres">
      <dgm:prSet presAssocID="{385DB81C-7E40-404C-9615-3BE127561B24}" presName="rootNode" presStyleCnt="0">
        <dgm:presLayoutVars>
          <dgm:chMax/>
          <dgm:chPref/>
          <dgm:dir/>
          <dgm:animLvl val="lvl"/>
        </dgm:presLayoutVars>
      </dgm:prSet>
      <dgm:spPr/>
    </dgm:pt>
    <dgm:pt modelId="{102CC1E9-2B29-41A3-BF5B-731BF377B339}" type="pres">
      <dgm:prSet presAssocID="{29352121-75E2-40B2-B7CE-AB6CE9FEFEE1}" presName="composite" presStyleCnt="0"/>
      <dgm:spPr/>
    </dgm:pt>
    <dgm:pt modelId="{32D62F99-A658-4599-964C-65481241EBA3}" type="pres">
      <dgm:prSet presAssocID="{29352121-75E2-40B2-B7CE-AB6CE9FEFEE1}" presName="ParentText" presStyleLbl="node1" presStyleIdx="0" presStyleCnt="2" custLinFactNeighborX="23914" custLinFactNeighborY="21379">
        <dgm:presLayoutVars>
          <dgm:chMax val="1"/>
          <dgm:chPref val="1"/>
          <dgm:bulletEnabled val="1"/>
        </dgm:presLayoutVars>
      </dgm:prSet>
      <dgm:spPr/>
    </dgm:pt>
    <dgm:pt modelId="{EF701724-9971-436A-92FB-922ED856220F}" type="pres">
      <dgm:prSet presAssocID="{29352121-75E2-40B2-B7CE-AB6CE9FEFEE1}" presName="Image" presStyleLbl="bgImgPlace1" presStyleIdx="0" presStyleCnt="2" custScaleX="81454" custScaleY="81454" custLinFactNeighborX="10500" custLinFactNeighborY="-7798"/>
      <dgm:spPr>
        <a:blipFill rotWithShape="1">
          <a:blip xmlns:r="http://schemas.openxmlformats.org/officeDocument/2006/relationships" r:embed="rId1"/>
          <a:stretch>
            <a:fillRect/>
          </a:stretch>
        </a:blipFill>
      </dgm:spPr>
    </dgm:pt>
    <dgm:pt modelId="{49673152-6D26-4A16-8DBF-0AF036E819DE}" type="pres">
      <dgm:prSet presAssocID="{29352121-75E2-40B2-B7CE-AB6CE9FEFEE1}" presName="ChildText" presStyleLbl="fgAcc1" presStyleIdx="0" presStyleCnt="2" custLinFactNeighborX="36396" custLinFactNeighborY="-21383">
        <dgm:presLayoutVars>
          <dgm:chMax val="0"/>
          <dgm:chPref val="0"/>
          <dgm:bulletEnabled val="1"/>
        </dgm:presLayoutVars>
      </dgm:prSet>
      <dgm:spPr/>
    </dgm:pt>
    <dgm:pt modelId="{1390DED7-FAC3-4E42-9CEC-1C632F57E303}" type="pres">
      <dgm:prSet presAssocID="{3F6EDC17-99B9-4AED-94B3-B7D4B7C21214}" presName="sibTrans" presStyleCnt="0"/>
      <dgm:spPr/>
    </dgm:pt>
    <dgm:pt modelId="{5EB46ACC-E234-4E7F-93F4-37D6A45D10DB}" type="pres">
      <dgm:prSet presAssocID="{24DF03FC-B7A0-4566-8321-D36DCC220964}" presName="composite" presStyleCnt="0"/>
      <dgm:spPr/>
    </dgm:pt>
    <dgm:pt modelId="{07949FD3-6E58-4B28-B8A6-9C6898E2AB8B}" type="pres">
      <dgm:prSet presAssocID="{24DF03FC-B7A0-4566-8321-D36DCC220964}" presName="ParentText" presStyleLbl="node1" presStyleIdx="1" presStyleCnt="2" custLinFactNeighborX="9921" custLinFactNeighborY="29334">
        <dgm:presLayoutVars>
          <dgm:chMax val="1"/>
          <dgm:chPref val="1"/>
          <dgm:bulletEnabled val="1"/>
        </dgm:presLayoutVars>
      </dgm:prSet>
      <dgm:spPr/>
    </dgm:pt>
    <dgm:pt modelId="{AFFC236A-87A1-4139-A3E9-28B532D36EF0}" type="pres">
      <dgm:prSet presAssocID="{24DF03FC-B7A0-4566-8321-D36DCC220964}" presName="Image" presStyleLbl="bgImgPlace1" presStyleIdx="1" presStyleCnt="2" custScaleX="88380" custScaleY="86199" custLinFactNeighborX="-63" custLinFactNeighborY="-1398"/>
      <dgm:spPr>
        <a:blipFill rotWithShape="1">
          <a:blip xmlns:r="http://schemas.openxmlformats.org/officeDocument/2006/relationships" r:embed="rId2"/>
          <a:stretch>
            <a:fillRect/>
          </a:stretch>
        </a:blipFill>
      </dgm:spPr>
    </dgm:pt>
    <dgm:pt modelId="{F843EBE3-EDC9-43A4-AD36-2EE8FE23EB8E}" type="pres">
      <dgm:prSet presAssocID="{24DF03FC-B7A0-4566-8321-D36DCC220964}" presName="ChildText" presStyleLbl="fgAcc1" presStyleIdx="1" presStyleCnt="2" custLinFactNeighborX="138" custLinFactNeighborY="-15911">
        <dgm:presLayoutVars>
          <dgm:chMax val="0"/>
          <dgm:chPref val="0"/>
          <dgm:bulletEnabled val="1"/>
        </dgm:presLayoutVars>
      </dgm:prSet>
      <dgm:spPr/>
    </dgm:pt>
  </dgm:ptLst>
  <dgm:cxnLst>
    <dgm:cxn modelId="{741A0119-5E6B-4036-944F-D154669E2C66}" srcId="{24DF03FC-B7A0-4566-8321-D36DCC220964}" destId="{031DCD57-258D-462D-B72A-6C05EE82426F}" srcOrd="0" destOrd="0" parTransId="{C246BF0B-A13D-4E6B-8053-B9A19480312A}" sibTransId="{DF7E353D-ADFC-4ADD-BFBA-5A9C4FF4C195}"/>
    <dgm:cxn modelId="{AF734619-2C89-4839-8079-1879F9009E71}" srcId="{385DB81C-7E40-404C-9615-3BE127561B24}" destId="{29352121-75E2-40B2-B7CE-AB6CE9FEFEE1}" srcOrd="0" destOrd="0" parTransId="{B31FFB5B-AF1F-4CD4-941F-0211F1AA132D}" sibTransId="{3F6EDC17-99B9-4AED-94B3-B7D4B7C21214}"/>
    <dgm:cxn modelId="{62D3571F-9D95-445D-A38D-0A19DF32C3E8}" srcId="{29352121-75E2-40B2-B7CE-AB6CE9FEFEE1}" destId="{CE5CC63C-7B12-438A-B621-CF62319C76A5}" srcOrd="0" destOrd="0" parTransId="{5AA03A13-DDA1-4932-A0F4-EA6DB6DB8644}" sibTransId="{14E3F9DF-BD14-414E-8090-6C0137E8FC58}"/>
    <dgm:cxn modelId="{D432C868-6188-4E7B-B065-AC537B15D5E9}" type="presOf" srcId="{385DB81C-7E40-404C-9615-3BE127561B24}" destId="{D9200B67-874B-41DA-9270-051A8BCFE2D6}" srcOrd="0" destOrd="0" presId="urn:microsoft.com/office/officeart/2008/layout/TitledPictureBlocks"/>
    <dgm:cxn modelId="{5299F175-6C61-4B68-84E8-E869CFF6FD96}" type="presOf" srcId="{24DF03FC-B7A0-4566-8321-D36DCC220964}" destId="{07949FD3-6E58-4B28-B8A6-9C6898E2AB8B}" srcOrd="0" destOrd="0" presId="urn:microsoft.com/office/officeart/2008/layout/TitledPictureBlocks"/>
    <dgm:cxn modelId="{07C1E1AD-DA9C-431B-95C5-881038C77D26}" type="presOf" srcId="{031DCD57-258D-462D-B72A-6C05EE82426F}" destId="{F843EBE3-EDC9-43A4-AD36-2EE8FE23EB8E}" srcOrd="0" destOrd="0" presId="urn:microsoft.com/office/officeart/2008/layout/TitledPictureBlocks"/>
    <dgm:cxn modelId="{F63400B2-E6D9-44C4-8DEC-92FB30D95CE3}" type="presOf" srcId="{29352121-75E2-40B2-B7CE-AB6CE9FEFEE1}" destId="{32D62F99-A658-4599-964C-65481241EBA3}" srcOrd="0" destOrd="0" presId="urn:microsoft.com/office/officeart/2008/layout/TitledPictureBlocks"/>
    <dgm:cxn modelId="{B0FFCBDB-B42B-4138-B910-12A72A50380B}" type="presOf" srcId="{CE5CC63C-7B12-438A-B621-CF62319C76A5}" destId="{49673152-6D26-4A16-8DBF-0AF036E819DE}" srcOrd="0" destOrd="0" presId="urn:microsoft.com/office/officeart/2008/layout/TitledPictureBlocks"/>
    <dgm:cxn modelId="{66BC23F1-6AB0-4876-B09A-AB41153000C1}" srcId="{385DB81C-7E40-404C-9615-3BE127561B24}" destId="{24DF03FC-B7A0-4566-8321-D36DCC220964}" srcOrd="1" destOrd="0" parTransId="{8A5B79C4-3B05-4F1A-90C2-6B0944A0E356}" sibTransId="{CA2CE811-3358-4BFF-9677-809916D5A8BB}"/>
    <dgm:cxn modelId="{2F01D9E9-04EC-45E9-B2CF-A9F2507BAA43}" type="presParOf" srcId="{D9200B67-874B-41DA-9270-051A8BCFE2D6}" destId="{102CC1E9-2B29-41A3-BF5B-731BF377B339}" srcOrd="0" destOrd="0" presId="urn:microsoft.com/office/officeart/2008/layout/TitledPictureBlocks"/>
    <dgm:cxn modelId="{969D9963-2DBF-4989-B1B2-7918C82FAA19}" type="presParOf" srcId="{102CC1E9-2B29-41A3-BF5B-731BF377B339}" destId="{32D62F99-A658-4599-964C-65481241EBA3}" srcOrd="0" destOrd="0" presId="urn:microsoft.com/office/officeart/2008/layout/TitledPictureBlocks"/>
    <dgm:cxn modelId="{456E1AA2-25C2-4E08-86AB-8E14D0F2D1DE}" type="presParOf" srcId="{102CC1E9-2B29-41A3-BF5B-731BF377B339}" destId="{EF701724-9971-436A-92FB-922ED856220F}" srcOrd="1" destOrd="0" presId="urn:microsoft.com/office/officeart/2008/layout/TitledPictureBlocks"/>
    <dgm:cxn modelId="{54303F17-C559-46D8-B205-EDE82C919128}" type="presParOf" srcId="{102CC1E9-2B29-41A3-BF5B-731BF377B339}" destId="{49673152-6D26-4A16-8DBF-0AF036E819DE}" srcOrd="2" destOrd="0" presId="urn:microsoft.com/office/officeart/2008/layout/TitledPictureBlocks"/>
    <dgm:cxn modelId="{3E8E508A-1172-49BB-9BF3-A97B392FA32C}" type="presParOf" srcId="{D9200B67-874B-41DA-9270-051A8BCFE2D6}" destId="{1390DED7-FAC3-4E42-9CEC-1C632F57E303}" srcOrd="1" destOrd="0" presId="urn:microsoft.com/office/officeart/2008/layout/TitledPictureBlocks"/>
    <dgm:cxn modelId="{61DE35BA-7F83-4C50-91EC-ED55F0CA8196}" type="presParOf" srcId="{D9200B67-874B-41DA-9270-051A8BCFE2D6}" destId="{5EB46ACC-E234-4E7F-93F4-37D6A45D10DB}" srcOrd="2" destOrd="0" presId="urn:microsoft.com/office/officeart/2008/layout/TitledPictureBlocks"/>
    <dgm:cxn modelId="{A39707C6-802C-41A4-B9E3-B2849E5792BA}" type="presParOf" srcId="{5EB46ACC-E234-4E7F-93F4-37D6A45D10DB}" destId="{07949FD3-6E58-4B28-B8A6-9C6898E2AB8B}" srcOrd="0" destOrd="0" presId="urn:microsoft.com/office/officeart/2008/layout/TitledPictureBlocks"/>
    <dgm:cxn modelId="{8D0FD463-1F88-4999-8E1E-B03E795354E0}" type="presParOf" srcId="{5EB46ACC-E234-4E7F-93F4-37D6A45D10DB}" destId="{AFFC236A-87A1-4139-A3E9-28B532D36EF0}" srcOrd="1" destOrd="0" presId="urn:microsoft.com/office/officeart/2008/layout/TitledPictureBlocks"/>
    <dgm:cxn modelId="{4159B7A0-397E-4B89-9811-C9B0F6267DA3}" type="presParOf" srcId="{5EB46ACC-E234-4E7F-93F4-37D6A45D10DB}" destId="{F843EBE3-EDC9-43A4-AD36-2EE8FE23EB8E}" srcOrd="2" destOrd="0" presId="urn:microsoft.com/office/officeart/2008/layout/Titled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F46CDD-45BC-415A-95EE-C1F871A074AF}"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GB"/>
        </a:p>
      </dgm:t>
    </dgm:pt>
    <dgm:pt modelId="{C67E4EB5-1E4B-4F51-80D3-4573F9CDA3C2}">
      <dgm:prSet phldrT="[Testo]" custT="1"/>
      <dgm:spPr/>
      <dgm:t>
        <a:bodyPr/>
        <a:lstStyle/>
        <a:p>
          <a:r>
            <a:rPr lang="it-IT" sz="2400" b="1" dirty="0">
              <a:solidFill>
                <a:schemeClr val="tx1"/>
              </a:solidFill>
            </a:rPr>
            <a:t>Location</a:t>
          </a:r>
          <a:endParaRPr lang="en-GB" sz="2400" b="1" dirty="0">
            <a:solidFill>
              <a:schemeClr val="tx1"/>
            </a:solidFill>
          </a:endParaRPr>
        </a:p>
      </dgm:t>
    </dgm:pt>
    <dgm:pt modelId="{D1D63F05-4608-45C6-ABBF-0A647AB8DD02}" type="parTrans" cxnId="{78B61067-31A0-4B16-BAAD-8AD4FF37E0A1}">
      <dgm:prSet/>
      <dgm:spPr/>
      <dgm:t>
        <a:bodyPr/>
        <a:lstStyle/>
        <a:p>
          <a:endParaRPr lang="en-GB"/>
        </a:p>
      </dgm:t>
    </dgm:pt>
    <dgm:pt modelId="{204487B6-09D2-4109-8E99-B3523B29B6F2}" type="sibTrans" cxnId="{78B61067-31A0-4B16-BAAD-8AD4FF37E0A1}">
      <dgm:prSet/>
      <dgm:spPr/>
      <dgm:t>
        <a:bodyPr/>
        <a:lstStyle/>
        <a:p>
          <a:endParaRPr lang="en-GB"/>
        </a:p>
      </dgm:t>
    </dgm:pt>
    <mc:AlternateContent xmlns:mc="http://schemas.openxmlformats.org/markup-compatibility/2006" xmlns:a14="http://schemas.microsoft.com/office/drawing/2010/main">
      <mc:Choice Requires="a14">
        <dgm:pt modelId="{29899AA7-7F53-4862-96FF-C0A8B0682915}">
          <dgm:prSet phldrT="[Testo]" custT="1"/>
          <dgm:spPr/>
          <dgm:t>
            <a:bodyPr/>
            <a:lstStyle/>
            <a:p>
              <a14:m>
                <m:oMath xmlns:m="http://schemas.openxmlformats.org/officeDocument/2006/math">
                  <m:r>
                    <a:rPr lang="it-IT" sz="2400" b="0" i="1" smtClean="0">
                      <a:latin typeface="Cambria Math" panose="02040503050406030204" pitchFamily="18" charset="0"/>
                    </a:rPr>
                    <m:t>𝑃</m:t>
                  </m:r>
                  <m:r>
                    <a:rPr lang="it-IT" sz="2400" b="0" i="1" smtClean="0">
                      <a:latin typeface="Cambria Math" panose="02040503050406030204" pitchFamily="18" charset="0"/>
                    </a:rPr>
                    <m:t>=1−</m:t>
                  </m:r>
                  <m:sSup>
                    <m:sSupPr>
                      <m:ctrlPr>
                        <a:rPr lang="it-IT" sz="2400" b="0" i="1" smtClean="0">
                          <a:latin typeface="Cambria Math" panose="02040503050406030204" pitchFamily="18" charset="0"/>
                        </a:rPr>
                      </m:ctrlPr>
                    </m:sSupPr>
                    <m:e>
                      <m:r>
                        <a:rPr lang="it-IT" sz="2400" b="0" i="1" smtClean="0">
                          <a:latin typeface="Cambria Math" panose="02040503050406030204" pitchFamily="18" charset="0"/>
                        </a:rPr>
                        <m:t>𝑒</m:t>
                      </m:r>
                    </m:e>
                    <m:sup>
                      <m:r>
                        <a:rPr lang="it-IT" sz="2400" b="0" i="1" smtClean="0">
                          <a:latin typeface="Cambria Math" panose="02040503050406030204" pitchFamily="18" charset="0"/>
                        </a:rPr>
                        <m:t>−</m:t>
                      </m:r>
                      <m:r>
                        <a:rPr lang="it-IT" sz="2400" b="0" i="1" smtClean="0">
                          <a:latin typeface="Cambria Math" panose="02040503050406030204" pitchFamily="18" charset="0"/>
                        </a:rPr>
                        <m:t>𝜆</m:t>
                      </m:r>
                      <m:r>
                        <a:rPr lang="it-IT" sz="2400" b="0" i="1" smtClean="0">
                          <a:latin typeface="Cambria Math" panose="02040503050406030204" pitchFamily="18" charset="0"/>
                        </a:rPr>
                        <m:t>𝑡</m:t>
                      </m:r>
                    </m:sup>
                  </m:sSup>
                </m:oMath>
              </a14:m>
              <a:r>
                <a:rPr lang="it-IT" sz="2400" dirty="0"/>
                <a:t> </a:t>
              </a:r>
              <a:r>
                <a:rPr lang="it-IT" sz="2400" dirty="0" err="1"/>
                <a:t>Poisson</a:t>
              </a:r>
              <a:r>
                <a:rPr lang="it-IT" sz="2400" dirty="0"/>
                <a:t> model</a:t>
              </a:r>
              <a:endParaRPr lang="en-GB" sz="2400" b="1" dirty="0">
                <a:solidFill>
                  <a:schemeClr val="tx1"/>
                </a:solidFill>
              </a:endParaRPr>
            </a:p>
          </dgm:t>
        </dgm:pt>
      </mc:Choice>
      <mc:Fallback xmlns="">
        <dgm:pt modelId="{29899AA7-7F53-4862-96FF-C0A8B0682915}">
          <dgm:prSet phldrT="[Testo]" custT="1"/>
          <dgm:spPr/>
          <dgm:t>
            <a:bodyPr/>
            <a:lstStyle/>
            <a:p>
              <a:r>
                <a:rPr lang="it-IT" sz="2400" b="0" i="0" smtClean="0">
                  <a:latin typeface="Cambria Math" panose="02040503050406030204" pitchFamily="18" charset="0"/>
                </a:rPr>
                <a:t>𝑃=1−𝑒^(−𝜆𝑡)</a:t>
              </a:r>
              <a:r>
                <a:rPr lang="it-IT" sz="2400" dirty="0" smtClean="0"/>
                <a:t> </a:t>
              </a:r>
              <a:r>
                <a:rPr lang="it-IT" sz="2400" dirty="0" err="1" smtClean="0"/>
                <a:t>Poisson</a:t>
              </a:r>
              <a:r>
                <a:rPr lang="it-IT" sz="2400" dirty="0" smtClean="0"/>
                <a:t> model</a:t>
              </a:r>
              <a:endParaRPr lang="en-GB" sz="2400" b="1" dirty="0">
                <a:solidFill>
                  <a:schemeClr val="tx1"/>
                </a:solidFill>
              </a:endParaRPr>
            </a:p>
          </dgm:t>
        </dgm:pt>
      </mc:Fallback>
    </mc:AlternateContent>
    <dgm:pt modelId="{1C89597D-5A01-4EC5-8A55-40354DAB26D5}" type="parTrans" cxnId="{B49640EE-AEF0-458F-89EA-BE8F4C79A98B}">
      <dgm:prSet/>
      <dgm:spPr/>
      <dgm:t>
        <a:bodyPr/>
        <a:lstStyle/>
        <a:p>
          <a:endParaRPr lang="en-GB"/>
        </a:p>
      </dgm:t>
    </dgm:pt>
    <dgm:pt modelId="{6E659AD7-0C15-43C4-9A37-4C726452A07B}" type="sibTrans" cxnId="{B49640EE-AEF0-458F-89EA-BE8F4C79A98B}">
      <dgm:prSet/>
      <dgm:spPr/>
      <dgm:t>
        <a:bodyPr/>
        <a:lstStyle/>
        <a:p>
          <a:endParaRPr lang="en-GB"/>
        </a:p>
      </dgm:t>
    </dgm:pt>
    <dgm:pt modelId="{5C6DDB42-46A5-447F-A8C8-A50AC28CBC2C}">
      <dgm:prSet phldrT="[Testo]" custT="1"/>
      <dgm:spPr/>
      <dgm:t>
        <a:bodyPr/>
        <a:lstStyle/>
        <a:p>
          <a:r>
            <a:rPr lang="it-IT" sz="2400" b="1" dirty="0" err="1">
              <a:solidFill>
                <a:schemeClr val="tx1"/>
              </a:solidFill>
            </a:rPr>
            <a:t>Size</a:t>
          </a:r>
          <a:endParaRPr lang="en-GB" sz="2400" b="1" dirty="0">
            <a:solidFill>
              <a:schemeClr val="tx1"/>
            </a:solidFill>
          </a:endParaRPr>
        </a:p>
      </dgm:t>
    </dgm:pt>
    <dgm:pt modelId="{F043C987-BE6E-4F5F-BB45-D413B2DC9559}" type="parTrans" cxnId="{B059D992-7BCC-4A51-92C2-0B8BFF450E3F}">
      <dgm:prSet/>
      <dgm:spPr/>
      <dgm:t>
        <a:bodyPr/>
        <a:lstStyle/>
        <a:p>
          <a:endParaRPr lang="en-GB"/>
        </a:p>
      </dgm:t>
    </dgm:pt>
    <dgm:pt modelId="{FE516138-331B-4CFE-932A-348FA1B8A98E}" type="sibTrans" cxnId="{B059D992-7BCC-4A51-92C2-0B8BFF450E3F}">
      <dgm:prSet/>
      <dgm:spPr/>
      <dgm:t>
        <a:bodyPr/>
        <a:lstStyle/>
        <a:p>
          <a:endParaRPr lang="en-GB"/>
        </a:p>
      </dgm:t>
    </dgm:pt>
    <dgm:pt modelId="{A606C1E8-3CB8-49E3-BA80-2054844737D4}">
      <dgm:prSet phldrT="[Testo]" custT="1"/>
      <dgm:spPr/>
      <dgm:t>
        <a:bodyPr/>
        <a:lstStyle/>
        <a:p>
          <a:r>
            <a:rPr lang="it-IT" sz="2400" b="1" dirty="0">
              <a:solidFill>
                <a:schemeClr val="tx1"/>
              </a:solidFill>
            </a:rPr>
            <a:t>Time</a:t>
          </a:r>
          <a:endParaRPr lang="en-GB" sz="2400" b="1" dirty="0">
            <a:solidFill>
              <a:schemeClr val="tx1"/>
            </a:solidFill>
          </a:endParaRPr>
        </a:p>
      </dgm:t>
    </dgm:pt>
    <dgm:pt modelId="{C366DA51-56A3-4EF1-80CF-B57472719B6F}" type="parTrans" cxnId="{0AAA4806-AEE1-4DD6-9641-1AA5E817FEBB}">
      <dgm:prSet/>
      <dgm:spPr/>
      <dgm:t>
        <a:bodyPr/>
        <a:lstStyle/>
        <a:p>
          <a:endParaRPr lang="en-GB"/>
        </a:p>
      </dgm:t>
    </dgm:pt>
    <dgm:pt modelId="{78B6F8A6-9B9C-40A7-9CE6-E658C88F1C04}" type="sibTrans" cxnId="{0AAA4806-AEE1-4DD6-9641-1AA5E817FEBB}">
      <dgm:prSet/>
      <dgm:spPr/>
      <dgm:t>
        <a:bodyPr/>
        <a:lstStyle/>
        <a:p>
          <a:endParaRPr lang="en-GB"/>
        </a:p>
      </dgm:t>
    </dgm:pt>
    <mc:AlternateContent xmlns:mc="http://schemas.openxmlformats.org/markup-compatibility/2006" xmlns:a14="http://schemas.microsoft.com/office/drawing/2010/main">
      <mc:Choice Requires="a14">
        <dgm:pt modelId="{4505BC89-2B6A-45C2-8819-3BC11EAED6E9}">
          <dgm:prSet phldrT="[Testo]" custT="1"/>
          <dgm:spPr/>
          <dgm:t>
            <a:bodyPr/>
            <a:lstStyle/>
            <a:p>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𝑓</m:t>
                      </m:r>
                    </m:e>
                    <m:sub>
                      <m:r>
                        <a:rPr lang="it-IT" sz="2400" b="0" i="1" smtClean="0">
                          <a:latin typeface="Cambria Math" panose="02040503050406030204" pitchFamily="18" charset="0"/>
                        </a:rPr>
                        <m:t>𝑅</m:t>
                      </m:r>
                    </m:sub>
                  </m:sSub>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𝑟</m:t>
                      </m:r>
                    </m:e>
                  </m:d>
                </m:oMath>
              </a14:m>
              <a:r>
                <a:rPr lang="it-IT" sz="2400" dirty="0"/>
                <a:t> source site </a:t>
              </a:r>
              <a:r>
                <a:rPr lang="it-IT" sz="2400" dirty="0" err="1"/>
                <a:t>distance</a:t>
              </a:r>
              <a:endParaRPr lang="en-GB" sz="2400" b="1" dirty="0">
                <a:solidFill>
                  <a:schemeClr val="tx1"/>
                </a:solidFill>
              </a:endParaRPr>
            </a:p>
          </dgm:t>
        </dgm:pt>
      </mc:Choice>
      <mc:Fallback xmlns="">
        <dgm:pt modelId="{4505BC89-2B6A-45C2-8819-3BC11EAED6E9}">
          <dgm:prSet phldrT="[Testo]" custT="1"/>
          <dgm:spPr/>
          <dgm:t>
            <a:bodyPr/>
            <a:lstStyle/>
            <a:p>
              <a:r>
                <a:rPr lang="it-IT" sz="2400" b="0" i="0" smtClean="0">
                  <a:latin typeface="Cambria Math" panose="02040503050406030204" pitchFamily="18" charset="0"/>
                </a:rPr>
                <a:t>𝑓_𝑅 (𝑟)</a:t>
              </a:r>
              <a:r>
                <a:rPr lang="it-IT" sz="2400" dirty="0" smtClean="0"/>
                <a:t> source site </a:t>
              </a:r>
              <a:r>
                <a:rPr lang="it-IT" sz="2400" dirty="0" err="1" smtClean="0"/>
                <a:t>distance</a:t>
              </a:r>
              <a:endParaRPr lang="en-GB" sz="2400" b="1" dirty="0">
                <a:solidFill>
                  <a:schemeClr val="tx1"/>
                </a:solidFill>
              </a:endParaRPr>
            </a:p>
          </dgm:t>
        </dgm:pt>
      </mc:Fallback>
    </mc:AlternateContent>
    <dgm:pt modelId="{4B970AF8-0B2E-4ECF-AEB1-99A4EF5CB070}" type="parTrans" cxnId="{B238743B-62A4-482F-963C-5CD8CF34237F}">
      <dgm:prSet/>
      <dgm:spPr/>
      <dgm:t>
        <a:bodyPr/>
        <a:lstStyle/>
        <a:p>
          <a:endParaRPr lang="en-GB"/>
        </a:p>
      </dgm:t>
    </dgm:pt>
    <dgm:pt modelId="{DE22F8AA-65A0-47AF-93B4-C6893A4D43A0}" type="sibTrans" cxnId="{B238743B-62A4-482F-963C-5CD8CF34237F}">
      <dgm:prSet/>
      <dgm:spPr/>
      <dgm:t>
        <a:bodyPr/>
        <a:lstStyle/>
        <a:p>
          <a:endParaRPr lang="en-GB"/>
        </a:p>
      </dgm:t>
    </dgm:pt>
    <dgm:pt modelId="{F8D4F1AD-AE85-459C-BC41-3428535A68CF}">
      <dgm:prSet phldrT="[Testo]" custT="1"/>
      <dgm:spPr/>
      <dgm:t>
        <a:bodyPr/>
        <a:lstStyle/>
        <a:p>
          <a:r>
            <a:rPr lang="it-IT" sz="2400" b="1" dirty="0">
              <a:solidFill>
                <a:schemeClr val="tx1"/>
              </a:solidFill>
            </a:rPr>
            <a:t>GMPE</a:t>
          </a:r>
          <a:endParaRPr lang="en-GB" sz="2400" b="1" dirty="0">
            <a:solidFill>
              <a:schemeClr val="tx1"/>
            </a:solidFill>
          </a:endParaRPr>
        </a:p>
      </dgm:t>
    </dgm:pt>
    <dgm:pt modelId="{3DFB7FB8-EB4A-4E8E-A4E4-2ACB4F046C75}" type="parTrans" cxnId="{EB6F3726-1283-48BB-9153-CE1D300B54E3}">
      <dgm:prSet/>
      <dgm:spPr/>
      <dgm:t>
        <a:bodyPr/>
        <a:lstStyle/>
        <a:p>
          <a:endParaRPr lang="en-GB"/>
        </a:p>
      </dgm:t>
    </dgm:pt>
    <dgm:pt modelId="{744B94E3-A6CC-4139-8B9E-46913F9918EA}" type="sibTrans" cxnId="{EB6F3726-1283-48BB-9153-CE1D300B54E3}">
      <dgm:prSet/>
      <dgm:spPr/>
      <dgm:t>
        <a:bodyPr/>
        <a:lstStyle/>
        <a:p>
          <a:endParaRPr lang="en-GB"/>
        </a:p>
      </dgm:t>
    </dgm:pt>
    <mc:AlternateContent xmlns:mc="http://schemas.openxmlformats.org/markup-compatibility/2006" xmlns:a14="http://schemas.microsoft.com/office/drawing/2010/main">
      <mc:Choice Requires="a14">
        <dgm:pt modelId="{DA668F4A-DC38-4AE3-8790-A2E7C2DA9EAE}">
          <dgm:prSet phldrT="[Testo]" custT="1"/>
          <dgm:spPr/>
          <dgm:t>
            <a:bodyPr/>
            <a:lstStyle/>
            <a:p>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𝑓</m:t>
                      </m:r>
                    </m:e>
                    <m:sub>
                      <m:r>
                        <a:rPr lang="it-IT" sz="2400" b="0" i="1" smtClean="0">
                          <a:latin typeface="Cambria Math" panose="02040503050406030204" pitchFamily="18" charset="0"/>
                        </a:rPr>
                        <m:t>𝑀</m:t>
                      </m:r>
                    </m:sub>
                  </m:sSub>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𝑚</m:t>
                      </m:r>
                    </m:e>
                  </m:d>
                </m:oMath>
              </a14:m>
              <a:r>
                <a:rPr lang="it-IT" sz="2400" dirty="0"/>
                <a:t> </a:t>
              </a:r>
              <a:r>
                <a:rPr lang="it-IT" sz="2400" dirty="0" err="1"/>
                <a:t>magnitude</a:t>
              </a:r>
              <a:r>
                <a:rPr lang="it-IT" sz="2400" dirty="0"/>
                <a:t> </a:t>
              </a:r>
              <a:r>
                <a:rPr lang="it-IT" sz="2400" dirty="0" err="1"/>
                <a:t>distribution</a:t>
              </a:r>
              <a:endParaRPr lang="en-GB" sz="2400" b="1" dirty="0">
                <a:solidFill>
                  <a:schemeClr val="tx1"/>
                </a:solidFill>
              </a:endParaRPr>
            </a:p>
          </dgm:t>
        </dgm:pt>
      </mc:Choice>
      <mc:Fallback xmlns="">
        <dgm:pt modelId="{DA668F4A-DC38-4AE3-8790-A2E7C2DA9EAE}">
          <dgm:prSet phldrT="[Testo]" custT="1"/>
          <dgm:spPr/>
          <dgm:t>
            <a:bodyPr/>
            <a:lstStyle/>
            <a:p>
              <a:r>
                <a:rPr lang="it-IT" sz="2400" b="0" i="0" smtClean="0">
                  <a:latin typeface="Cambria Math" panose="02040503050406030204" pitchFamily="18" charset="0"/>
                </a:rPr>
                <a:t>𝑓_𝑀 (𝑚)</a:t>
              </a:r>
              <a:r>
                <a:rPr lang="it-IT" sz="2400" dirty="0" smtClean="0"/>
                <a:t> </a:t>
              </a:r>
              <a:r>
                <a:rPr lang="it-IT" sz="2400" dirty="0" err="1" smtClean="0"/>
                <a:t>magnitude</a:t>
              </a:r>
              <a:r>
                <a:rPr lang="it-IT" sz="2400" dirty="0" smtClean="0"/>
                <a:t> </a:t>
              </a:r>
              <a:r>
                <a:rPr lang="it-IT" sz="2400" dirty="0" err="1" smtClean="0"/>
                <a:t>distribution</a:t>
              </a:r>
              <a:endParaRPr lang="en-GB" sz="2400" b="1" dirty="0">
                <a:solidFill>
                  <a:schemeClr val="tx1"/>
                </a:solidFill>
              </a:endParaRPr>
            </a:p>
          </dgm:t>
        </dgm:pt>
      </mc:Fallback>
    </mc:AlternateContent>
    <dgm:pt modelId="{25E1C724-8EB6-4C24-B91F-8F8BAA015685}" type="parTrans" cxnId="{70052B96-3721-4509-AD1E-1469687F28F0}">
      <dgm:prSet/>
      <dgm:spPr/>
      <dgm:t>
        <a:bodyPr/>
        <a:lstStyle/>
        <a:p>
          <a:endParaRPr lang="en-GB"/>
        </a:p>
      </dgm:t>
    </dgm:pt>
    <dgm:pt modelId="{CFA2DE33-3380-4CC0-96D6-FF0138F62F19}" type="sibTrans" cxnId="{70052B96-3721-4509-AD1E-1469687F28F0}">
      <dgm:prSet/>
      <dgm:spPr/>
      <dgm:t>
        <a:bodyPr/>
        <a:lstStyle/>
        <a:p>
          <a:endParaRPr lang="en-GB"/>
        </a:p>
      </dgm:t>
    </dgm:pt>
    <mc:AlternateContent xmlns:mc="http://schemas.openxmlformats.org/markup-compatibility/2006" xmlns:a14="http://schemas.microsoft.com/office/drawing/2010/main">
      <mc:Choice Requires="a14">
        <dgm:pt modelId="{70A00B08-3B45-4F2A-B423-4EF447A213D8}">
          <dgm:prSet phldrT="[Testo]" custT="1"/>
          <dgm:spPr/>
          <dgm:t>
            <a:bodyPr/>
            <a:lstStyle/>
            <a:p>
              <a14:m>
                <m:oMath xmlns:m="http://schemas.openxmlformats.org/officeDocument/2006/math">
                  <m:r>
                    <a:rPr lang="it-IT" sz="2400" i="1" dirty="0" smtClean="0">
                      <a:latin typeface="Cambria Math" panose="02040503050406030204" pitchFamily="18" charset="0"/>
                    </a:rPr>
                    <m:t>𝑃</m:t>
                  </m:r>
                  <m:d>
                    <m:dPr>
                      <m:endChr m:val="|"/>
                      <m:ctrlPr>
                        <a:rPr lang="it-IT" sz="2400" i="1" dirty="0">
                          <a:latin typeface="Cambria Math" panose="02040503050406030204" pitchFamily="18" charset="0"/>
                        </a:rPr>
                      </m:ctrlPr>
                    </m:dPr>
                    <m:e>
                      <m:r>
                        <a:rPr lang="it-IT" sz="2400" i="1" dirty="0">
                          <a:latin typeface="Cambria Math" panose="02040503050406030204" pitchFamily="18" charset="0"/>
                        </a:rPr>
                        <m:t>𝐼𝑀</m:t>
                      </m:r>
                      <m:r>
                        <a:rPr lang="it-IT" sz="2400" i="1" dirty="0">
                          <a:latin typeface="Cambria Math" panose="02040503050406030204" pitchFamily="18" charset="0"/>
                        </a:rPr>
                        <m:t>&gt;</m:t>
                      </m:r>
                      <m:r>
                        <a:rPr lang="it-IT" sz="2400" i="1" dirty="0">
                          <a:latin typeface="Cambria Math" panose="02040503050406030204" pitchFamily="18" charset="0"/>
                        </a:rPr>
                        <m:t>𝑖𝑚</m:t>
                      </m:r>
                      <m:r>
                        <a:rPr lang="it-IT" sz="2400" i="1" dirty="0">
                          <a:latin typeface="Cambria Math" panose="02040503050406030204" pitchFamily="18" charset="0"/>
                        </a:rPr>
                        <m:t> </m:t>
                      </m:r>
                    </m:e>
                  </m:d>
                  <m:r>
                    <a:rPr lang="it-IT" sz="2400" i="1" dirty="0">
                      <a:latin typeface="Cambria Math" panose="02040503050406030204" pitchFamily="18" charset="0"/>
                    </a:rPr>
                    <m:t>𝑀</m:t>
                  </m:r>
                  <m:r>
                    <a:rPr lang="it-IT" sz="2400" i="1" dirty="0">
                      <a:latin typeface="Cambria Math" panose="02040503050406030204" pitchFamily="18" charset="0"/>
                    </a:rPr>
                    <m:t>=</m:t>
                  </m:r>
                  <m:r>
                    <a:rPr lang="it-IT" sz="2400" i="1" dirty="0">
                      <a:latin typeface="Cambria Math" panose="02040503050406030204" pitchFamily="18" charset="0"/>
                    </a:rPr>
                    <m:t>𝑚</m:t>
                  </m:r>
                  <m:r>
                    <a:rPr lang="it-IT" sz="2400" i="1" dirty="0">
                      <a:latin typeface="Cambria Math" panose="02040503050406030204" pitchFamily="18" charset="0"/>
                    </a:rPr>
                    <m:t> , </m:t>
                  </m:r>
                  <m:r>
                    <a:rPr lang="it-IT" sz="2400" i="1" dirty="0">
                      <a:latin typeface="Cambria Math" panose="02040503050406030204" pitchFamily="18" charset="0"/>
                    </a:rPr>
                    <m:t>𝑅</m:t>
                  </m:r>
                  <m:r>
                    <a:rPr lang="it-IT" sz="2400" i="1" dirty="0">
                      <a:latin typeface="Cambria Math" panose="02040503050406030204" pitchFamily="18" charset="0"/>
                    </a:rPr>
                    <m:t>=</m:t>
                  </m:r>
                  <m:r>
                    <a:rPr lang="it-IT" sz="2400" i="1" dirty="0">
                      <a:latin typeface="Cambria Math" panose="02040503050406030204" pitchFamily="18" charset="0"/>
                    </a:rPr>
                    <m:t>𝑟</m:t>
                  </m:r>
                  <m:r>
                    <a:rPr lang="it-IT" sz="2400" i="1" dirty="0">
                      <a:latin typeface="Cambria Math" panose="02040503050406030204" pitchFamily="18" charset="0"/>
                    </a:rPr>
                    <m:t>)</m:t>
                  </m:r>
                </m:oMath>
              </a14:m>
              <a:r>
                <a:rPr lang="it-IT" sz="2400" dirty="0"/>
                <a:t> </a:t>
              </a:r>
              <a:r>
                <a:rPr lang="it-IT" sz="2400" dirty="0" err="1"/>
                <a:t>attenuation</a:t>
              </a:r>
              <a:r>
                <a:rPr lang="it-IT" sz="2400" dirty="0"/>
                <a:t> law</a:t>
              </a:r>
              <a:endParaRPr lang="en-GB" sz="2400" b="1" dirty="0">
                <a:solidFill>
                  <a:schemeClr val="tx1"/>
                </a:solidFill>
              </a:endParaRPr>
            </a:p>
          </dgm:t>
        </dgm:pt>
      </mc:Choice>
      <mc:Fallback xmlns="">
        <dgm:pt modelId="{70A00B08-3B45-4F2A-B423-4EF447A213D8}">
          <dgm:prSet phldrT="[Testo]" custT="1"/>
          <dgm:spPr/>
          <dgm:t>
            <a:bodyPr/>
            <a:lstStyle/>
            <a:p>
              <a:r>
                <a:rPr lang="it-IT" sz="2400" i="0" dirty="0" smtClean="0">
                  <a:latin typeface="Cambria Math" panose="02040503050406030204" pitchFamily="18" charset="0"/>
                </a:rPr>
                <a:t>𝑃</a:t>
              </a:r>
              <a:r>
                <a:rPr lang="it-IT" sz="2400" i="0" dirty="0">
                  <a:latin typeface="Cambria Math" panose="02040503050406030204" pitchFamily="18" charset="0"/>
                </a:rPr>
                <a:t>(𝐼𝑀&gt;𝑖𝑚 ┤|𝑀=𝑚 , 𝑅=𝑟)</a:t>
              </a:r>
              <a:r>
                <a:rPr lang="it-IT" sz="2400" dirty="0" smtClean="0"/>
                <a:t> </a:t>
              </a:r>
              <a:r>
                <a:rPr lang="it-IT" sz="2400" dirty="0" err="1" smtClean="0"/>
                <a:t>attenuation</a:t>
              </a:r>
              <a:r>
                <a:rPr lang="it-IT" sz="2400" dirty="0" smtClean="0"/>
                <a:t> law</a:t>
              </a:r>
              <a:endParaRPr lang="en-GB" sz="2400" b="1" dirty="0">
                <a:solidFill>
                  <a:schemeClr val="tx1"/>
                </a:solidFill>
              </a:endParaRPr>
            </a:p>
          </dgm:t>
        </dgm:pt>
      </mc:Fallback>
    </mc:AlternateContent>
    <dgm:pt modelId="{F65011A2-0D5F-41D6-B3C4-E5CBB477090E}" type="parTrans" cxnId="{6BD9532C-C46B-4925-A2AB-E166EB409F3E}">
      <dgm:prSet/>
      <dgm:spPr/>
      <dgm:t>
        <a:bodyPr/>
        <a:lstStyle/>
        <a:p>
          <a:endParaRPr lang="en-GB"/>
        </a:p>
      </dgm:t>
    </dgm:pt>
    <dgm:pt modelId="{37788B18-F9C8-4298-BE9F-54669553BC8A}" type="sibTrans" cxnId="{6BD9532C-C46B-4925-A2AB-E166EB409F3E}">
      <dgm:prSet/>
      <dgm:spPr/>
      <dgm:t>
        <a:bodyPr/>
        <a:lstStyle/>
        <a:p>
          <a:endParaRPr lang="en-GB"/>
        </a:p>
      </dgm:t>
    </dgm:pt>
    <dgm:pt modelId="{F29662BE-1FEF-4D21-9681-786583A8D44A}" type="pres">
      <dgm:prSet presAssocID="{CBF46CDD-45BC-415A-95EE-C1F871A074AF}" presName="linearFlow" presStyleCnt="0">
        <dgm:presLayoutVars>
          <dgm:dir/>
          <dgm:animLvl val="lvl"/>
          <dgm:resizeHandles val="exact"/>
        </dgm:presLayoutVars>
      </dgm:prSet>
      <dgm:spPr/>
    </dgm:pt>
    <dgm:pt modelId="{082009EE-5B18-47A0-837F-DFC3801E2E28}" type="pres">
      <dgm:prSet presAssocID="{C67E4EB5-1E4B-4F51-80D3-4573F9CDA3C2}" presName="composite" presStyleCnt="0"/>
      <dgm:spPr/>
    </dgm:pt>
    <dgm:pt modelId="{D0D625EF-F9A4-4055-A004-44B7043CB6F6}" type="pres">
      <dgm:prSet presAssocID="{C67E4EB5-1E4B-4F51-80D3-4573F9CDA3C2}" presName="parentText" presStyleLbl="alignNode1" presStyleIdx="0" presStyleCnt="4" custScaleX="161172">
        <dgm:presLayoutVars>
          <dgm:chMax val="1"/>
          <dgm:bulletEnabled val="1"/>
        </dgm:presLayoutVars>
      </dgm:prSet>
      <dgm:spPr/>
    </dgm:pt>
    <dgm:pt modelId="{44983B7D-7C25-4719-8B0D-44A03CFA30F2}" type="pres">
      <dgm:prSet presAssocID="{C67E4EB5-1E4B-4F51-80D3-4573F9CDA3C2}" presName="descendantText" presStyleLbl="alignAcc1" presStyleIdx="0" presStyleCnt="4" custScaleX="77993" custLinFactNeighborX="426" custLinFactNeighborY="10871">
        <dgm:presLayoutVars>
          <dgm:bulletEnabled val="1"/>
        </dgm:presLayoutVars>
      </dgm:prSet>
      <dgm:spPr/>
    </dgm:pt>
    <dgm:pt modelId="{CC6F72CA-9D92-432B-A3E3-C9378E683B9B}" type="pres">
      <dgm:prSet presAssocID="{204487B6-09D2-4109-8E99-B3523B29B6F2}" presName="sp" presStyleCnt="0"/>
      <dgm:spPr/>
    </dgm:pt>
    <dgm:pt modelId="{A79C6256-7505-40EA-95CD-070B6BA8ED19}" type="pres">
      <dgm:prSet presAssocID="{5C6DDB42-46A5-447F-A8C8-A50AC28CBC2C}" presName="composite" presStyleCnt="0"/>
      <dgm:spPr/>
    </dgm:pt>
    <dgm:pt modelId="{B7EF5952-E397-42CB-98BD-CE8CB3BB972D}" type="pres">
      <dgm:prSet presAssocID="{5C6DDB42-46A5-447F-A8C8-A50AC28CBC2C}" presName="parentText" presStyleLbl="alignNode1" presStyleIdx="1" presStyleCnt="4" custScaleX="172596">
        <dgm:presLayoutVars>
          <dgm:chMax val="1"/>
          <dgm:bulletEnabled val="1"/>
        </dgm:presLayoutVars>
      </dgm:prSet>
      <dgm:spPr/>
    </dgm:pt>
    <dgm:pt modelId="{73A123CF-8715-4260-9FC4-5A8BA84251E9}" type="pres">
      <dgm:prSet presAssocID="{5C6DDB42-46A5-447F-A8C8-A50AC28CBC2C}" presName="descendantText" presStyleLbl="alignAcc1" presStyleIdx="1" presStyleCnt="4" custScaleX="78339" custLinFactNeighborX="-84" custLinFactNeighborY="-2613">
        <dgm:presLayoutVars>
          <dgm:bulletEnabled val="1"/>
        </dgm:presLayoutVars>
      </dgm:prSet>
      <dgm:spPr/>
    </dgm:pt>
    <dgm:pt modelId="{CB877742-BCFF-4A2E-BF19-D41A8CF8D721}" type="pres">
      <dgm:prSet presAssocID="{FE516138-331B-4CFE-932A-348FA1B8A98E}" presName="sp" presStyleCnt="0"/>
      <dgm:spPr/>
    </dgm:pt>
    <dgm:pt modelId="{1496AEE7-B24E-4C09-B5C9-8106529E6875}" type="pres">
      <dgm:prSet presAssocID="{F8D4F1AD-AE85-459C-BC41-3428535A68CF}" presName="composite" presStyleCnt="0"/>
      <dgm:spPr/>
    </dgm:pt>
    <dgm:pt modelId="{63AE0DEC-7FE8-40CB-AA22-723889718A29}" type="pres">
      <dgm:prSet presAssocID="{F8D4F1AD-AE85-459C-BC41-3428535A68CF}" presName="parentText" presStyleLbl="alignNode1" presStyleIdx="2" presStyleCnt="4" custScaleX="172596">
        <dgm:presLayoutVars>
          <dgm:chMax val="1"/>
          <dgm:bulletEnabled val="1"/>
        </dgm:presLayoutVars>
      </dgm:prSet>
      <dgm:spPr/>
    </dgm:pt>
    <dgm:pt modelId="{E6B8CBB5-E8EF-4409-9844-FD8B2A62B820}" type="pres">
      <dgm:prSet presAssocID="{F8D4F1AD-AE85-459C-BC41-3428535A68CF}" presName="descendantText" presStyleLbl="alignAcc1" presStyleIdx="2" presStyleCnt="4" custAng="0" custScaleX="79435" custScaleY="140615" custLinFactNeighborX="145">
        <dgm:presLayoutVars>
          <dgm:bulletEnabled val="1"/>
        </dgm:presLayoutVars>
      </dgm:prSet>
      <dgm:spPr/>
    </dgm:pt>
    <dgm:pt modelId="{F505A2A8-0133-4516-848C-551D15CD6049}" type="pres">
      <dgm:prSet presAssocID="{744B94E3-A6CC-4139-8B9E-46913F9918EA}" presName="sp" presStyleCnt="0"/>
      <dgm:spPr/>
    </dgm:pt>
    <dgm:pt modelId="{A47B3987-E8FA-49F0-9234-DF2A78B565B2}" type="pres">
      <dgm:prSet presAssocID="{A606C1E8-3CB8-49E3-BA80-2054844737D4}" presName="composite" presStyleCnt="0"/>
      <dgm:spPr/>
    </dgm:pt>
    <dgm:pt modelId="{E4ADF41F-6B7A-4F16-AEC1-56FDCDEEE58E}" type="pres">
      <dgm:prSet presAssocID="{A606C1E8-3CB8-49E3-BA80-2054844737D4}" presName="parentText" presStyleLbl="alignNode1" presStyleIdx="3" presStyleCnt="4" custScaleX="172596">
        <dgm:presLayoutVars>
          <dgm:chMax val="1"/>
          <dgm:bulletEnabled val="1"/>
        </dgm:presLayoutVars>
      </dgm:prSet>
      <dgm:spPr/>
    </dgm:pt>
    <dgm:pt modelId="{048C1D6F-D780-4335-8DE8-048738D373DD}" type="pres">
      <dgm:prSet presAssocID="{A606C1E8-3CB8-49E3-BA80-2054844737D4}" presName="descendantText" presStyleLbl="alignAcc1" presStyleIdx="3" presStyleCnt="4" custScaleX="79178" custLinFactNeighborX="288">
        <dgm:presLayoutVars>
          <dgm:bulletEnabled val="1"/>
        </dgm:presLayoutVars>
      </dgm:prSet>
      <dgm:spPr/>
    </dgm:pt>
  </dgm:ptLst>
  <dgm:cxnLst>
    <dgm:cxn modelId="{0AAA4806-AEE1-4DD6-9641-1AA5E817FEBB}" srcId="{CBF46CDD-45BC-415A-95EE-C1F871A074AF}" destId="{A606C1E8-3CB8-49E3-BA80-2054844737D4}" srcOrd="3" destOrd="0" parTransId="{C366DA51-56A3-4EF1-80CF-B57472719B6F}" sibTransId="{78B6F8A6-9B9C-40A7-9CE6-E658C88F1C04}"/>
    <dgm:cxn modelId="{C91EF612-42F4-4690-902B-AF693327CDC6}" type="presOf" srcId="{DA668F4A-DC38-4AE3-8790-A2E7C2DA9EAE}" destId="{73A123CF-8715-4260-9FC4-5A8BA84251E9}" srcOrd="0" destOrd="0" presId="urn:microsoft.com/office/officeart/2005/8/layout/chevron2"/>
    <dgm:cxn modelId="{EB6F3726-1283-48BB-9153-CE1D300B54E3}" srcId="{CBF46CDD-45BC-415A-95EE-C1F871A074AF}" destId="{F8D4F1AD-AE85-459C-BC41-3428535A68CF}" srcOrd="2" destOrd="0" parTransId="{3DFB7FB8-EB4A-4E8E-A4E4-2ACB4F046C75}" sibTransId="{744B94E3-A6CC-4139-8B9E-46913F9918EA}"/>
    <dgm:cxn modelId="{6BD9532C-C46B-4925-A2AB-E166EB409F3E}" srcId="{F8D4F1AD-AE85-459C-BC41-3428535A68CF}" destId="{70A00B08-3B45-4F2A-B423-4EF447A213D8}" srcOrd="0" destOrd="0" parTransId="{F65011A2-0D5F-41D6-B3C4-E5CBB477090E}" sibTransId="{37788B18-F9C8-4298-BE9F-54669553BC8A}"/>
    <dgm:cxn modelId="{B238743B-62A4-482F-963C-5CD8CF34237F}" srcId="{C67E4EB5-1E4B-4F51-80D3-4573F9CDA3C2}" destId="{4505BC89-2B6A-45C2-8819-3BC11EAED6E9}" srcOrd="0" destOrd="0" parTransId="{4B970AF8-0B2E-4ECF-AEB1-99A4EF5CB070}" sibTransId="{DE22F8AA-65A0-47AF-93B4-C6893A4D43A0}"/>
    <dgm:cxn modelId="{9FD09F3F-C102-4D86-B351-DAE78C645030}" type="presOf" srcId="{A606C1E8-3CB8-49E3-BA80-2054844737D4}" destId="{E4ADF41F-6B7A-4F16-AEC1-56FDCDEEE58E}" srcOrd="0" destOrd="0" presId="urn:microsoft.com/office/officeart/2005/8/layout/chevron2"/>
    <dgm:cxn modelId="{78B61067-31A0-4B16-BAAD-8AD4FF37E0A1}" srcId="{CBF46CDD-45BC-415A-95EE-C1F871A074AF}" destId="{C67E4EB5-1E4B-4F51-80D3-4573F9CDA3C2}" srcOrd="0" destOrd="0" parTransId="{D1D63F05-4608-45C6-ABBF-0A647AB8DD02}" sibTransId="{204487B6-09D2-4109-8E99-B3523B29B6F2}"/>
    <dgm:cxn modelId="{97A64067-A790-4EEE-B538-858C8276A640}" type="presOf" srcId="{29899AA7-7F53-4862-96FF-C0A8B0682915}" destId="{048C1D6F-D780-4335-8DE8-048738D373DD}" srcOrd="0" destOrd="0" presId="urn:microsoft.com/office/officeart/2005/8/layout/chevron2"/>
    <dgm:cxn modelId="{5FF66570-0D49-4398-AD5A-244C6A150285}" type="presOf" srcId="{4505BC89-2B6A-45C2-8819-3BC11EAED6E9}" destId="{44983B7D-7C25-4719-8B0D-44A03CFA30F2}" srcOrd="0" destOrd="0" presId="urn:microsoft.com/office/officeart/2005/8/layout/chevron2"/>
    <dgm:cxn modelId="{651B6553-39C9-4B64-B821-BDC2F633B959}" type="presOf" srcId="{CBF46CDD-45BC-415A-95EE-C1F871A074AF}" destId="{F29662BE-1FEF-4D21-9681-786583A8D44A}" srcOrd="0" destOrd="0" presId="urn:microsoft.com/office/officeart/2005/8/layout/chevron2"/>
    <dgm:cxn modelId="{B059D992-7BCC-4A51-92C2-0B8BFF450E3F}" srcId="{CBF46CDD-45BC-415A-95EE-C1F871A074AF}" destId="{5C6DDB42-46A5-447F-A8C8-A50AC28CBC2C}" srcOrd="1" destOrd="0" parTransId="{F043C987-BE6E-4F5F-BB45-D413B2DC9559}" sibTransId="{FE516138-331B-4CFE-932A-348FA1B8A98E}"/>
    <dgm:cxn modelId="{70052B96-3721-4509-AD1E-1469687F28F0}" srcId="{5C6DDB42-46A5-447F-A8C8-A50AC28CBC2C}" destId="{DA668F4A-DC38-4AE3-8790-A2E7C2DA9EAE}" srcOrd="0" destOrd="0" parTransId="{25E1C724-8EB6-4C24-B91F-8F8BAA015685}" sibTransId="{CFA2DE33-3380-4CC0-96D6-FF0138F62F19}"/>
    <dgm:cxn modelId="{96831C97-A48E-43AA-A403-1393977DF332}" type="presOf" srcId="{C67E4EB5-1E4B-4F51-80D3-4573F9CDA3C2}" destId="{D0D625EF-F9A4-4055-A004-44B7043CB6F6}" srcOrd="0" destOrd="0" presId="urn:microsoft.com/office/officeart/2005/8/layout/chevron2"/>
    <dgm:cxn modelId="{4D5B57AC-2202-4386-A675-F9B8CDC089BF}" type="presOf" srcId="{5C6DDB42-46A5-447F-A8C8-A50AC28CBC2C}" destId="{B7EF5952-E397-42CB-98BD-CE8CB3BB972D}" srcOrd="0" destOrd="0" presId="urn:microsoft.com/office/officeart/2005/8/layout/chevron2"/>
    <dgm:cxn modelId="{8209CEDE-EDFD-4F07-A475-134F65800214}" type="presOf" srcId="{70A00B08-3B45-4F2A-B423-4EF447A213D8}" destId="{E6B8CBB5-E8EF-4409-9844-FD8B2A62B820}" srcOrd="0" destOrd="0" presId="urn:microsoft.com/office/officeart/2005/8/layout/chevron2"/>
    <dgm:cxn modelId="{3E8F05EC-EDF5-4ECF-986E-D51167DC5F42}" type="presOf" srcId="{F8D4F1AD-AE85-459C-BC41-3428535A68CF}" destId="{63AE0DEC-7FE8-40CB-AA22-723889718A29}" srcOrd="0" destOrd="0" presId="urn:microsoft.com/office/officeart/2005/8/layout/chevron2"/>
    <dgm:cxn modelId="{B49640EE-AEF0-458F-89EA-BE8F4C79A98B}" srcId="{A606C1E8-3CB8-49E3-BA80-2054844737D4}" destId="{29899AA7-7F53-4862-96FF-C0A8B0682915}" srcOrd="0" destOrd="0" parTransId="{1C89597D-5A01-4EC5-8A55-40354DAB26D5}" sibTransId="{6E659AD7-0C15-43C4-9A37-4C726452A07B}"/>
    <dgm:cxn modelId="{9B083932-BB39-447F-8BD1-A3539A93718F}" type="presParOf" srcId="{F29662BE-1FEF-4D21-9681-786583A8D44A}" destId="{082009EE-5B18-47A0-837F-DFC3801E2E28}" srcOrd="0" destOrd="0" presId="urn:microsoft.com/office/officeart/2005/8/layout/chevron2"/>
    <dgm:cxn modelId="{80256107-BDC0-4D77-BD0E-629577B49946}" type="presParOf" srcId="{082009EE-5B18-47A0-837F-DFC3801E2E28}" destId="{D0D625EF-F9A4-4055-A004-44B7043CB6F6}" srcOrd="0" destOrd="0" presId="urn:microsoft.com/office/officeart/2005/8/layout/chevron2"/>
    <dgm:cxn modelId="{4AF0E518-2ECB-409D-ABA6-32F4C1BA3DB7}" type="presParOf" srcId="{082009EE-5B18-47A0-837F-DFC3801E2E28}" destId="{44983B7D-7C25-4719-8B0D-44A03CFA30F2}" srcOrd="1" destOrd="0" presId="urn:microsoft.com/office/officeart/2005/8/layout/chevron2"/>
    <dgm:cxn modelId="{12B53499-B20F-43FC-BF15-ABD45218BB06}" type="presParOf" srcId="{F29662BE-1FEF-4D21-9681-786583A8D44A}" destId="{CC6F72CA-9D92-432B-A3E3-C9378E683B9B}" srcOrd="1" destOrd="0" presId="urn:microsoft.com/office/officeart/2005/8/layout/chevron2"/>
    <dgm:cxn modelId="{C8B44279-5BEC-430F-880C-7BAD2E4D89D8}" type="presParOf" srcId="{F29662BE-1FEF-4D21-9681-786583A8D44A}" destId="{A79C6256-7505-40EA-95CD-070B6BA8ED19}" srcOrd="2" destOrd="0" presId="urn:microsoft.com/office/officeart/2005/8/layout/chevron2"/>
    <dgm:cxn modelId="{AB18E020-062A-4F1E-8E16-E10BEEE9BC12}" type="presParOf" srcId="{A79C6256-7505-40EA-95CD-070B6BA8ED19}" destId="{B7EF5952-E397-42CB-98BD-CE8CB3BB972D}" srcOrd="0" destOrd="0" presId="urn:microsoft.com/office/officeart/2005/8/layout/chevron2"/>
    <dgm:cxn modelId="{75C1C7C5-E42B-4D4E-8968-F06986DC7C1E}" type="presParOf" srcId="{A79C6256-7505-40EA-95CD-070B6BA8ED19}" destId="{73A123CF-8715-4260-9FC4-5A8BA84251E9}" srcOrd="1" destOrd="0" presId="urn:microsoft.com/office/officeart/2005/8/layout/chevron2"/>
    <dgm:cxn modelId="{8179D553-6EB6-4F19-95F9-FCA97746BEAC}" type="presParOf" srcId="{F29662BE-1FEF-4D21-9681-786583A8D44A}" destId="{CB877742-BCFF-4A2E-BF19-D41A8CF8D721}" srcOrd="3" destOrd="0" presId="urn:microsoft.com/office/officeart/2005/8/layout/chevron2"/>
    <dgm:cxn modelId="{A5500396-554A-4D57-A1A1-7C5BBD25C50C}" type="presParOf" srcId="{F29662BE-1FEF-4D21-9681-786583A8D44A}" destId="{1496AEE7-B24E-4C09-B5C9-8106529E6875}" srcOrd="4" destOrd="0" presId="urn:microsoft.com/office/officeart/2005/8/layout/chevron2"/>
    <dgm:cxn modelId="{AEA74C54-8883-4337-9B14-CAE5DA698216}" type="presParOf" srcId="{1496AEE7-B24E-4C09-B5C9-8106529E6875}" destId="{63AE0DEC-7FE8-40CB-AA22-723889718A29}" srcOrd="0" destOrd="0" presId="urn:microsoft.com/office/officeart/2005/8/layout/chevron2"/>
    <dgm:cxn modelId="{531BAA21-DDA6-4F4F-94B3-EA41F50F48F8}" type="presParOf" srcId="{1496AEE7-B24E-4C09-B5C9-8106529E6875}" destId="{E6B8CBB5-E8EF-4409-9844-FD8B2A62B820}" srcOrd="1" destOrd="0" presId="urn:microsoft.com/office/officeart/2005/8/layout/chevron2"/>
    <dgm:cxn modelId="{ECCD371D-B854-4555-BB3A-0B683E1502EB}" type="presParOf" srcId="{F29662BE-1FEF-4D21-9681-786583A8D44A}" destId="{F505A2A8-0133-4516-848C-551D15CD6049}" srcOrd="5" destOrd="0" presId="urn:microsoft.com/office/officeart/2005/8/layout/chevron2"/>
    <dgm:cxn modelId="{26FD4CE1-DFA0-47F8-801D-422B5CD458F9}" type="presParOf" srcId="{F29662BE-1FEF-4D21-9681-786583A8D44A}" destId="{A47B3987-E8FA-49F0-9234-DF2A78B565B2}" srcOrd="6" destOrd="0" presId="urn:microsoft.com/office/officeart/2005/8/layout/chevron2"/>
    <dgm:cxn modelId="{31ABC891-709E-4792-BB63-E39D00FB3D76}" type="presParOf" srcId="{A47B3987-E8FA-49F0-9234-DF2A78B565B2}" destId="{E4ADF41F-6B7A-4F16-AEC1-56FDCDEEE58E}" srcOrd="0" destOrd="0" presId="urn:microsoft.com/office/officeart/2005/8/layout/chevron2"/>
    <dgm:cxn modelId="{31BDD3D0-75B2-4614-9E8F-F3585AA44933}" type="presParOf" srcId="{A47B3987-E8FA-49F0-9234-DF2A78B565B2}" destId="{048C1D6F-D780-4335-8DE8-048738D373D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BF46CDD-45BC-415A-95EE-C1F871A074AF}"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GB"/>
        </a:p>
      </dgm:t>
    </dgm:pt>
    <dgm:pt modelId="{C67E4EB5-1E4B-4F51-80D3-4573F9CDA3C2}">
      <dgm:prSet phldrT="[Testo]" custT="1"/>
      <dgm:spPr/>
      <dgm:t>
        <a:bodyPr/>
        <a:lstStyle/>
        <a:p>
          <a:r>
            <a:rPr lang="it-IT" sz="2400" b="1" dirty="0">
              <a:solidFill>
                <a:schemeClr val="tx1"/>
              </a:solidFill>
            </a:rPr>
            <a:t>Location</a:t>
          </a:r>
          <a:endParaRPr lang="en-GB" sz="2400" b="1" dirty="0">
            <a:solidFill>
              <a:schemeClr val="tx1"/>
            </a:solidFill>
          </a:endParaRPr>
        </a:p>
      </dgm:t>
    </dgm:pt>
    <dgm:pt modelId="{D1D63F05-4608-45C6-ABBF-0A647AB8DD02}" type="parTrans" cxnId="{78B61067-31A0-4B16-BAAD-8AD4FF37E0A1}">
      <dgm:prSet/>
      <dgm:spPr/>
      <dgm:t>
        <a:bodyPr/>
        <a:lstStyle/>
        <a:p>
          <a:endParaRPr lang="en-GB"/>
        </a:p>
      </dgm:t>
    </dgm:pt>
    <dgm:pt modelId="{204487B6-09D2-4109-8E99-B3523B29B6F2}" type="sibTrans" cxnId="{78B61067-31A0-4B16-BAAD-8AD4FF37E0A1}">
      <dgm:prSet/>
      <dgm:spPr/>
      <dgm:t>
        <a:bodyPr/>
        <a:lstStyle/>
        <a:p>
          <a:endParaRPr lang="en-GB"/>
        </a:p>
      </dgm:t>
    </dgm:pt>
    <dgm:pt modelId="{29899AA7-7F53-4862-96FF-C0A8B0682915}">
      <dgm:prSet phldrT="[Testo]" custT="1"/>
      <dgm:spPr>
        <a:blipFill>
          <a:blip xmlns:r="http://schemas.openxmlformats.org/officeDocument/2006/relationships" r:embed="rId1"/>
          <a:stretch>
            <a:fillRect b="-2632"/>
          </a:stretch>
        </a:blipFill>
      </dgm:spPr>
      <dgm:t>
        <a:bodyPr/>
        <a:lstStyle/>
        <a:p>
          <a:r>
            <a:rPr lang="it-IT">
              <a:noFill/>
            </a:rPr>
            <a:t> </a:t>
          </a:r>
        </a:p>
      </dgm:t>
    </dgm:pt>
    <dgm:pt modelId="{1C89597D-5A01-4EC5-8A55-40354DAB26D5}" type="parTrans" cxnId="{B49640EE-AEF0-458F-89EA-BE8F4C79A98B}">
      <dgm:prSet/>
      <dgm:spPr/>
      <dgm:t>
        <a:bodyPr/>
        <a:lstStyle/>
        <a:p>
          <a:endParaRPr lang="en-GB"/>
        </a:p>
      </dgm:t>
    </dgm:pt>
    <dgm:pt modelId="{6E659AD7-0C15-43C4-9A37-4C726452A07B}" type="sibTrans" cxnId="{B49640EE-AEF0-458F-89EA-BE8F4C79A98B}">
      <dgm:prSet/>
      <dgm:spPr/>
      <dgm:t>
        <a:bodyPr/>
        <a:lstStyle/>
        <a:p>
          <a:endParaRPr lang="en-GB"/>
        </a:p>
      </dgm:t>
    </dgm:pt>
    <dgm:pt modelId="{5C6DDB42-46A5-447F-A8C8-A50AC28CBC2C}">
      <dgm:prSet phldrT="[Testo]" custT="1"/>
      <dgm:spPr/>
      <dgm:t>
        <a:bodyPr/>
        <a:lstStyle/>
        <a:p>
          <a:r>
            <a:rPr lang="it-IT" sz="2400" b="1" dirty="0" err="1">
              <a:solidFill>
                <a:schemeClr val="tx1"/>
              </a:solidFill>
            </a:rPr>
            <a:t>Size</a:t>
          </a:r>
          <a:endParaRPr lang="en-GB" sz="2400" b="1" dirty="0">
            <a:solidFill>
              <a:schemeClr val="tx1"/>
            </a:solidFill>
          </a:endParaRPr>
        </a:p>
      </dgm:t>
    </dgm:pt>
    <dgm:pt modelId="{F043C987-BE6E-4F5F-BB45-D413B2DC9559}" type="parTrans" cxnId="{B059D992-7BCC-4A51-92C2-0B8BFF450E3F}">
      <dgm:prSet/>
      <dgm:spPr/>
      <dgm:t>
        <a:bodyPr/>
        <a:lstStyle/>
        <a:p>
          <a:endParaRPr lang="en-GB"/>
        </a:p>
      </dgm:t>
    </dgm:pt>
    <dgm:pt modelId="{FE516138-331B-4CFE-932A-348FA1B8A98E}" type="sibTrans" cxnId="{B059D992-7BCC-4A51-92C2-0B8BFF450E3F}">
      <dgm:prSet/>
      <dgm:spPr/>
      <dgm:t>
        <a:bodyPr/>
        <a:lstStyle/>
        <a:p>
          <a:endParaRPr lang="en-GB"/>
        </a:p>
      </dgm:t>
    </dgm:pt>
    <dgm:pt modelId="{A606C1E8-3CB8-49E3-BA80-2054844737D4}">
      <dgm:prSet phldrT="[Testo]" custT="1"/>
      <dgm:spPr/>
      <dgm:t>
        <a:bodyPr/>
        <a:lstStyle/>
        <a:p>
          <a:r>
            <a:rPr lang="it-IT" sz="2400" b="1" dirty="0">
              <a:solidFill>
                <a:schemeClr val="tx1"/>
              </a:solidFill>
            </a:rPr>
            <a:t>Time</a:t>
          </a:r>
          <a:endParaRPr lang="en-GB" sz="2400" b="1" dirty="0">
            <a:solidFill>
              <a:schemeClr val="tx1"/>
            </a:solidFill>
          </a:endParaRPr>
        </a:p>
      </dgm:t>
    </dgm:pt>
    <dgm:pt modelId="{C366DA51-56A3-4EF1-80CF-B57472719B6F}" type="parTrans" cxnId="{0AAA4806-AEE1-4DD6-9641-1AA5E817FEBB}">
      <dgm:prSet/>
      <dgm:spPr/>
      <dgm:t>
        <a:bodyPr/>
        <a:lstStyle/>
        <a:p>
          <a:endParaRPr lang="en-GB"/>
        </a:p>
      </dgm:t>
    </dgm:pt>
    <dgm:pt modelId="{78B6F8A6-9B9C-40A7-9CE6-E658C88F1C04}" type="sibTrans" cxnId="{0AAA4806-AEE1-4DD6-9641-1AA5E817FEBB}">
      <dgm:prSet/>
      <dgm:spPr/>
      <dgm:t>
        <a:bodyPr/>
        <a:lstStyle/>
        <a:p>
          <a:endParaRPr lang="en-GB"/>
        </a:p>
      </dgm:t>
    </dgm:pt>
    <dgm:pt modelId="{4505BC89-2B6A-45C2-8819-3BC11EAED6E9}">
      <dgm:prSet phldrT="[Testo]" custT="1"/>
      <dgm:spPr>
        <a:blipFill>
          <a:blip xmlns:r="http://schemas.openxmlformats.org/officeDocument/2006/relationships" r:embed="rId2"/>
          <a:stretch>
            <a:fillRect l="-100" b="-870"/>
          </a:stretch>
        </a:blipFill>
      </dgm:spPr>
      <dgm:t>
        <a:bodyPr/>
        <a:lstStyle/>
        <a:p>
          <a:r>
            <a:rPr lang="it-IT">
              <a:noFill/>
            </a:rPr>
            <a:t> </a:t>
          </a:r>
        </a:p>
      </dgm:t>
    </dgm:pt>
    <dgm:pt modelId="{4B970AF8-0B2E-4ECF-AEB1-99A4EF5CB070}" type="parTrans" cxnId="{B238743B-62A4-482F-963C-5CD8CF34237F}">
      <dgm:prSet/>
      <dgm:spPr/>
      <dgm:t>
        <a:bodyPr/>
        <a:lstStyle/>
        <a:p>
          <a:endParaRPr lang="en-GB"/>
        </a:p>
      </dgm:t>
    </dgm:pt>
    <dgm:pt modelId="{DE22F8AA-65A0-47AF-93B4-C6893A4D43A0}" type="sibTrans" cxnId="{B238743B-62A4-482F-963C-5CD8CF34237F}">
      <dgm:prSet/>
      <dgm:spPr/>
      <dgm:t>
        <a:bodyPr/>
        <a:lstStyle/>
        <a:p>
          <a:endParaRPr lang="en-GB"/>
        </a:p>
      </dgm:t>
    </dgm:pt>
    <dgm:pt modelId="{F8D4F1AD-AE85-459C-BC41-3428535A68CF}">
      <dgm:prSet phldrT="[Testo]" custT="1"/>
      <dgm:spPr/>
      <dgm:t>
        <a:bodyPr/>
        <a:lstStyle/>
        <a:p>
          <a:r>
            <a:rPr lang="it-IT" sz="2400" b="1" dirty="0">
              <a:solidFill>
                <a:schemeClr val="tx1"/>
              </a:solidFill>
            </a:rPr>
            <a:t>GMPE</a:t>
          </a:r>
          <a:endParaRPr lang="en-GB" sz="2400" b="1" dirty="0">
            <a:solidFill>
              <a:schemeClr val="tx1"/>
            </a:solidFill>
          </a:endParaRPr>
        </a:p>
      </dgm:t>
    </dgm:pt>
    <dgm:pt modelId="{3DFB7FB8-EB4A-4E8E-A4E4-2ACB4F046C75}" type="parTrans" cxnId="{EB6F3726-1283-48BB-9153-CE1D300B54E3}">
      <dgm:prSet/>
      <dgm:spPr/>
      <dgm:t>
        <a:bodyPr/>
        <a:lstStyle/>
        <a:p>
          <a:endParaRPr lang="en-GB"/>
        </a:p>
      </dgm:t>
    </dgm:pt>
    <dgm:pt modelId="{744B94E3-A6CC-4139-8B9E-46913F9918EA}" type="sibTrans" cxnId="{EB6F3726-1283-48BB-9153-CE1D300B54E3}">
      <dgm:prSet/>
      <dgm:spPr/>
      <dgm:t>
        <a:bodyPr/>
        <a:lstStyle/>
        <a:p>
          <a:endParaRPr lang="en-GB"/>
        </a:p>
      </dgm:t>
    </dgm:pt>
    <dgm:pt modelId="{DA668F4A-DC38-4AE3-8790-A2E7C2DA9EAE}">
      <dgm:prSet phldrT="[Testo]" custT="1"/>
      <dgm:spPr>
        <a:blipFill>
          <a:blip xmlns:r="http://schemas.openxmlformats.org/officeDocument/2006/relationships" r:embed="rId3"/>
          <a:stretch>
            <a:fillRect l="-99" b="-877"/>
          </a:stretch>
        </a:blipFill>
      </dgm:spPr>
      <dgm:t>
        <a:bodyPr/>
        <a:lstStyle/>
        <a:p>
          <a:r>
            <a:rPr lang="it-IT">
              <a:noFill/>
            </a:rPr>
            <a:t> </a:t>
          </a:r>
        </a:p>
      </dgm:t>
    </dgm:pt>
    <dgm:pt modelId="{25E1C724-8EB6-4C24-B91F-8F8BAA015685}" type="parTrans" cxnId="{70052B96-3721-4509-AD1E-1469687F28F0}">
      <dgm:prSet/>
      <dgm:spPr/>
      <dgm:t>
        <a:bodyPr/>
        <a:lstStyle/>
        <a:p>
          <a:endParaRPr lang="en-GB"/>
        </a:p>
      </dgm:t>
    </dgm:pt>
    <dgm:pt modelId="{CFA2DE33-3380-4CC0-96D6-FF0138F62F19}" type="sibTrans" cxnId="{70052B96-3721-4509-AD1E-1469687F28F0}">
      <dgm:prSet/>
      <dgm:spPr/>
      <dgm:t>
        <a:bodyPr/>
        <a:lstStyle/>
        <a:p>
          <a:endParaRPr lang="en-GB"/>
        </a:p>
      </dgm:t>
    </dgm:pt>
    <dgm:pt modelId="{70A00B08-3B45-4F2A-B423-4EF447A213D8}">
      <dgm:prSet phldrT="[Testo]" custT="1"/>
      <dgm:spPr>
        <a:blipFill>
          <a:blip xmlns:r="http://schemas.openxmlformats.org/officeDocument/2006/relationships" r:embed="rId4"/>
          <a:stretch>
            <a:fillRect l="-96"/>
          </a:stretch>
        </a:blipFill>
      </dgm:spPr>
      <dgm:t>
        <a:bodyPr/>
        <a:lstStyle/>
        <a:p>
          <a:r>
            <a:rPr lang="it-IT">
              <a:noFill/>
            </a:rPr>
            <a:t> </a:t>
          </a:r>
        </a:p>
      </dgm:t>
    </dgm:pt>
    <dgm:pt modelId="{F65011A2-0D5F-41D6-B3C4-E5CBB477090E}" type="parTrans" cxnId="{6BD9532C-C46B-4925-A2AB-E166EB409F3E}">
      <dgm:prSet/>
      <dgm:spPr/>
      <dgm:t>
        <a:bodyPr/>
        <a:lstStyle/>
        <a:p>
          <a:endParaRPr lang="en-GB"/>
        </a:p>
      </dgm:t>
    </dgm:pt>
    <dgm:pt modelId="{37788B18-F9C8-4298-BE9F-54669553BC8A}" type="sibTrans" cxnId="{6BD9532C-C46B-4925-A2AB-E166EB409F3E}">
      <dgm:prSet/>
      <dgm:spPr/>
      <dgm:t>
        <a:bodyPr/>
        <a:lstStyle/>
        <a:p>
          <a:endParaRPr lang="en-GB"/>
        </a:p>
      </dgm:t>
    </dgm:pt>
    <dgm:pt modelId="{F29662BE-1FEF-4D21-9681-786583A8D44A}" type="pres">
      <dgm:prSet presAssocID="{CBF46CDD-45BC-415A-95EE-C1F871A074AF}" presName="linearFlow" presStyleCnt="0">
        <dgm:presLayoutVars>
          <dgm:dir/>
          <dgm:animLvl val="lvl"/>
          <dgm:resizeHandles val="exact"/>
        </dgm:presLayoutVars>
      </dgm:prSet>
      <dgm:spPr/>
    </dgm:pt>
    <dgm:pt modelId="{082009EE-5B18-47A0-837F-DFC3801E2E28}" type="pres">
      <dgm:prSet presAssocID="{C67E4EB5-1E4B-4F51-80D3-4573F9CDA3C2}" presName="composite" presStyleCnt="0"/>
      <dgm:spPr/>
    </dgm:pt>
    <dgm:pt modelId="{D0D625EF-F9A4-4055-A004-44B7043CB6F6}" type="pres">
      <dgm:prSet presAssocID="{C67E4EB5-1E4B-4F51-80D3-4573F9CDA3C2}" presName="parentText" presStyleLbl="alignNode1" presStyleIdx="0" presStyleCnt="4" custScaleX="161172">
        <dgm:presLayoutVars>
          <dgm:chMax val="1"/>
          <dgm:bulletEnabled val="1"/>
        </dgm:presLayoutVars>
      </dgm:prSet>
      <dgm:spPr/>
    </dgm:pt>
    <dgm:pt modelId="{44983B7D-7C25-4719-8B0D-44A03CFA30F2}" type="pres">
      <dgm:prSet presAssocID="{C67E4EB5-1E4B-4F51-80D3-4573F9CDA3C2}" presName="descendantText" presStyleLbl="alignAcc1" presStyleIdx="0" presStyleCnt="4" custScaleX="77993" custLinFactNeighborX="426" custLinFactNeighborY="10871">
        <dgm:presLayoutVars>
          <dgm:bulletEnabled val="1"/>
        </dgm:presLayoutVars>
      </dgm:prSet>
      <dgm:spPr/>
    </dgm:pt>
    <dgm:pt modelId="{CC6F72CA-9D92-432B-A3E3-C9378E683B9B}" type="pres">
      <dgm:prSet presAssocID="{204487B6-09D2-4109-8E99-B3523B29B6F2}" presName="sp" presStyleCnt="0"/>
      <dgm:spPr/>
    </dgm:pt>
    <dgm:pt modelId="{A79C6256-7505-40EA-95CD-070B6BA8ED19}" type="pres">
      <dgm:prSet presAssocID="{5C6DDB42-46A5-447F-A8C8-A50AC28CBC2C}" presName="composite" presStyleCnt="0"/>
      <dgm:spPr/>
    </dgm:pt>
    <dgm:pt modelId="{B7EF5952-E397-42CB-98BD-CE8CB3BB972D}" type="pres">
      <dgm:prSet presAssocID="{5C6DDB42-46A5-447F-A8C8-A50AC28CBC2C}" presName="parentText" presStyleLbl="alignNode1" presStyleIdx="1" presStyleCnt="4" custScaleX="172596">
        <dgm:presLayoutVars>
          <dgm:chMax val="1"/>
          <dgm:bulletEnabled val="1"/>
        </dgm:presLayoutVars>
      </dgm:prSet>
      <dgm:spPr/>
    </dgm:pt>
    <dgm:pt modelId="{73A123CF-8715-4260-9FC4-5A8BA84251E9}" type="pres">
      <dgm:prSet presAssocID="{5C6DDB42-46A5-447F-A8C8-A50AC28CBC2C}" presName="descendantText" presStyleLbl="alignAcc1" presStyleIdx="1" presStyleCnt="4" custScaleX="78339" custLinFactNeighborX="-84" custLinFactNeighborY="-2613">
        <dgm:presLayoutVars>
          <dgm:bulletEnabled val="1"/>
        </dgm:presLayoutVars>
      </dgm:prSet>
      <dgm:spPr/>
    </dgm:pt>
    <dgm:pt modelId="{CB877742-BCFF-4A2E-BF19-D41A8CF8D721}" type="pres">
      <dgm:prSet presAssocID="{FE516138-331B-4CFE-932A-348FA1B8A98E}" presName="sp" presStyleCnt="0"/>
      <dgm:spPr/>
    </dgm:pt>
    <dgm:pt modelId="{1496AEE7-B24E-4C09-B5C9-8106529E6875}" type="pres">
      <dgm:prSet presAssocID="{F8D4F1AD-AE85-459C-BC41-3428535A68CF}" presName="composite" presStyleCnt="0"/>
      <dgm:spPr/>
    </dgm:pt>
    <dgm:pt modelId="{63AE0DEC-7FE8-40CB-AA22-723889718A29}" type="pres">
      <dgm:prSet presAssocID="{F8D4F1AD-AE85-459C-BC41-3428535A68CF}" presName="parentText" presStyleLbl="alignNode1" presStyleIdx="2" presStyleCnt="4" custScaleX="172596">
        <dgm:presLayoutVars>
          <dgm:chMax val="1"/>
          <dgm:bulletEnabled val="1"/>
        </dgm:presLayoutVars>
      </dgm:prSet>
      <dgm:spPr/>
    </dgm:pt>
    <dgm:pt modelId="{E6B8CBB5-E8EF-4409-9844-FD8B2A62B820}" type="pres">
      <dgm:prSet presAssocID="{F8D4F1AD-AE85-459C-BC41-3428535A68CF}" presName="descendantText" presStyleLbl="alignAcc1" presStyleIdx="2" presStyleCnt="4" custAng="0" custScaleX="79435" custScaleY="140615" custLinFactNeighborX="145">
        <dgm:presLayoutVars>
          <dgm:bulletEnabled val="1"/>
        </dgm:presLayoutVars>
      </dgm:prSet>
      <dgm:spPr/>
    </dgm:pt>
    <dgm:pt modelId="{F505A2A8-0133-4516-848C-551D15CD6049}" type="pres">
      <dgm:prSet presAssocID="{744B94E3-A6CC-4139-8B9E-46913F9918EA}" presName="sp" presStyleCnt="0"/>
      <dgm:spPr/>
    </dgm:pt>
    <dgm:pt modelId="{A47B3987-E8FA-49F0-9234-DF2A78B565B2}" type="pres">
      <dgm:prSet presAssocID="{A606C1E8-3CB8-49E3-BA80-2054844737D4}" presName="composite" presStyleCnt="0"/>
      <dgm:spPr/>
    </dgm:pt>
    <dgm:pt modelId="{E4ADF41F-6B7A-4F16-AEC1-56FDCDEEE58E}" type="pres">
      <dgm:prSet presAssocID="{A606C1E8-3CB8-49E3-BA80-2054844737D4}" presName="parentText" presStyleLbl="alignNode1" presStyleIdx="3" presStyleCnt="4" custScaleX="172596">
        <dgm:presLayoutVars>
          <dgm:chMax val="1"/>
          <dgm:bulletEnabled val="1"/>
        </dgm:presLayoutVars>
      </dgm:prSet>
      <dgm:spPr/>
    </dgm:pt>
    <dgm:pt modelId="{048C1D6F-D780-4335-8DE8-048738D373DD}" type="pres">
      <dgm:prSet presAssocID="{A606C1E8-3CB8-49E3-BA80-2054844737D4}" presName="descendantText" presStyleLbl="alignAcc1" presStyleIdx="3" presStyleCnt="4" custScaleX="79178" custLinFactNeighborX="288">
        <dgm:presLayoutVars>
          <dgm:bulletEnabled val="1"/>
        </dgm:presLayoutVars>
      </dgm:prSet>
      <dgm:spPr/>
    </dgm:pt>
  </dgm:ptLst>
  <dgm:cxnLst>
    <dgm:cxn modelId="{0AAA4806-AEE1-4DD6-9641-1AA5E817FEBB}" srcId="{CBF46CDD-45BC-415A-95EE-C1F871A074AF}" destId="{A606C1E8-3CB8-49E3-BA80-2054844737D4}" srcOrd="3" destOrd="0" parTransId="{C366DA51-56A3-4EF1-80CF-B57472719B6F}" sibTransId="{78B6F8A6-9B9C-40A7-9CE6-E658C88F1C04}"/>
    <dgm:cxn modelId="{C91EF612-42F4-4690-902B-AF693327CDC6}" type="presOf" srcId="{DA668F4A-DC38-4AE3-8790-A2E7C2DA9EAE}" destId="{73A123CF-8715-4260-9FC4-5A8BA84251E9}" srcOrd="0" destOrd="0" presId="urn:microsoft.com/office/officeart/2005/8/layout/chevron2"/>
    <dgm:cxn modelId="{EB6F3726-1283-48BB-9153-CE1D300B54E3}" srcId="{CBF46CDD-45BC-415A-95EE-C1F871A074AF}" destId="{F8D4F1AD-AE85-459C-BC41-3428535A68CF}" srcOrd="2" destOrd="0" parTransId="{3DFB7FB8-EB4A-4E8E-A4E4-2ACB4F046C75}" sibTransId="{744B94E3-A6CC-4139-8B9E-46913F9918EA}"/>
    <dgm:cxn modelId="{6BD9532C-C46B-4925-A2AB-E166EB409F3E}" srcId="{F8D4F1AD-AE85-459C-BC41-3428535A68CF}" destId="{70A00B08-3B45-4F2A-B423-4EF447A213D8}" srcOrd="0" destOrd="0" parTransId="{F65011A2-0D5F-41D6-B3C4-E5CBB477090E}" sibTransId="{37788B18-F9C8-4298-BE9F-54669553BC8A}"/>
    <dgm:cxn modelId="{B238743B-62A4-482F-963C-5CD8CF34237F}" srcId="{C67E4EB5-1E4B-4F51-80D3-4573F9CDA3C2}" destId="{4505BC89-2B6A-45C2-8819-3BC11EAED6E9}" srcOrd="0" destOrd="0" parTransId="{4B970AF8-0B2E-4ECF-AEB1-99A4EF5CB070}" sibTransId="{DE22F8AA-65A0-47AF-93B4-C6893A4D43A0}"/>
    <dgm:cxn modelId="{9FD09F3F-C102-4D86-B351-DAE78C645030}" type="presOf" srcId="{A606C1E8-3CB8-49E3-BA80-2054844737D4}" destId="{E4ADF41F-6B7A-4F16-AEC1-56FDCDEEE58E}" srcOrd="0" destOrd="0" presId="urn:microsoft.com/office/officeart/2005/8/layout/chevron2"/>
    <dgm:cxn modelId="{78B61067-31A0-4B16-BAAD-8AD4FF37E0A1}" srcId="{CBF46CDD-45BC-415A-95EE-C1F871A074AF}" destId="{C67E4EB5-1E4B-4F51-80D3-4573F9CDA3C2}" srcOrd="0" destOrd="0" parTransId="{D1D63F05-4608-45C6-ABBF-0A647AB8DD02}" sibTransId="{204487B6-09D2-4109-8E99-B3523B29B6F2}"/>
    <dgm:cxn modelId="{97A64067-A790-4EEE-B538-858C8276A640}" type="presOf" srcId="{29899AA7-7F53-4862-96FF-C0A8B0682915}" destId="{048C1D6F-D780-4335-8DE8-048738D373DD}" srcOrd="0" destOrd="0" presId="urn:microsoft.com/office/officeart/2005/8/layout/chevron2"/>
    <dgm:cxn modelId="{5FF66570-0D49-4398-AD5A-244C6A150285}" type="presOf" srcId="{4505BC89-2B6A-45C2-8819-3BC11EAED6E9}" destId="{44983B7D-7C25-4719-8B0D-44A03CFA30F2}" srcOrd="0" destOrd="0" presId="urn:microsoft.com/office/officeart/2005/8/layout/chevron2"/>
    <dgm:cxn modelId="{651B6553-39C9-4B64-B821-BDC2F633B959}" type="presOf" srcId="{CBF46CDD-45BC-415A-95EE-C1F871A074AF}" destId="{F29662BE-1FEF-4D21-9681-786583A8D44A}" srcOrd="0" destOrd="0" presId="urn:microsoft.com/office/officeart/2005/8/layout/chevron2"/>
    <dgm:cxn modelId="{B059D992-7BCC-4A51-92C2-0B8BFF450E3F}" srcId="{CBF46CDD-45BC-415A-95EE-C1F871A074AF}" destId="{5C6DDB42-46A5-447F-A8C8-A50AC28CBC2C}" srcOrd="1" destOrd="0" parTransId="{F043C987-BE6E-4F5F-BB45-D413B2DC9559}" sibTransId="{FE516138-331B-4CFE-932A-348FA1B8A98E}"/>
    <dgm:cxn modelId="{70052B96-3721-4509-AD1E-1469687F28F0}" srcId="{5C6DDB42-46A5-447F-A8C8-A50AC28CBC2C}" destId="{DA668F4A-DC38-4AE3-8790-A2E7C2DA9EAE}" srcOrd="0" destOrd="0" parTransId="{25E1C724-8EB6-4C24-B91F-8F8BAA015685}" sibTransId="{CFA2DE33-3380-4CC0-96D6-FF0138F62F19}"/>
    <dgm:cxn modelId="{96831C97-A48E-43AA-A403-1393977DF332}" type="presOf" srcId="{C67E4EB5-1E4B-4F51-80D3-4573F9CDA3C2}" destId="{D0D625EF-F9A4-4055-A004-44B7043CB6F6}" srcOrd="0" destOrd="0" presId="urn:microsoft.com/office/officeart/2005/8/layout/chevron2"/>
    <dgm:cxn modelId="{4D5B57AC-2202-4386-A675-F9B8CDC089BF}" type="presOf" srcId="{5C6DDB42-46A5-447F-A8C8-A50AC28CBC2C}" destId="{B7EF5952-E397-42CB-98BD-CE8CB3BB972D}" srcOrd="0" destOrd="0" presId="urn:microsoft.com/office/officeart/2005/8/layout/chevron2"/>
    <dgm:cxn modelId="{8209CEDE-EDFD-4F07-A475-134F65800214}" type="presOf" srcId="{70A00B08-3B45-4F2A-B423-4EF447A213D8}" destId="{E6B8CBB5-E8EF-4409-9844-FD8B2A62B820}" srcOrd="0" destOrd="0" presId="urn:microsoft.com/office/officeart/2005/8/layout/chevron2"/>
    <dgm:cxn modelId="{3E8F05EC-EDF5-4ECF-986E-D51167DC5F42}" type="presOf" srcId="{F8D4F1AD-AE85-459C-BC41-3428535A68CF}" destId="{63AE0DEC-7FE8-40CB-AA22-723889718A29}" srcOrd="0" destOrd="0" presId="urn:microsoft.com/office/officeart/2005/8/layout/chevron2"/>
    <dgm:cxn modelId="{B49640EE-AEF0-458F-89EA-BE8F4C79A98B}" srcId="{A606C1E8-3CB8-49E3-BA80-2054844737D4}" destId="{29899AA7-7F53-4862-96FF-C0A8B0682915}" srcOrd="0" destOrd="0" parTransId="{1C89597D-5A01-4EC5-8A55-40354DAB26D5}" sibTransId="{6E659AD7-0C15-43C4-9A37-4C726452A07B}"/>
    <dgm:cxn modelId="{9B083932-BB39-447F-8BD1-A3539A93718F}" type="presParOf" srcId="{F29662BE-1FEF-4D21-9681-786583A8D44A}" destId="{082009EE-5B18-47A0-837F-DFC3801E2E28}" srcOrd="0" destOrd="0" presId="urn:microsoft.com/office/officeart/2005/8/layout/chevron2"/>
    <dgm:cxn modelId="{80256107-BDC0-4D77-BD0E-629577B49946}" type="presParOf" srcId="{082009EE-5B18-47A0-837F-DFC3801E2E28}" destId="{D0D625EF-F9A4-4055-A004-44B7043CB6F6}" srcOrd="0" destOrd="0" presId="urn:microsoft.com/office/officeart/2005/8/layout/chevron2"/>
    <dgm:cxn modelId="{4AF0E518-2ECB-409D-ABA6-32F4C1BA3DB7}" type="presParOf" srcId="{082009EE-5B18-47A0-837F-DFC3801E2E28}" destId="{44983B7D-7C25-4719-8B0D-44A03CFA30F2}" srcOrd="1" destOrd="0" presId="urn:microsoft.com/office/officeart/2005/8/layout/chevron2"/>
    <dgm:cxn modelId="{12B53499-B20F-43FC-BF15-ABD45218BB06}" type="presParOf" srcId="{F29662BE-1FEF-4D21-9681-786583A8D44A}" destId="{CC6F72CA-9D92-432B-A3E3-C9378E683B9B}" srcOrd="1" destOrd="0" presId="urn:microsoft.com/office/officeart/2005/8/layout/chevron2"/>
    <dgm:cxn modelId="{C8B44279-5BEC-430F-880C-7BAD2E4D89D8}" type="presParOf" srcId="{F29662BE-1FEF-4D21-9681-786583A8D44A}" destId="{A79C6256-7505-40EA-95CD-070B6BA8ED19}" srcOrd="2" destOrd="0" presId="urn:microsoft.com/office/officeart/2005/8/layout/chevron2"/>
    <dgm:cxn modelId="{AB18E020-062A-4F1E-8E16-E10BEEE9BC12}" type="presParOf" srcId="{A79C6256-7505-40EA-95CD-070B6BA8ED19}" destId="{B7EF5952-E397-42CB-98BD-CE8CB3BB972D}" srcOrd="0" destOrd="0" presId="urn:microsoft.com/office/officeart/2005/8/layout/chevron2"/>
    <dgm:cxn modelId="{75C1C7C5-E42B-4D4E-8968-F06986DC7C1E}" type="presParOf" srcId="{A79C6256-7505-40EA-95CD-070B6BA8ED19}" destId="{73A123CF-8715-4260-9FC4-5A8BA84251E9}" srcOrd="1" destOrd="0" presId="urn:microsoft.com/office/officeart/2005/8/layout/chevron2"/>
    <dgm:cxn modelId="{8179D553-6EB6-4F19-95F9-FCA97746BEAC}" type="presParOf" srcId="{F29662BE-1FEF-4D21-9681-786583A8D44A}" destId="{CB877742-BCFF-4A2E-BF19-D41A8CF8D721}" srcOrd="3" destOrd="0" presId="urn:microsoft.com/office/officeart/2005/8/layout/chevron2"/>
    <dgm:cxn modelId="{A5500396-554A-4D57-A1A1-7C5BBD25C50C}" type="presParOf" srcId="{F29662BE-1FEF-4D21-9681-786583A8D44A}" destId="{1496AEE7-B24E-4C09-B5C9-8106529E6875}" srcOrd="4" destOrd="0" presId="urn:microsoft.com/office/officeart/2005/8/layout/chevron2"/>
    <dgm:cxn modelId="{AEA74C54-8883-4337-9B14-CAE5DA698216}" type="presParOf" srcId="{1496AEE7-B24E-4C09-B5C9-8106529E6875}" destId="{63AE0DEC-7FE8-40CB-AA22-723889718A29}" srcOrd="0" destOrd="0" presId="urn:microsoft.com/office/officeart/2005/8/layout/chevron2"/>
    <dgm:cxn modelId="{531BAA21-DDA6-4F4F-94B3-EA41F50F48F8}" type="presParOf" srcId="{1496AEE7-B24E-4C09-B5C9-8106529E6875}" destId="{E6B8CBB5-E8EF-4409-9844-FD8B2A62B820}" srcOrd="1" destOrd="0" presId="urn:microsoft.com/office/officeart/2005/8/layout/chevron2"/>
    <dgm:cxn modelId="{ECCD371D-B854-4555-BB3A-0B683E1502EB}" type="presParOf" srcId="{F29662BE-1FEF-4D21-9681-786583A8D44A}" destId="{F505A2A8-0133-4516-848C-551D15CD6049}" srcOrd="5" destOrd="0" presId="urn:microsoft.com/office/officeart/2005/8/layout/chevron2"/>
    <dgm:cxn modelId="{26FD4CE1-DFA0-47F8-801D-422B5CD458F9}" type="presParOf" srcId="{F29662BE-1FEF-4D21-9681-786583A8D44A}" destId="{A47B3987-E8FA-49F0-9234-DF2A78B565B2}" srcOrd="6" destOrd="0" presId="urn:microsoft.com/office/officeart/2005/8/layout/chevron2"/>
    <dgm:cxn modelId="{31ABC891-709E-4792-BB63-E39D00FB3D76}" type="presParOf" srcId="{A47B3987-E8FA-49F0-9234-DF2A78B565B2}" destId="{E4ADF41F-6B7A-4F16-AEC1-56FDCDEEE58E}" srcOrd="0" destOrd="0" presId="urn:microsoft.com/office/officeart/2005/8/layout/chevron2"/>
    <dgm:cxn modelId="{31BDD3D0-75B2-4614-9E8F-F3585AA44933}" type="presParOf" srcId="{A47B3987-E8FA-49F0-9234-DF2A78B565B2}" destId="{048C1D6F-D780-4335-8DE8-048738D373D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D44D6A0-7975-4FED-B69A-0EB8185E038A}" type="doc">
      <dgm:prSet loTypeId="urn:microsoft.com/office/officeart/2005/8/layout/hProcess7" loCatId="list" qsTypeId="urn:microsoft.com/office/officeart/2005/8/quickstyle/simple3" qsCatId="simple" csTypeId="urn:microsoft.com/office/officeart/2005/8/colors/accent2_2" csCatId="accent2" phldr="1"/>
      <dgm:spPr/>
    </dgm:pt>
    <dgm:pt modelId="{998C37F0-19C2-40A5-8183-1FA85361BB4A}">
      <dgm:prSet phldrT="[Testo]" custT="1"/>
      <dgm:spPr/>
      <dgm:t>
        <a:bodyPr/>
        <a:lstStyle/>
        <a:p>
          <a:pPr algn="ctr"/>
          <a:r>
            <a:rPr lang="it-IT" sz="1500" dirty="0" err="1">
              <a:latin typeface="+mj-lt"/>
            </a:rPr>
            <a:t>Hazard</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intensity</a:t>
          </a:r>
          <a:r>
            <a:rPr lang="it-IT" sz="1500" i="1" dirty="0">
              <a:latin typeface="+mj-lt"/>
            </a:rPr>
            <a:t> </a:t>
          </a:r>
          <a:r>
            <a:rPr lang="it-IT" sz="1500" i="1" dirty="0" err="1">
              <a:latin typeface="+mj-lt"/>
            </a:rPr>
            <a:t>measure</a:t>
          </a:r>
          <a:endParaRPr lang="it-IT" sz="1500" i="1" dirty="0">
            <a:latin typeface="+mj-lt"/>
          </a:endParaRPr>
        </a:p>
        <a:p>
          <a:pPr algn="ctr"/>
          <a:endParaRPr lang="en-GB" sz="1500" dirty="0">
            <a:latin typeface="+mj-lt"/>
          </a:endParaRPr>
        </a:p>
      </dgm:t>
    </dgm:pt>
    <dgm:pt modelId="{9733B2B7-6087-4BE2-9EDD-3505FE35CFBD}" type="parTrans" cxnId="{ED677FA1-77FC-40EA-B80B-206AAD1E6C12}">
      <dgm:prSet/>
      <dgm:spPr/>
      <dgm:t>
        <a:bodyPr/>
        <a:lstStyle/>
        <a:p>
          <a:endParaRPr lang="en-GB"/>
        </a:p>
      </dgm:t>
    </dgm:pt>
    <dgm:pt modelId="{D6EAD0B9-2976-40D4-8EDF-1B5056BADAE5}" type="sibTrans" cxnId="{ED677FA1-77FC-40EA-B80B-206AAD1E6C12}">
      <dgm:prSet/>
      <dgm:spPr/>
      <dgm:t>
        <a:bodyPr/>
        <a:lstStyle/>
        <a:p>
          <a:endParaRPr lang="en-GB"/>
        </a:p>
      </dgm:t>
    </dgm:pt>
    <dgm:pt modelId="{B342B1CE-28A4-42BD-A725-1306DEF15692}">
      <dgm:prSet phldrT="[Testo]" custT="1"/>
      <dgm:spPr/>
      <dgm:t>
        <a:bodyPr/>
        <a:lstStyle/>
        <a:p>
          <a:pPr algn="ctr"/>
          <a:r>
            <a:rPr lang="it-IT" sz="1400" dirty="0" err="1">
              <a:latin typeface="+mj-lt"/>
            </a:rPr>
            <a:t>Loss</a:t>
          </a:r>
          <a:r>
            <a:rPr lang="it-IT" sz="14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decision</a:t>
          </a:r>
          <a:r>
            <a:rPr lang="it-IT" sz="1500" i="1" dirty="0">
              <a:latin typeface="+mj-lt"/>
            </a:rPr>
            <a:t> </a:t>
          </a:r>
          <a:r>
            <a:rPr lang="it-IT" sz="1500" i="1" dirty="0" err="1">
              <a:latin typeface="+mj-lt"/>
            </a:rPr>
            <a:t>variable</a:t>
          </a:r>
          <a:endParaRPr lang="en-GB" sz="1500" i="1" dirty="0">
            <a:latin typeface="+mj-lt"/>
          </a:endParaRPr>
        </a:p>
      </dgm:t>
    </dgm:pt>
    <dgm:pt modelId="{B43B5008-2EA2-44AE-AA78-DCB823FEE5B9}" type="parTrans" cxnId="{F153C02D-4E52-4D4C-B623-F61AF5764A70}">
      <dgm:prSet/>
      <dgm:spPr/>
      <dgm:t>
        <a:bodyPr/>
        <a:lstStyle/>
        <a:p>
          <a:endParaRPr lang="en-GB"/>
        </a:p>
      </dgm:t>
    </dgm:pt>
    <dgm:pt modelId="{D4BECFD4-A8D2-4EC2-88EA-1633B36DF75F}" type="sibTrans" cxnId="{F153C02D-4E52-4D4C-B623-F61AF5764A70}">
      <dgm:prSet/>
      <dgm:spPr/>
      <dgm:t>
        <a:bodyPr/>
        <a:lstStyle/>
        <a:p>
          <a:endParaRPr lang="en-GB"/>
        </a:p>
      </dgm:t>
    </dgm:pt>
    <dgm:pt modelId="{A38B0FF6-C4DB-4E6B-B8A8-39B6FF527BDE}">
      <dgm:prSet custT="1">
        <dgm:style>
          <a:lnRef idx="2">
            <a:schemeClr val="dk1"/>
          </a:lnRef>
          <a:fillRef idx="1">
            <a:schemeClr val="lt1"/>
          </a:fillRef>
          <a:effectRef idx="0">
            <a:schemeClr val="dk1"/>
          </a:effectRef>
          <a:fontRef idx="minor">
            <a:schemeClr val="dk1"/>
          </a:fontRef>
        </dgm:style>
      </dgm:prSet>
      <dgm:spPr>
        <a:ln/>
      </dgm:spPr>
      <dgm:t>
        <a:bodyPr/>
        <a:lstStyle/>
        <a:p>
          <a:r>
            <a:rPr lang="it-IT" sz="1200" b="1" dirty="0">
              <a:latin typeface="+mj-lt"/>
            </a:rPr>
            <a:t>HAZARD</a:t>
          </a:r>
          <a:endParaRPr lang="en-GB" sz="1200" b="1" dirty="0">
            <a:latin typeface="+mj-lt"/>
          </a:endParaRPr>
        </a:p>
      </dgm:t>
    </dgm:pt>
    <dgm:pt modelId="{66F3F624-F788-4534-86C3-F1EB645F2412}" type="parTrans" cxnId="{11D74057-371E-4726-9B10-D679D4E0B834}">
      <dgm:prSet/>
      <dgm:spPr/>
      <dgm:t>
        <a:bodyPr/>
        <a:lstStyle/>
        <a:p>
          <a:endParaRPr lang="en-GB"/>
        </a:p>
      </dgm:t>
    </dgm:pt>
    <dgm:pt modelId="{FDFF3C09-5882-42B4-A738-365E2E3A7F5F}" type="sibTrans" cxnId="{11D74057-371E-4726-9B10-D679D4E0B834}">
      <dgm:prSet/>
      <dgm:spPr/>
      <dgm:t>
        <a:bodyPr/>
        <a:lstStyle/>
        <a:p>
          <a:endParaRPr lang="en-GB"/>
        </a:p>
      </dgm:t>
    </dgm:pt>
    <dgm:pt modelId="{91372FC7-96EB-4B22-B013-C61890526E29}">
      <dgm:prSet custT="1">
        <dgm:style>
          <a:lnRef idx="1">
            <a:schemeClr val="accent2"/>
          </a:lnRef>
          <a:fillRef idx="2">
            <a:schemeClr val="accent2"/>
          </a:fillRef>
          <a:effectRef idx="1">
            <a:schemeClr val="accent2"/>
          </a:effectRef>
          <a:fontRef idx="minor">
            <a:schemeClr val="dk1"/>
          </a:fontRef>
        </dgm:style>
      </dgm:prSet>
      <dgm:spPr>
        <a:noFill/>
        <a:ln w="57150">
          <a:solidFill>
            <a:srgbClr val="A01625"/>
          </a:solidFill>
        </a:ln>
      </dgm:spPr>
      <dgm:t>
        <a:bodyPr/>
        <a:lstStyle/>
        <a:p>
          <a:r>
            <a:rPr lang="it-IT" sz="1400" b="1" dirty="0">
              <a:latin typeface="+mj-lt"/>
            </a:rPr>
            <a:t>VULNERABILITY</a:t>
          </a:r>
          <a:endParaRPr lang="en-GB" sz="1400" b="1" dirty="0">
            <a:latin typeface="+mj-lt"/>
          </a:endParaRPr>
        </a:p>
      </dgm:t>
    </dgm:pt>
    <dgm:pt modelId="{FE2C5B33-0810-4978-B9E9-4B449FFD9939}" type="parTrans" cxnId="{B9B9CA06-771E-4EB5-A865-163046CB3A41}">
      <dgm:prSet/>
      <dgm:spPr/>
      <dgm:t>
        <a:bodyPr/>
        <a:lstStyle/>
        <a:p>
          <a:endParaRPr lang="en-GB"/>
        </a:p>
      </dgm:t>
    </dgm:pt>
    <dgm:pt modelId="{C0D10B0A-D6A7-4EF8-8E94-2F2A8BDB1689}" type="sibTrans" cxnId="{B9B9CA06-771E-4EB5-A865-163046CB3A41}">
      <dgm:prSet/>
      <dgm:spPr/>
      <dgm:t>
        <a:bodyPr/>
        <a:lstStyle/>
        <a:p>
          <a:endParaRPr lang="en-GB"/>
        </a:p>
      </dgm:t>
    </dgm:pt>
    <dgm:pt modelId="{B2AFEF38-D861-419A-BA05-A67BC4F8BC98}">
      <dgm:prSet custT="1"/>
      <dgm:spPr/>
      <dgm:t>
        <a:bodyPr/>
        <a:lstStyle/>
        <a:p>
          <a:pPr algn="ctr"/>
          <a:r>
            <a:rPr lang="it-IT" sz="1500" dirty="0" err="1">
              <a:latin typeface="+mj-lt"/>
            </a:rPr>
            <a:t>Damage</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300" dirty="0">
            <a:latin typeface="+mj-lt"/>
          </a:endParaRPr>
        </a:p>
        <a:p>
          <a:pPr algn="ctr"/>
          <a:r>
            <a:rPr lang="it-IT" sz="1500" i="1" dirty="0" err="1">
              <a:latin typeface="+mj-lt"/>
            </a:rPr>
            <a:t>damage</a:t>
          </a:r>
          <a:r>
            <a:rPr lang="it-IT" sz="1500" i="1" dirty="0">
              <a:latin typeface="+mj-lt"/>
            </a:rPr>
            <a:t> </a:t>
          </a:r>
          <a:r>
            <a:rPr lang="it-IT" sz="1500" i="1" dirty="0" err="1">
              <a:latin typeface="+mj-lt"/>
            </a:rPr>
            <a:t>measure</a:t>
          </a:r>
          <a:endParaRPr lang="en-GB" sz="1500" i="1" dirty="0">
            <a:latin typeface="+mj-lt"/>
          </a:endParaRPr>
        </a:p>
      </dgm:t>
    </dgm:pt>
    <dgm:pt modelId="{A2D91669-C8A7-4CD8-9DD4-69455E941F93}" type="parTrans" cxnId="{B6D2E482-3C63-4413-9E98-AD927619EE68}">
      <dgm:prSet/>
      <dgm:spPr/>
      <dgm:t>
        <a:bodyPr/>
        <a:lstStyle/>
        <a:p>
          <a:endParaRPr lang="en-GB"/>
        </a:p>
      </dgm:t>
    </dgm:pt>
    <dgm:pt modelId="{187AEFE4-C4A6-4419-8F04-7E92643F2345}" type="sibTrans" cxnId="{B6D2E482-3C63-4413-9E98-AD927619EE68}">
      <dgm:prSet/>
      <dgm:spPr/>
      <dgm:t>
        <a:bodyPr/>
        <a:lstStyle/>
        <a:p>
          <a:endParaRPr lang="en-GB"/>
        </a:p>
      </dgm:t>
    </dgm:pt>
    <dgm:pt modelId="{91CB4FFE-BF74-4312-B39F-9DF680D2011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200" b="1" dirty="0">
              <a:latin typeface="+mj-lt"/>
            </a:rPr>
            <a:t>DECISION MAKING</a:t>
          </a:r>
          <a:endParaRPr lang="en-GB" sz="1200" b="1" dirty="0">
            <a:latin typeface="+mj-lt"/>
          </a:endParaRPr>
        </a:p>
      </dgm:t>
    </dgm:pt>
    <dgm:pt modelId="{28957C8E-0842-471C-9A56-7A407377E970}" type="parTrans" cxnId="{C52FF87D-4A59-460E-A649-E3831B197C8E}">
      <dgm:prSet/>
      <dgm:spPr/>
      <dgm:t>
        <a:bodyPr/>
        <a:lstStyle/>
        <a:p>
          <a:endParaRPr lang="en-GB"/>
        </a:p>
      </dgm:t>
    </dgm:pt>
    <dgm:pt modelId="{B8DCA2CC-9E30-43FE-A67F-BA38E63DCC54}" type="sibTrans" cxnId="{C52FF87D-4A59-460E-A649-E3831B197C8E}">
      <dgm:prSet/>
      <dgm:spPr/>
      <dgm:t>
        <a:bodyPr/>
        <a:lstStyle/>
        <a:p>
          <a:endParaRPr lang="en-GB"/>
        </a:p>
      </dgm:t>
    </dgm:pt>
    <dgm:pt modelId="{4B56580F-D0A4-42CA-B33F-2E4C78853725}">
      <dgm:prSet custT="1">
        <dgm:style>
          <a:lnRef idx="1">
            <a:schemeClr val="accent2"/>
          </a:lnRef>
          <a:fillRef idx="2">
            <a:schemeClr val="accent2"/>
          </a:fillRef>
          <a:effectRef idx="1">
            <a:schemeClr val="accent2"/>
          </a:effectRef>
          <a:fontRef idx="minor">
            <a:schemeClr val="dk1"/>
          </a:fontRef>
        </dgm:style>
      </dgm:prSet>
      <dgm:spPr>
        <a:noFill/>
        <a:ln w="57150">
          <a:solidFill>
            <a:srgbClr val="A01625"/>
          </a:solidFill>
        </a:ln>
      </dgm:spPr>
      <dgm:t>
        <a:bodyPr/>
        <a:lstStyle/>
        <a:p>
          <a:r>
            <a:rPr lang="it-IT" sz="1400" b="1" dirty="0">
              <a:latin typeface="+mj-lt"/>
            </a:rPr>
            <a:t>VULNERABILITY</a:t>
          </a:r>
          <a:endParaRPr lang="en-GB" sz="1400" b="1" dirty="0">
            <a:latin typeface="+mj-lt"/>
          </a:endParaRPr>
        </a:p>
      </dgm:t>
    </dgm:pt>
    <dgm:pt modelId="{27DA8398-245A-47C4-B2D0-0287DC9A5F33}" type="parTrans" cxnId="{B5E48249-0109-46FA-8925-C744D6B8D521}">
      <dgm:prSet/>
      <dgm:spPr/>
      <dgm:t>
        <a:bodyPr/>
        <a:lstStyle/>
        <a:p>
          <a:endParaRPr lang="en-GB"/>
        </a:p>
      </dgm:t>
    </dgm:pt>
    <dgm:pt modelId="{649FCF27-1B46-410A-ACDC-3CBCECA3C62B}" type="sibTrans" cxnId="{B5E48249-0109-46FA-8925-C744D6B8D521}">
      <dgm:prSet/>
      <dgm:spPr/>
      <dgm:t>
        <a:bodyPr/>
        <a:lstStyle/>
        <a:p>
          <a:endParaRPr lang="en-GB"/>
        </a:p>
      </dgm:t>
    </dgm:pt>
    <dgm:pt modelId="{29FCEC4F-0D71-4B26-BF5C-1A6A7A921E82}">
      <dgm:prSet custT="1"/>
      <dgm:spPr/>
      <dgm:t>
        <a:bodyPr/>
        <a:lstStyle/>
        <a:p>
          <a:pPr algn="ctr"/>
          <a:r>
            <a:rPr lang="it-IT" sz="1500" dirty="0" err="1">
              <a:latin typeface="+mj-lt"/>
            </a:rPr>
            <a:t>Vulnerability</a:t>
          </a:r>
          <a:r>
            <a:rPr lang="it-IT" sz="1500" dirty="0">
              <a:latin typeface="+mj-lt"/>
            </a:rPr>
            <a:t> </a:t>
          </a:r>
          <a:r>
            <a:rPr lang="it-IT" sz="1500" dirty="0" err="1">
              <a:latin typeface="+mj-lt"/>
            </a:rPr>
            <a:t>analysis</a:t>
          </a:r>
          <a:endParaRPr lang="it-IT" sz="1500" dirty="0">
            <a:latin typeface="+mj-lt"/>
          </a:endParaRPr>
        </a:p>
        <a:p>
          <a:pPr algn="ctr"/>
          <a:endParaRPr lang="it-IT" sz="1200" dirty="0">
            <a:latin typeface="+mj-lt"/>
          </a:endParaRPr>
        </a:p>
        <a:p>
          <a:pPr algn="ctr"/>
          <a:endParaRPr lang="it-IT" sz="1400" dirty="0">
            <a:latin typeface="+mj-lt"/>
          </a:endParaRPr>
        </a:p>
        <a:p>
          <a:pPr algn="ctr"/>
          <a:endParaRPr lang="it-IT" sz="1400" dirty="0">
            <a:latin typeface="+mj-lt"/>
          </a:endParaRPr>
        </a:p>
        <a:p>
          <a:pPr algn="ctr"/>
          <a:endParaRPr lang="it-IT" sz="1000" dirty="0">
            <a:latin typeface="+mj-lt"/>
          </a:endParaRPr>
        </a:p>
        <a:p>
          <a:pPr algn="ctr"/>
          <a:r>
            <a:rPr lang="it-IT" sz="1400" i="1" dirty="0" err="1">
              <a:latin typeface="+mj-lt"/>
            </a:rPr>
            <a:t>engineering</a:t>
          </a:r>
          <a:r>
            <a:rPr lang="it-IT" sz="1400" i="1" dirty="0">
              <a:latin typeface="+mj-lt"/>
            </a:rPr>
            <a:t> </a:t>
          </a:r>
          <a:r>
            <a:rPr lang="it-IT" sz="1400" i="1" dirty="0" err="1">
              <a:latin typeface="+mj-lt"/>
            </a:rPr>
            <a:t>demand</a:t>
          </a:r>
          <a:r>
            <a:rPr lang="it-IT" sz="1400" i="1" dirty="0">
              <a:latin typeface="+mj-lt"/>
            </a:rPr>
            <a:t> par.</a:t>
          </a:r>
          <a:endParaRPr lang="en-GB" sz="1400" i="1" dirty="0">
            <a:latin typeface="+mj-lt"/>
          </a:endParaRPr>
        </a:p>
      </dgm:t>
    </dgm:pt>
    <dgm:pt modelId="{FDB498C7-B895-449E-9C35-FD4AD5E25279}" type="parTrans" cxnId="{A2AA1F98-0AFF-4E3E-BE3D-C79D0E236B13}">
      <dgm:prSet/>
      <dgm:spPr/>
      <dgm:t>
        <a:bodyPr/>
        <a:lstStyle/>
        <a:p>
          <a:endParaRPr lang="en-GB"/>
        </a:p>
      </dgm:t>
    </dgm:pt>
    <dgm:pt modelId="{22E306CB-DA78-40DA-9702-6F1970F2CEDD}" type="sibTrans" cxnId="{A2AA1F98-0AFF-4E3E-BE3D-C79D0E236B13}">
      <dgm:prSet/>
      <dgm:spPr/>
      <dgm:t>
        <a:bodyPr/>
        <a:lstStyle/>
        <a:p>
          <a:endParaRPr lang="en-GB"/>
        </a:p>
      </dgm:t>
    </dgm:pt>
    <dgm:pt modelId="{CCDEE120-23C3-44CC-B46C-954001926234}" type="pres">
      <dgm:prSet presAssocID="{7D44D6A0-7975-4FED-B69A-0EB8185E038A}" presName="Name0" presStyleCnt="0">
        <dgm:presLayoutVars>
          <dgm:dir/>
          <dgm:animLvl val="lvl"/>
          <dgm:resizeHandles val="exact"/>
        </dgm:presLayoutVars>
      </dgm:prSet>
      <dgm:spPr/>
    </dgm:pt>
    <dgm:pt modelId="{CB0CB1EB-D750-4F78-958A-596B6084BFA4}" type="pres">
      <dgm:prSet presAssocID="{A38B0FF6-C4DB-4E6B-B8A8-39B6FF527BDE}" presName="compositeNode" presStyleCnt="0">
        <dgm:presLayoutVars>
          <dgm:bulletEnabled val="1"/>
        </dgm:presLayoutVars>
      </dgm:prSet>
      <dgm:spPr/>
    </dgm:pt>
    <dgm:pt modelId="{86B2CCDC-15FE-4F87-9AD7-A364C99E0710}" type="pres">
      <dgm:prSet presAssocID="{A38B0FF6-C4DB-4E6B-B8A8-39B6FF527BDE}" presName="bgRect" presStyleLbl="node1" presStyleIdx="0" presStyleCnt="4" custScaleX="133100" custScaleY="133100"/>
      <dgm:spPr/>
    </dgm:pt>
    <dgm:pt modelId="{5D795F5F-E8EF-438C-B62A-3E2072E6BB67}" type="pres">
      <dgm:prSet presAssocID="{A38B0FF6-C4DB-4E6B-B8A8-39B6FF527BDE}" presName="parentNode" presStyleLbl="node1" presStyleIdx="0" presStyleCnt="4">
        <dgm:presLayoutVars>
          <dgm:chMax val="0"/>
          <dgm:bulletEnabled val="1"/>
        </dgm:presLayoutVars>
      </dgm:prSet>
      <dgm:spPr/>
    </dgm:pt>
    <dgm:pt modelId="{1624C416-ECD0-48BB-BE5D-DA61E1BC514F}" type="pres">
      <dgm:prSet presAssocID="{A38B0FF6-C4DB-4E6B-B8A8-39B6FF527BDE}" presName="childNode" presStyleLbl="node1" presStyleIdx="0" presStyleCnt="4">
        <dgm:presLayoutVars>
          <dgm:bulletEnabled val="1"/>
        </dgm:presLayoutVars>
      </dgm:prSet>
      <dgm:spPr/>
    </dgm:pt>
    <dgm:pt modelId="{33C463EB-F866-447B-9067-DC24BCB68FF1}" type="pres">
      <dgm:prSet presAssocID="{FDFF3C09-5882-42B4-A738-365E2E3A7F5F}" presName="hSp" presStyleCnt="0"/>
      <dgm:spPr/>
    </dgm:pt>
    <dgm:pt modelId="{2CE932E2-891B-4C33-9209-9660F7289B7B}" type="pres">
      <dgm:prSet presAssocID="{FDFF3C09-5882-42B4-A738-365E2E3A7F5F}" presName="vProcSp" presStyleCnt="0"/>
      <dgm:spPr/>
    </dgm:pt>
    <dgm:pt modelId="{1CD79B3D-077A-42EB-A63D-3A9CD78D2A24}" type="pres">
      <dgm:prSet presAssocID="{FDFF3C09-5882-42B4-A738-365E2E3A7F5F}" presName="vSp1" presStyleCnt="0"/>
      <dgm:spPr/>
    </dgm:pt>
    <dgm:pt modelId="{24190709-F953-4D2A-92A0-390E4CCF5C34}" type="pres">
      <dgm:prSet presAssocID="{FDFF3C09-5882-42B4-A738-365E2E3A7F5F}" presName="simulatedConn" presStyleLbl="solidFgAcc1" presStyleIdx="0" presStyleCnt="3"/>
      <dgm:spPr/>
    </dgm:pt>
    <dgm:pt modelId="{900A74EB-FE2D-4EF3-ABBC-4C9653981DEC}" type="pres">
      <dgm:prSet presAssocID="{FDFF3C09-5882-42B4-A738-365E2E3A7F5F}" presName="vSp2" presStyleCnt="0"/>
      <dgm:spPr/>
    </dgm:pt>
    <dgm:pt modelId="{5D6C79D5-20AF-4A37-ACD9-ACF06BF2D793}" type="pres">
      <dgm:prSet presAssocID="{FDFF3C09-5882-42B4-A738-365E2E3A7F5F}" presName="sibTrans" presStyleCnt="0"/>
      <dgm:spPr/>
    </dgm:pt>
    <dgm:pt modelId="{0BEB77FC-E9A5-43EC-A948-BE6663CF7DF4}" type="pres">
      <dgm:prSet presAssocID="{4B56580F-D0A4-42CA-B33F-2E4C78853725}" presName="compositeNode" presStyleCnt="0">
        <dgm:presLayoutVars>
          <dgm:bulletEnabled val="1"/>
        </dgm:presLayoutVars>
      </dgm:prSet>
      <dgm:spPr/>
    </dgm:pt>
    <dgm:pt modelId="{E37B6B4E-6DA6-40B3-B14C-186A4FB77ACE}" type="pres">
      <dgm:prSet presAssocID="{4B56580F-D0A4-42CA-B33F-2E4C78853725}" presName="bgRect" presStyleLbl="node1" presStyleIdx="1" presStyleCnt="4" custScaleX="133100" custScaleY="133100"/>
      <dgm:spPr/>
    </dgm:pt>
    <dgm:pt modelId="{1B9E1CB5-B01F-4A9C-9627-BFA966999BFA}" type="pres">
      <dgm:prSet presAssocID="{4B56580F-D0A4-42CA-B33F-2E4C78853725}" presName="parentNode" presStyleLbl="node1" presStyleIdx="1" presStyleCnt="4">
        <dgm:presLayoutVars>
          <dgm:chMax val="0"/>
          <dgm:bulletEnabled val="1"/>
        </dgm:presLayoutVars>
      </dgm:prSet>
      <dgm:spPr/>
    </dgm:pt>
    <dgm:pt modelId="{94B15768-D213-4B5C-B457-320787035C7D}" type="pres">
      <dgm:prSet presAssocID="{4B56580F-D0A4-42CA-B33F-2E4C78853725}" presName="childNode" presStyleLbl="node1" presStyleIdx="1" presStyleCnt="4">
        <dgm:presLayoutVars>
          <dgm:bulletEnabled val="1"/>
        </dgm:presLayoutVars>
      </dgm:prSet>
      <dgm:spPr/>
    </dgm:pt>
    <dgm:pt modelId="{A1705834-34E4-49CC-A9EF-19432D297DA1}" type="pres">
      <dgm:prSet presAssocID="{649FCF27-1B46-410A-ACDC-3CBCECA3C62B}" presName="hSp" presStyleCnt="0"/>
      <dgm:spPr/>
    </dgm:pt>
    <dgm:pt modelId="{2663BB63-9E41-408D-94CC-78BDC115DE3F}" type="pres">
      <dgm:prSet presAssocID="{649FCF27-1B46-410A-ACDC-3CBCECA3C62B}" presName="vProcSp" presStyleCnt="0"/>
      <dgm:spPr/>
    </dgm:pt>
    <dgm:pt modelId="{FF887673-C31E-4538-B43E-3A48AB13B340}" type="pres">
      <dgm:prSet presAssocID="{649FCF27-1B46-410A-ACDC-3CBCECA3C62B}" presName="vSp1" presStyleCnt="0"/>
      <dgm:spPr/>
    </dgm:pt>
    <dgm:pt modelId="{D7F2BD0D-780A-4BA5-A735-5B7637A86217}" type="pres">
      <dgm:prSet presAssocID="{649FCF27-1B46-410A-ACDC-3CBCECA3C62B}" presName="simulatedConn" presStyleLbl="solidFgAcc1" presStyleIdx="1" presStyleCnt="3"/>
      <dgm:spPr/>
    </dgm:pt>
    <dgm:pt modelId="{E400C2F9-1E6A-4521-A3B0-08FDD81B1B26}" type="pres">
      <dgm:prSet presAssocID="{649FCF27-1B46-410A-ACDC-3CBCECA3C62B}" presName="vSp2" presStyleCnt="0"/>
      <dgm:spPr/>
    </dgm:pt>
    <dgm:pt modelId="{4689D89F-8E0F-46AB-BD78-E4416E692C2F}" type="pres">
      <dgm:prSet presAssocID="{649FCF27-1B46-410A-ACDC-3CBCECA3C62B}" presName="sibTrans" presStyleCnt="0"/>
      <dgm:spPr/>
    </dgm:pt>
    <dgm:pt modelId="{6ECBACE5-F60E-479F-9B6F-BC8882E02E81}" type="pres">
      <dgm:prSet presAssocID="{91372FC7-96EB-4B22-B013-C61890526E29}" presName="compositeNode" presStyleCnt="0">
        <dgm:presLayoutVars>
          <dgm:bulletEnabled val="1"/>
        </dgm:presLayoutVars>
      </dgm:prSet>
      <dgm:spPr/>
    </dgm:pt>
    <dgm:pt modelId="{3A5B50DF-58F3-4817-82D4-61210119F5C9}" type="pres">
      <dgm:prSet presAssocID="{91372FC7-96EB-4B22-B013-C61890526E29}" presName="bgRect" presStyleLbl="node1" presStyleIdx="2" presStyleCnt="4" custScaleX="133100" custScaleY="133100"/>
      <dgm:spPr/>
    </dgm:pt>
    <dgm:pt modelId="{79D142A8-6A10-4A81-B419-7DF4B3221AAA}" type="pres">
      <dgm:prSet presAssocID="{91372FC7-96EB-4B22-B013-C61890526E29}" presName="parentNode" presStyleLbl="node1" presStyleIdx="2" presStyleCnt="4">
        <dgm:presLayoutVars>
          <dgm:chMax val="0"/>
          <dgm:bulletEnabled val="1"/>
        </dgm:presLayoutVars>
      </dgm:prSet>
      <dgm:spPr/>
    </dgm:pt>
    <dgm:pt modelId="{898BF0E3-5DAC-4E93-9F1E-168733F5CAAF}" type="pres">
      <dgm:prSet presAssocID="{91372FC7-96EB-4B22-B013-C61890526E29}" presName="childNode" presStyleLbl="node1" presStyleIdx="2" presStyleCnt="4">
        <dgm:presLayoutVars>
          <dgm:bulletEnabled val="1"/>
        </dgm:presLayoutVars>
      </dgm:prSet>
      <dgm:spPr/>
    </dgm:pt>
    <dgm:pt modelId="{311A2888-9F2D-42B2-BCFF-1ADA9985601F}" type="pres">
      <dgm:prSet presAssocID="{C0D10B0A-D6A7-4EF8-8E94-2F2A8BDB1689}" presName="hSp" presStyleCnt="0"/>
      <dgm:spPr/>
    </dgm:pt>
    <dgm:pt modelId="{B05FD41F-8498-4944-BB27-205533498131}" type="pres">
      <dgm:prSet presAssocID="{C0D10B0A-D6A7-4EF8-8E94-2F2A8BDB1689}" presName="vProcSp" presStyleCnt="0"/>
      <dgm:spPr/>
    </dgm:pt>
    <dgm:pt modelId="{8773879B-2DF8-413A-9D3A-BF19981A7F1B}" type="pres">
      <dgm:prSet presAssocID="{C0D10B0A-D6A7-4EF8-8E94-2F2A8BDB1689}" presName="vSp1" presStyleCnt="0"/>
      <dgm:spPr/>
    </dgm:pt>
    <dgm:pt modelId="{EB26B2FC-5AC8-484F-98FF-3EABD85B75F4}" type="pres">
      <dgm:prSet presAssocID="{C0D10B0A-D6A7-4EF8-8E94-2F2A8BDB1689}" presName="simulatedConn" presStyleLbl="solidFgAcc1" presStyleIdx="2" presStyleCnt="3"/>
      <dgm:spPr/>
    </dgm:pt>
    <dgm:pt modelId="{F880F6E7-126B-472D-838D-A23741517B61}" type="pres">
      <dgm:prSet presAssocID="{C0D10B0A-D6A7-4EF8-8E94-2F2A8BDB1689}" presName="vSp2" presStyleCnt="0"/>
      <dgm:spPr/>
    </dgm:pt>
    <dgm:pt modelId="{4B286D2C-6304-4E4B-ADBB-F23941136935}" type="pres">
      <dgm:prSet presAssocID="{C0D10B0A-D6A7-4EF8-8E94-2F2A8BDB1689}" presName="sibTrans" presStyleCnt="0"/>
      <dgm:spPr/>
    </dgm:pt>
    <dgm:pt modelId="{A223AA5F-13D4-45D2-9A7E-97DD79DA4C2F}" type="pres">
      <dgm:prSet presAssocID="{91CB4FFE-BF74-4312-B39F-9DF680D20119}" presName="compositeNode" presStyleCnt="0">
        <dgm:presLayoutVars>
          <dgm:bulletEnabled val="1"/>
        </dgm:presLayoutVars>
      </dgm:prSet>
      <dgm:spPr/>
    </dgm:pt>
    <dgm:pt modelId="{009D73A3-6F85-4363-B247-3A37A50BAA69}" type="pres">
      <dgm:prSet presAssocID="{91CB4FFE-BF74-4312-B39F-9DF680D20119}" presName="bgRect" presStyleLbl="node1" presStyleIdx="3" presStyleCnt="4" custScaleX="133100" custScaleY="133100"/>
      <dgm:spPr/>
    </dgm:pt>
    <dgm:pt modelId="{0EF7AFB0-6FB8-482F-8E8B-539BEF31F95D}" type="pres">
      <dgm:prSet presAssocID="{91CB4FFE-BF74-4312-B39F-9DF680D20119}" presName="parentNode" presStyleLbl="node1" presStyleIdx="3" presStyleCnt="4">
        <dgm:presLayoutVars>
          <dgm:chMax val="0"/>
          <dgm:bulletEnabled val="1"/>
        </dgm:presLayoutVars>
      </dgm:prSet>
      <dgm:spPr/>
    </dgm:pt>
    <dgm:pt modelId="{2347665F-673A-4616-A2BA-6CF87D243D99}" type="pres">
      <dgm:prSet presAssocID="{91CB4FFE-BF74-4312-B39F-9DF680D20119}" presName="childNode" presStyleLbl="node1" presStyleIdx="3" presStyleCnt="4">
        <dgm:presLayoutVars>
          <dgm:bulletEnabled val="1"/>
        </dgm:presLayoutVars>
      </dgm:prSet>
      <dgm:spPr/>
    </dgm:pt>
  </dgm:ptLst>
  <dgm:cxnLst>
    <dgm:cxn modelId="{C4AD5C03-EE82-4752-92AF-1AD32E0B60D8}" type="presOf" srcId="{91372FC7-96EB-4B22-B013-C61890526E29}" destId="{79D142A8-6A10-4A81-B419-7DF4B3221AAA}" srcOrd="1" destOrd="0" presId="urn:microsoft.com/office/officeart/2005/8/layout/hProcess7"/>
    <dgm:cxn modelId="{B9B9CA06-771E-4EB5-A865-163046CB3A41}" srcId="{7D44D6A0-7975-4FED-B69A-0EB8185E038A}" destId="{91372FC7-96EB-4B22-B013-C61890526E29}" srcOrd="2" destOrd="0" parTransId="{FE2C5B33-0810-4978-B9E9-4B449FFD9939}" sibTransId="{C0D10B0A-D6A7-4EF8-8E94-2F2A8BDB1689}"/>
    <dgm:cxn modelId="{B9711E27-17C6-4A5C-B51B-8AC41C3F904E}" type="presOf" srcId="{B342B1CE-28A4-42BD-A725-1306DEF15692}" destId="{2347665F-673A-4616-A2BA-6CF87D243D99}" srcOrd="0" destOrd="0" presId="urn:microsoft.com/office/officeart/2005/8/layout/hProcess7"/>
    <dgm:cxn modelId="{F153C02D-4E52-4D4C-B623-F61AF5764A70}" srcId="{91CB4FFE-BF74-4312-B39F-9DF680D20119}" destId="{B342B1CE-28A4-42BD-A725-1306DEF15692}" srcOrd="0" destOrd="0" parTransId="{B43B5008-2EA2-44AE-AA78-DCB823FEE5B9}" sibTransId="{D4BECFD4-A8D2-4EC2-88EA-1633B36DF75F}"/>
    <dgm:cxn modelId="{283AE441-D5FF-4183-9D62-7EB20F5B8A3F}" type="presOf" srcId="{4B56580F-D0A4-42CA-B33F-2E4C78853725}" destId="{E37B6B4E-6DA6-40B3-B14C-186A4FB77ACE}" srcOrd="0" destOrd="0" presId="urn:microsoft.com/office/officeart/2005/8/layout/hProcess7"/>
    <dgm:cxn modelId="{B5E48249-0109-46FA-8925-C744D6B8D521}" srcId="{7D44D6A0-7975-4FED-B69A-0EB8185E038A}" destId="{4B56580F-D0A4-42CA-B33F-2E4C78853725}" srcOrd="1" destOrd="0" parTransId="{27DA8398-245A-47C4-B2D0-0287DC9A5F33}" sibTransId="{649FCF27-1B46-410A-ACDC-3CBCECA3C62B}"/>
    <dgm:cxn modelId="{199A9F72-2A20-4EF7-9E3B-10041D6E1CE3}" type="presOf" srcId="{4B56580F-D0A4-42CA-B33F-2E4C78853725}" destId="{1B9E1CB5-B01F-4A9C-9627-BFA966999BFA}" srcOrd="1" destOrd="0" presId="urn:microsoft.com/office/officeart/2005/8/layout/hProcess7"/>
    <dgm:cxn modelId="{9B672A53-536A-4F83-B9ED-5C3338883481}" type="presOf" srcId="{B2AFEF38-D861-419A-BA05-A67BC4F8BC98}" destId="{898BF0E3-5DAC-4E93-9F1E-168733F5CAAF}" srcOrd="0" destOrd="0" presId="urn:microsoft.com/office/officeart/2005/8/layout/hProcess7"/>
    <dgm:cxn modelId="{11D74057-371E-4726-9B10-D679D4E0B834}" srcId="{7D44D6A0-7975-4FED-B69A-0EB8185E038A}" destId="{A38B0FF6-C4DB-4E6B-B8A8-39B6FF527BDE}" srcOrd="0" destOrd="0" parTransId="{66F3F624-F788-4534-86C3-F1EB645F2412}" sibTransId="{FDFF3C09-5882-42B4-A738-365E2E3A7F5F}"/>
    <dgm:cxn modelId="{C52FF87D-4A59-460E-A649-E3831B197C8E}" srcId="{7D44D6A0-7975-4FED-B69A-0EB8185E038A}" destId="{91CB4FFE-BF74-4312-B39F-9DF680D20119}" srcOrd="3" destOrd="0" parTransId="{28957C8E-0842-471C-9A56-7A407377E970}" sibTransId="{B8DCA2CC-9E30-43FE-A67F-BA38E63DCC54}"/>
    <dgm:cxn modelId="{B6D2E482-3C63-4413-9E98-AD927619EE68}" srcId="{91372FC7-96EB-4B22-B013-C61890526E29}" destId="{B2AFEF38-D861-419A-BA05-A67BC4F8BC98}" srcOrd="0" destOrd="0" parTransId="{A2D91669-C8A7-4CD8-9DD4-69455E941F93}" sibTransId="{187AEFE4-C4A6-4419-8F04-7E92643F2345}"/>
    <dgm:cxn modelId="{95A7168A-C22A-4FBD-B9C6-D62E60E04755}" type="presOf" srcId="{A38B0FF6-C4DB-4E6B-B8A8-39B6FF527BDE}" destId="{5D795F5F-E8EF-438C-B62A-3E2072E6BB67}" srcOrd="1" destOrd="0" presId="urn:microsoft.com/office/officeart/2005/8/layout/hProcess7"/>
    <dgm:cxn modelId="{A2AA1F98-0AFF-4E3E-BE3D-C79D0E236B13}" srcId="{4B56580F-D0A4-42CA-B33F-2E4C78853725}" destId="{29FCEC4F-0D71-4B26-BF5C-1A6A7A921E82}" srcOrd="0" destOrd="0" parTransId="{FDB498C7-B895-449E-9C35-FD4AD5E25279}" sibTransId="{22E306CB-DA78-40DA-9702-6F1970F2CEDD}"/>
    <dgm:cxn modelId="{ED677FA1-77FC-40EA-B80B-206AAD1E6C12}" srcId="{A38B0FF6-C4DB-4E6B-B8A8-39B6FF527BDE}" destId="{998C37F0-19C2-40A5-8183-1FA85361BB4A}" srcOrd="0" destOrd="0" parTransId="{9733B2B7-6087-4BE2-9EDD-3505FE35CFBD}" sibTransId="{D6EAD0B9-2976-40D4-8EDF-1B5056BADAE5}"/>
    <dgm:cxn modelId="{7F2781AB-B857-4A87-9577-7F726795A810}" type="presOf" srcId="{91372FC7-96EB-4B22-B013-C61890526E29}" destId="{3A5B50DF-58F3-4817-82D4-61210119F5C9}" srcOrd="0" destOrd="0" presId="urn:microsoft.com/office/officeart/2005/8/layout/hProcess7"/>
    <dgm:cxn modelId="{C970A5BD-18D9-47A1-828A-7EBC57055F1F}" type="presOf" srcId="{29FCEC4F-0D71-4B26-BF5C-1A6A7A921E82}" destId="{94B15768-D213-4B5C-B457-320787035C7D}" srcOrd="0" destOrd="0" presId="urn:microsoft.com/office/officeart/2005/8/layout/hProcess7"/>
    <dgm:cxn modelId="{C3BE47D9-6EEA-4C8D-A9F5-4726E4BAE0A3}" type="presOf" srcId="{7D44D6A0-7975-4FED-B69A-0EB8185E038A}" destId="{CCDEE120-23C3-44CC-B46C-954001926234}" srcOrd="0" destOrd="0" presId="urn:microsoft.com/office/officeart/2005/8/layout/hProcess7"/>
    <dgm:cxn modelId="{B01EC4E9-AB90-49BB-B9D0-78AD31E5DE5D}" type="presOf" srcId="{91CB4FFE-BF74-4312-B39F-9DF680D20119}" destId="{009D73A3-6F85-4363-B247-3A37A50BAA69}" srcOrd="0" destOrd="0" presId="urn:microsoft.com/office/officeart/2005/8/layout/hProcess7"/>
    <dgm:cxn modelId="{BB4B5FF0-7EC5-4DD5-9CDB-7C4BCCD34EDE}" type="presOf" srcId="{91CB4FFE-BF74-4312-B39F-9DF680D20119}" destId="{0EF7AFB0-6FB8-482F-8E8B-539BEF31F95D}" srcOrd="1" destOrd="0" presId="urn:microsoft.com/office/officeart/2005/8/layout/hProcess7"/>
    <dgm:cxn modelId="{868101F1-BEFD-4BB1-B16C-461D90CAD710}" type="presOf" srcId="{998C37F0-19C2-40A5-8183-1FA85361BB4A}" destId="{1624C416-ECD0-48BB-BE5D-DA61E1BC514F}" srcOrd="0" destOrd="0" presId="urn:microsoft.com/office/officeart/2005/8/layout/hProcess7"/>
    <dgm:cxn modelId="{1CA9D6F8-3FF4-41F4-A3B6-8662959AC50D}" type="presOf" srcId="{A38B0FF6-C4DB-4E6B-B8A8-39B6FF527BDE}" destId="{86B2CCDC-15FE-4F87-9AD7-A364C99E0710}" srcOrd="0" destOrd="0" presId="urn:microsoft.com/office/officeart/2005/8/layout/hProcess7"/>
    <dgm:cxn modelId="{F58D5369-9625-4F80-B4CF-28C8C08E5DA4}" type="presParOf" srcId="{CCDEE120-23C3-44CC-B46C-954001926234}" destId="{CB0CB1EB-D750-4F78-958A-596B6084BFA4}" srcOrd="0" destOrd="0" presId="urn:microsoft.com/office/officeart/2005/8/layout/hProcess7"/>
    <dgm:cxn modelId="{796F0CDB-82FC-4D6E-8DFC-6E4D492362E5}" type="presParOf" srcId="{CB0CB1EB-D750-4F78-958A-596B6084BFA4}" destId="{86B2CCDC-15FE-4F87-9AD7-A364C99E0710}" srcOrd="0" destOrd="0" presId="urn:microsoft.com/office/officeart/2005/8/layout/hProcess7"/>
    <dgm:cxn modelId="{1CBC9E3D-9F9C-4CA4-81FD-6AC83B47FB7D}" type="presParOf" srcId="{CB0CB1EB-D750-4F78-958A-596B6084BFA4}" destId="{5D795F5F-E8EF-438C-B62A-3E2072E6BB67}" srcOrd="1" destOrd="0" presId="urn:microsoft.com/office/officeart/2005/8/layout/hProcess7"/>
    <dgm:cxn modelId="{B3009350-380D-4214-9B32-845188094FED}" type="presParOf" srcId="{CB0CB1EB-D750-4F78-958A-596B6084BFA4}" destId="{1624C416-ECD0-48BB-BE5D-DA61E1BC514F}" srcOrd="2" destOrd="0" presId="urn:microsoft.com/office/officeart/2005/8/layout/hProcess7"/>
    <dgm:cxn modelId="{4C0CAF68-B44E-4B66-B5CE-706A207CC367}" type="presParOf" srcId="{CCDEE120-23C3-44CC-B46C-954001926234}" destId="{33C463EB-F866-447B-9067-DC24BCB68FF1}" srcOrd="1" destOrd="0" presId="urn:microsoft.com/office/officeart/2005/8/layout/hProcess7"/>
    <dgm:cxn modelId="{A936A981-34B1-4678-812E-9AD97EE02AEC}" type="presParOf" srcId="{CCDEE120-23C3-44CC-B46C-954001926234}" destId="{2CE932E2-891B-4C33-9209-9660F7289B7B}" srcOrd="2" destOrd="0" presId="urn:microsoft.com/office/officeart/2005/8/layout/hProcess7"/>
    <dgm:cxn modelId="{3751F217-788E-4F2B-84F0-6BB454C64E43}" type="presParOf" srcId="{2CE932E2-891B-4C33-9209-9660F7289B7B}" destId="{1CD79B3D-077A-42EB-A63D-3A9CD78D2A24}" srcOrd="0" destOrd="0" presId="urn:microsoft.com/office/officeart/2005/8/layout/hProcess7"/>
    <dgm:cxn modelId="{2CDE72F0-FCDF-4AB2-A69F-3E751D55E2CF}" type="presParOf" srcId="{2CE932E2-891B-4C33-9209-9660F7289B7B}" destId="{24190709-F953-4D2A-92A0-390E4CCF5C34}" srcOrd="1" destOrd="0" presId="urn:microsoft.com/office/officeart/2005/8/layout/hProcess7"/>
    <dgm:cxn modelId="{7FDCAA4C-8A29-459A-8DFA-E69F1F55843A}" type="presParOf" srcId="{2CE932E2-891B-4C33-9209-9660F7289B7B}" destId="{900A74EB-FE2D-4EF3-ABBC-4C9653981DEC}" srcOrd="2" destOrd="0" presId="urn:microsoft.com/office/officeart/2005/8/layout/hProcess7"/>
    <dgm:cxn modelId="{492FAEC1-A5DE-452D-BE00-043CCC39A927}" type="presParOf" srcId="{CCDEE120-23C3-44CC-B46C-954001926234}" destId="{5D6C79D5-20AF-4A37-ACD9-ACF06BF2D793}" srcOrd="3" destOrd="0" presId="urn:microsoft.com/office/officeart/2005/8/layout/hProcess7"/>
    <dgm:cxn modelId="{CF2AB250-F93E-426B-8733-7A6E6E455913}" type="presParOf" srcId="{CCDEE120-23C3-44CC-B46C-954001926234}" destId="{0BEB77FC-E9A5-43EC-A948-BE6663CF7DF4}" srcOrd="4" destOrd="0" presId="urn:microsoft.com/office/officeart/2005/8/layout/hProcess7"/>
    <dgm:cxn modelId="{BA6461A4-3DC0-4F26-97AA-12D656BE3677}" type="presParOf" srcId="{0BEB77FC-E9A5-43EC-A948-BE6663CF7DF4}" destId="{E37B6B4E-6DA6-40B3-B14C-186A4FB77ACE}" srcOrd="0" destOrd="0" presId="urn:microsoft.com/office/officeart/2005/8/layout/hProcess7"/>
    <dgm:cxn modelId="{F665F732-09AC-4B1E-ADD4-0D3568DDC402}" type="presParOf" srcId="{0BEB77FC-E9A5-43EC-A948-BE6663CF7DF4}" destId="{1B9E1CB5-B01F-4A9C-9627-BFA966999BFA}" srcOrd="1" destOrd="0" presId="urn:microsoft.com/office/officeart/2005/8/layout/hProcess7"/>
    <dgm:cxn modelId="{597FB15F-5CA4-45D2-BB17-DFC62852C0ED}" type="presParOf" srcId="{0BEB77FC-E9A5-43EC-A948-BE6663CF7DF4}" destId="{94B15768-D213-4B5C-B457-320787035C7D}" srcOrd="2" destOrd="0" presId="urn:microsoft.com/office/officeart/2005/8/layout/hProcess7"/>
    <dgm:cxn modelId="{B925DD7E-88E7-454D-A8FB-AEFECBBD451D}" type="presParOf" srcId="{CCDEE120-23C3-44CC-B46C-954001926234}" destId="{A1705834-34E4-49CC-A9EF-19432D297DA1}" srcOrd="5" destOrd="0" presId="urn:microsoft.com/office/officeart/2005/8/layout/hProcess7"/>
    <dgm:cxn modelId="{A2CEB4EE-9490-44C0-9512-60267D9AE5EC}" type="presParOf" srcId="{CCDEE120-23C3-44CC-B46C-954001926234}" destId="{2663BB63-9E41-408D-94CC-78BDC115DE3F}" srcOrd="6" destOrd="0" presId="urn:microsoft.com/office/officeart/2005/8/layout/hProcess7"/>
    <dgm:cxn modelId="{9AB64CCF-61E7-4DD9-A908-BC42F1D6DC10}" type="presParOf" srcId="{2663BB63-9E41-408D-94CC-78BDC115DE3F}" destId="{FF887673-C31E-4538-B43E-3A48AB13B340}" srcOrd="0" destOrd="0" presId="urn:microsoft.com/office/officeart/2005/8/layout/hProcess7"/>
    <dgm:cxn modelId="{18932935-AD84-46AA-A974-46EFE5440834}" type="presParOf" srcId="{2663BB63-9E41-408D-94CC-78BDC115DE3F}" destId="{D7F2BD0D-780A-4BA5-A735-5B7637A86217}" srcOrd="1" destOrd="0" presId="urn:microsoft.com/office/officeart/2005/8/layout/hProcess7"/>
    <dgm:cxn modelId="{1FFC9373-9543-4818-9E1F-3ED85FB40BA8}" type="presParOf" srcId="{2663BB63-9E41-408D-94CC-78BDC115DE3F}" destId="{E400C2F9-1E6A-4521-A3B0-08FDD81B1B26}" srcOrd="2" destOrd="0" presId="urn:microsoft.com/office/officeart/2005/8/layout/hProcess7"/>
    <dgm:cxn modelId="{E8D579F5-22F7-49C8-B646-C1995E6676A4}" type="presParOf" srcId="{CCDEE120-23C3-44CC-B46C-954001926234}" destId="{4689D89F-8E0F-46AB-BD78-E4416E692C2F}" srcOrd="7" destOrd="0" presId="urn:microsoft.com/office/officeart/2005/8/layout/hProcess7"/>
    <dgm:cxn modelId="{E21B3852-6B39-4DA1-813A-149014656F77}" type="presParOf" srcId="{CCDEE120-23C3-44CC-B46C-954001926234}" destId="{6ECBACE5-F60E-479F-9B6F-BC8882E02E81}" srcOrd="8" destOrd="0" presId="urn:microsoft.com/office/officeart/2005/8/layout/hProcess7"/>
    <dgm:cxn modelId="{FEB848EC-5C02-4D50-8482-F6AF0844A31C}" type="presParOf" srcId="{6ECBACE5-F60E-479F-9B6F-BC8882E02E81}" destId="{3A5B50DF-58F3-4817-82D4-61210119F5C9}" srcOrd="0" destOrd="0" presId="urn:microsoft.com/office/officeart/2005/8/layout/hProcess7"/>
    <dgm:cxn modelId="{456C563B-3078-40C5-9BD2-EEE54D30B51B}" type="presParOf" srcId="{6ECBACE5-F60E-479F-9B6F-BC8882E02E81}" destId="{79D142A8-6A10-4A81-B419-7DF4B3221AAA}" srcOrd="1" destOrd="0" presId="urn:microsoft.com/office/officeart/2005/8/layout/hProcess7"/>
    <dgm:cxn modelId="{F22197B2-06C7-4C5B-AFE0-9D7D64A1718C}" type="presParOf" srcId="{6ECBACE5-F60E-479F-9B6F-BC8882E02E81}" destId="{898BF0E3-5DAC-4E93-9F1E-168733F5CAAF}" srcOrd="2" destOrd="0" presId="urn:microsoft.com/office/officeart/2005/8/layout/hProcess7"/>
    <dgm:cxn modelId="{0E164B88-288E-4655-8238-9ADA7E362D2B}" type="presParOf" srcId="{CCDEE120-23C3-44CC-B46C-954001926234}" destId="{311A2888-9F2D-42B2-BCFF-1ADA9985601F}" srcOrd="9" destOrd="0" presId="urn:microsoft.com/office/officeart/2005/8/layout/hProcess7"/>
    <dgm:cxn modelId="{4059A53D-CC15-4C5B-8664-3940CBD02309}" type="presParOf" srcId="{CCDEE120-23C3-44CC-B46C-954001926234}" destId="{B05FD41F-8498-4944-BB27-205533498131}" srcOrd="10" destOrd="0" presId="urn:microsoft.com/office/officeart/2005/8/layout/hProcess7"/>
    <dgm:cxn modelId="{F4F6DE62-53EA-4512-BEB3-0BB440821981}" type="presParOf" srcId="{B05FD41F-8498-4944-BB27-205533498131}" destId="{8773879B-2DF8-413A-9D3A-BF19981A7F1B}" srcOrd="0" destOrd="0" presId="urn:microsoft.com/office/officeart/2005/8/layout/hProcess7"/>
    <dgm:cxn modelId="{10486A3A-DEDA-4A34-9E08-EB65ED488771}" type="presParOf" srcId="{B05FD41F-8498-4944-BB27-205533498131}" destId="{EB26B2FC-5AC8-484F-98FF-3EABD85B75F4}" srcOrd="1" destOrd="0" presId="urn:microsoft.com/office/officeart/2005/8/layout/hProcess7"/>
    <dgm:cxn modelId="{78873B6E-4E70-491F-BE88-82FC3E311DAD}" type="presParOf" srcId="{B05FD41F-8498-4944-BB27-205533498131}" destId="{F880F6E7-126B-472D-838D-A23741517B61}" srcOrd="2" destOrd="0" presId="urn:microsoft.com/office/officeart/2005/8/layout/hProcess7"/>
    <dgm:cxn modelId="{A793DA2B-CADC-4442-B057-EC57E285C392}" type="presParOf" srcId="{CCDEE120-23C3-44CC-B46C-954001926234}" destId="{4B286D2C-6304-4E4B-ADBB-F23941136935}" srcOrd="11" destOrd="0" presId="urn:microsoft.com/office/officeart/2005/8/layout/hProcess7"/>
    <dgm:cxn modelId="{1869E914-AF8F-496C-B8FF-10B3981E21E3}" type="presParOf" srcId="{CCDEE120-23C3-44CC-B46C-954001926234}" destId="{A223AA5F-13D4-45D2-9A7E-97DD79DA4C2F}" srcOrd="12" destOrd="0" presId="urn:microsoft.com/office/officeart/2005/8/layout/hProcess7"/>
    <dgm:cxn modelId="{42F83566-65D1-47AE-83A1-B0A5C8F97EB1}" type="presParOf" srcId="{A223AA5F-13D4-45D2-9A7E-97DD79DA4C2F}" destId="{009D73A3-6F85-4363-B247-3A37A50BAA69}" srcOrd="0" destOrd="0" presId="urn:microsoft.com/office/officeart/2005/8/layout/hProcess7"/>
    <dgm:cxn modelId="{DE072B1E-2A08-449B-8CB9-2BEDE383B9D4}" type="presParOf" srcId="{A223AA5F-13D4-45D2-9A7E-97DD79DA4C2F}" destId="{0EF7AFB0-6FB8-482F-8E8B-539BEF31F95D}" srcOrd="1" destOrd="0" presId="urn:microsoft.com/office/officeart/2005/8/layout/hProcess7"/>
    <dgm:cxn modelId="{6FEA79B4-0606-4D12-B112-8F32C6B4BE53}" type="presParOf" srcId="{A223AA5F-13D4-45D2-9A7E-97DD79DA4C2F}" destId="{2347665F-673A-4616-A2BA-6CF87D243D99}"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D44D6A0-7975-4FED-B69A-0EB8185E038A}" type="doc">
      <dgm:prSet loTypeId="urn:microsoft.com/office/officeart/2005/8/layout/hProcess7" loCatId="list" qsTypeId="urn:microsoft.com/office/officeart/2005/8/quickstyle/simple3" qsCatId="simple" csTypeId="urn:microsoft.com/office/officeart/2005/8/colors/accent2_2" csCatId="accent2" phldr="1"/>
      <dgm:spPr/>
    </dgm:pt>
    <dgm:pt modelId="{998C37F0-19C2-40A5-8183-1FA85361BB4A}">
      <dgm:prSet phldrT="[Testo]" custT="1"/>
      <dgm:spPr/>
      <dgm:t>
        <a:bodyPr/>
        <a:lstStyle/>
        <a:p>
          <a:pPr algn="ctr"/>
          <a:r>
            <a:rPr lang="it-IT" sz="1500" dirty="0" err="1">
              <a:latin typeface="+mj-lt"/>
            </a:rPr>
            <a:t>Hazard</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intensity</a:t>
          </a:r>
          <a:r>
            <a:rPr lang="it-IT" sz="1500" i="1" dirty="0">
              <a:latin typeface="+mj-lt"/>
            </a:rPr>
            <a:t> </a:t>
          </a:r>
          <a:r>
            <a:rPr lang="it-IT" sz="1500" i="1" dirty="0" err="1">
              <a:latin typeface="+mj-lt"/>
            </a:rPr>
            <a:t>measure</a:t>
          </a:r>
          <a:endParaRPr lang="it-IT" sz="1500" i="1" dirty="0">
            <a:latin typeface="+mj-lt"/>
          </a:endParaRPr>
        </a:p>
        <a:p>
          <a:pPr algn="ctr"/>
          <a:endParaRPr lang="en-GB" sz="1500" dirty="0">
            <a:latin typeface="+mj-lt"/>
          </a:endParaRPr>
        </a:p>
      </dgm:t>
    </dgm:pt>
    <dgm:pt modelId="{9733B2B7-6087-4BE2-9EDD-3505FE35CFBD}" type="parTrans" cxnId="{ED677FA1-77FC-40EA-B80B-206AAD1E6C12}">
      <dgm:prSet/>
      <dgm:spPr/>
      <dgm:t>
        <a:bodyPr/>
        <a:lstStyle/>
        <a:p>
          <a:endParaRPr lang="en-GB"/>
        </a:p>
      </dgm:t>
    </dgm:pt>
    <dgm:pt modelId="{D6EAD0B9-2976-40D4-8EDF-1B5056BADAE5}" type="sibTrans" cxnId="{ED677FA1-77FC-40EA-B80B-206AAD1E6C12}">
      <dgm:prSet/>
      <dgm:spPr/>
      <dgm:t>
        <a:bodyPr/>
        <a:lstStyle/>
        <a:p>
          <a:endParaRPr lang="en-GB"/>
        </a:p>
      </dgm:t>
    </dgm:pt>
    <dgm:pt modelId="{B342B1CE-28A4-42BD-A725-1306DEF15692}">
      <dgm:prSet phldrT="[Testo]" custT="1"/>
      <dgm:spPr/>
      <dgm:t>
        <a:bodyPr/>
        <a:lstStyle/>
        <a:p>
          <a:pPr algn="ctr"/>
          <a:r>
            <a:rPr lang="it-IT" sz="1400" dirty="0" err="1">
              <a:latin typeface="+mj-lt"/>
            </a:rPr>
            <a:t>Loss</a:t>
          </a:r>
          <a:r>
            <a:rPr lang="it-IT" sz="14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r>
            <a:rPr lang="it-IT" sz="1500" i="1" dirty="0" err="1">
              <a:latin typeface="+mj-lt"/>
            </a:rPr>
            <a:t>decision</a:t>
          </a:r>
          <a:r>
            <a:rPr lang="it-IT" sz="1500" i="1" dirty="0">
              <a:latin typeface="+mj-lt"/>
            </a:rPr>
            <a:t> </a:t>
          </a:r>
          <a:r>
            <a:rPr lang="it-IT" sz="1500" i="1" dirty="0" err="1">
              <a:latin typeface="+mj-lt"/>
            </a:rPr>
            <a:t>variable</a:t>
          </a:r>
          <a:endParaRPr lang="en-GB" sz="1500" i="1" dirty="0">
            <a:latin typeface="+mj-lt"/>
          </a:endParaRPr>
        </a:p>
      </dgm:t>
    </dgm:pt>
    <dgm:pt modelId="{B43B5008-2EA2-44AE-AA78-DCB823FEE5B9}" type="parTrans" cxnId="{F153C02D-4E52-4D4C-B623-F61AF5764A70}">
      <dgm:prSet/>
      <dgm:spPr/>
      <dgm:t>
        <a:bodyPr/>
        <a:lstStyle/>
        <a:p>
          <a:endParaRPr lang="en-GB"/>
        </a:p>
      </dgm:t>
    </dgm:pt>
    <dgm:pt modelId="{D4BECFD4-A8D2-4EC2-88EA-1633B36DF75F}" type="sibTrans" cxnId="{F153C02D-4E52-4D4C-B623-F61AF5764A70}">
      <dgm:prSet/>
      <dgm:spPr/>
      <dgm:t>
        <a:bodyPr/>
        <a:lstStyle/>
        <a:p>
          <a:endParaRPr lang="en-GB"/>
        </a:p>
      </dgm:t>
    </dgm:pt>
    <dgm:pt modelId="{A38B0FF6-C4DB-4E6B-B8A8-39B6FF527BDE}">
      <dgm:prSet custT="1">
        <dgm:style>
          <a:lnRef idx="2">
            <a:schemeClr val="dk1"/>
          </a:lnRef>
          <a:fillRef idx="1">
            <a:schemeClr val="lt1"/>
          </a:fillRef>
          <a:effectRef idx="0">
            <a:schemeClr val="dk1"/>
          </a:effectRef>
          <a:fontRef idx="minor">
            <a:schemeClr val="dk1"/>
          </a:fontRef>
        </dgm:style>
      </dgm:prSet>
      <dgm:spPr>
        <a:ln/>
      </dgm:spPr>
      <dgm:t>
        <a:bodyPr/>
        <a:lstStyle/>
        <a:p>
          <a:r>
            <a:rPr lang="it-IT" sz="1200" b="1" dirty="0">
              <a:latin typeface="+mj-lt"/>
            </a:rPr>
            <a:t>HAZARD</a:t>
          </a:r>
          <a:endParaRPr lang="en-GB" sz="1200" b="1" dirty="0">
            <a:latin typeface="+mj-lt"/>
          </a:endParaRPr>
        </a:p>
      </dgm:t>
    </dgm:pt>
    <dgm:pt modelId="{66F3F624-F788-4534-86C3-F1EB645F2412}" type="parTrans" cxnId="{11D74057-371E-4726-9B10-D679D4E0B834}">
      <dgm:prSet/>
      <dgm:spPr/>
      <dgm:t>
        <a:bodyPr/>
        <a:lstStyle/>
        <a:p>
          <a:endParaRPr lang="en-GB"/>
        </a:p>
      </dgm:t>
    </dgm:pt>
    <dgm:pt modelId="{FDFF3C09-5882-42B4-A738-365E2E3A7F5F}" type="sibTrans" cxnId="{11D74057-371E-4726-9B10-D679D4E0B834}">
      <dgm:prSet/>
      <dgm:spPr/>
      <dgm:t>
        <a:bodyPr/>
        <a:lstStyle/>
        <a:p>
          <a:endParaRPr lang="en-GB"/>
        </a:p>
      </dgm:t>
    </dgm:pt>
    <dgm:pt modelId="{91372FC7-96EB-4B22-B013-C61890526E29}">
      <dgm:prSet custT="1">
        <dgm:style>
          <a:lnRef idx="1">
            <a:schemeClr val="accent2"/>
          </a:lnRef>
          <a:fillRef idx="2">
            <a:schemeClr val="accent2"/>
          </a:fillRef>
          <a:effectRef idx="1">
            <a:schemeClr val="accent2"/>
          </a:effectRef>
          <a:fontRef idx="minor">
            <a:schemeClr val="dk1"/>
          </a:fontRef>
        </dgm:style>
      </dgm:prSet>
      <dgm:spPr>
        <a:noFill/>
        <a:ln w="57150">
          <a:solidFill>
            <a:srgbClr val="A01625"/>
          </a:solidFill>
        </a:ln>
      </dgm:spPr>
      <dgm:t>
        <a:bodyPr/>
        <a:lstStyle/>
        <a:p>
          <a:r>
            <a:rPr lang="it-IT" sz="1400" b="1" dirty="0">
              <a:latin typeface="+mj-lt"/>
            </a:rPr>
            <a:t>VULNERABILITY</a:t>
          </a:r>
          <a:endParaRPr lang="en-GB" sz="1400" b="1" dirty="0">
            <a:latin typeface="+mj-lt"/>
          </a:endParaRPr>
        </a:p>
      </dgm:t>
    </dgm:pt>
    <dgm:pt modelId="{FE2C5B33-0810-4978-B9E9-4B449FFD9939}" type="parTrans" cxnId="{B9B9CA06-771E-4EB5-A865-163046CB3A41}">
      <dgm:prSet/>
      <dgm:spPr/>
      <dgm:t>
        <a:bodyPr/>
        <a:lstStyle/>
        <a:p>
          <a:endParaRPr lang="en-GB"/>
        </a:p>
      </dgm:t>
    </dgm:pt>
    <dgm:pt modelId="{C0D10B0A-D6A7-4EF8-8E94-2F2A8BDB1689}" type="sibTrans" cxnId="{B9B9CA06-771E-4EB5-A865-163046CB3A41}">
      <dgm:prSet/>
      <dgm:spPr/>
      <dgm:t>
        <a:bodyPr/>
        <a:lstStyle/>
        <a:p>
          <a:endParaRPr lang="en-GB"/>
        </a:p>
      </dgm:t>
    </dgm:pt>
    <dgm:pt modelId="{B2AFEF38-D861-419A-BA05-A67BC4F8BC98}">
      <dgm:prSet custT="1"/>
      <dgm:spPr/>
      <dgm:t>
        <a:bodyPr/>
        <a:lstStyle/>
        <a:p>
          <a:pPr algn="ctr"/>
          <a:r>
            <a:rPr lang="it-IT" sz="1500" dirty="0" err="1">
              <a:latin typeface="+mj-lt"/>
            </a:rPr>
            <a:t>Damage</a:t>
          </a:r>
          <a:r>
            <a:rPr lang="it-IT" sz="1500" dirty="0">
              <a:latin typeface="+mj-lt"/>
            </a:rPr>
            <a:t> </a:t>
          </a:r>
          <a:r>
            <a:rPr lang="it-IT" sz="1500" dirty="0" err="1">
              <a:latin typeface="+mj-lt"/>
            </a:rPr>
            <a:t>analysis</a:t>
          </a: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1500" dirty="0">
            <a:latin typeface="+mj-lt"/>
          </a:endParaRPr>
        </a:p>
        <a:p>
          <a:pPr algn="ctr"/>
          <a:endParaRPr lang="it-IT" sz="300" dirty="0">
            <a:latin typeface="+mj-lt"/>
          </a:endParaRPr>
        </a:p>
        <a:p>
          <a:pPr algn="ctr"/>
          <a:r>
            <a:rPr lang="it-IT" sz="1500" i="1" dirty="0" err="1">
              <a:latin typeface="+mj-lt"/>
            </a:rPr>
            <a:t>damage</a:t>
          </a:r>
          <a:r>
            <a:rPr lang="it-IT" sz="1500" i="1" dirty="0">
              <a:latin typeface="+mj-lt"/>
            </a:rPr>
            <a:t> </a:t>
          </a:r>
          <a:r>
            <a:rPr lang="it-IT" sz="1500" i="1" dirty="0" err="1">
              <a:latin typeface="+mj-lt"/>
            </a:rPr>
            <a:t>measure</a:t>
          </a:r>
          <a:endParaRPr lang="en-GB" sz="1500" i="1" dirty="0">
            <a:latin typeface="+mj-lt"/>
          </a:endParaRPr>
        </a:p>
      </dgm:t>
    </dgm:pt>
    <dgm:pt modelId="{A2D91669-C8A7-4CD8-9DD4-69455E941F93}" type="parTrans" cxnId="{B6D2E482-3C63-4413-9E98-AD927619EE68}">
      <dgm:prSet/>
      <dgm:spPr/>
      <dgm:t>
        <a:bodyPr/>
        <a:lstStyle/>
        <a:p>
          <a:endParaRPr lang="en-GB"/>
        </a:p>
      </dgm:t>
    </dgm:pt>
    <dgm:pt modelId="{187AEFE4-C4A6-4419-8F04-7E92643F2345}" type="sibTrans" cxnId="{B6D2E482-3C63-4413-9E98-AD927619EE68}">
      <dgm:prSet/>
      <dgm:spPr/>
      <dgm:t>
        <a:bodyPr/>
        <a:lstStyle/>
        <a:p>
          <a:endParaRPr lang="en-GB"/>
        </a:p>
      </dgm:t>
    </dgm:pt>
    <dgm:pt modelId="{91CB4FFE-BF74-4312-B39F-9DF680D20119}">
      <dgm:prSet custT="1">
        <dgm:style>
          <a:lnRef idx="1">
            <a:schemeClr val="accent2"/>
          </a:lnRef>
          <a:fillRef idx="2">
            <a:schemeClr val="accent2"/>
          </a:fillRef>
          <a:effectRef idx="1">
            <a:schemeClr val="accent2"/>
          </a:effectRef>
          <a:fontRef idx="minor">
            <a:schemeClr val="dk1"/>
          </a:fontRef>
        </dgm:style>
      </dgm:prSet>
      <dgm:spPr>
        <a:noFill/>
        <a:ln>
          <a:solidFill>
            <a:schemeClr val="tx1"/>
          </a:solidFill>
        </a:ln>
      </dgm:spPr>
      <dgm:t>
        <a:bodyPr/>
        <a:lstStyle/>
        <a:p>
          <a:r>
            <a:rPr lang="it-IT" sz="1200" b="1" dirty="0">
              <a:latin typeface="+mj-lt"/>
            </a:rPr>
            <a:t>DECISION MAKING</a:t>
          </a:r>
          <a:endParaRPr lang="en-GB" sz="1200" b="1" dirty="0">
            <a:latin typeface="+mj-lt"/>
          </a:endParaRPr>
        </a:p>
      </dgm:t>
    </dgm:pt>
    <dgm:pt modelId="{28957C8E-0842-471C-9A56-7A407377E970}" type="parTrans" cxnId="{C52FF87D-4A59-460E-A649-E3831B197C8E}">
      <dgm:prSet/>
      <dgm:spPr/>
      <dgm:t>
        <a:bodyPr/>
        <a:lstStyle/>
        <a:p>
          <a:endParaRPr lang="en-GB"/>
        </a:p>
      </dgm:t>
    </dgm:pt>
    <dgm:pt modelId="{B8DCA2CC-9E30-43FE-A67F-BA38E63DCC54}" type="sibTrans" cxnId="{C52FF87D-4A59-460E-A649-E3831B197C8E}">
      <dgm:prSet/>
      <dgm:spPr/>
      <dgm:t>
        <a:bodyPr/>
        <a:lstStyle/>
        <a:p>
          <a:endParaRPr lang="en-GB"/>
        </a:p>
      </dgm:t>
    </dgm:pt>
    <dgm:pt modelId="{4B56580F-D0A4-42CA-B33F-2E4C78853725}">
      <dgm:prSet custT="1">
        <dgm:style>
          <a:lnRef idx="1">
            <a:schemeClr val="accent2"/>
          </a:lnRef>
          <a:fillRef idx="2">
            <a:schemeClr val="accent2"/>
          </a:fillRef>
          <a:effectRef idx="1">
            <a:schemeClr val="accent2"/>
          </a:effectRef>
          <a:fontRef idx="minor">
            <a:schemeClr val="dk1"/>
          </a:fontRef>
        </dgm:style>
      </dgm:prSet>
      <dgm:spPr>
        <a:noFill/>
        <a:ln w="57150">
          <a:solidFill>
            <a:srgbClr val="A01625"/>
          </a:solidFill>
        </a:ln>
      </dgm:spPr>
      <dgm:t>
        <a:bodyPr/>
        <a:lstStyle/>
        <a:p>
          <a:r>
            <a:rPr lang="it-IT" sz="1400" b="1" dirty="0">
              <a:latin typeface="+mj-lt"/>
            </a:rPr>
            <a:t>VULNERABILITY</a:t>
          </a:r>
          <a:endParaRPr lang="en-GB" sz="1400" b="1" dirty="0">
            <a:latin typeface="+mj-lt"/>
          </a:endParaRPr>
        </a:p>
      </dgm:t>
    </dgm:pt>
    <dgm:pt modelId="{27DA8398-245A-47C4-B2D0-0287DC9A5F33}" type="parTrans" cxnId="{B5E48249-0109-46FA-8925-C744D6B8D521}">
      <dgm:prSet/>
      <dgm:spPr/>
      <dgm:t>
        <a:bodyPr/>
        <a:lstStyle/>
        <a:p>
          <a:endParaRPr lang="en-GB"/>
        </a:p>
      </dgm:t>
    </dgm:pt>
    <dgm:pt modelId="{649FCF27-1B46-410A-ACDC-3CBCECA3C62B}" type="sibTrans" cxnId="{B5E48249-0109-46FA-8925-C744D6B8D521}">
      <dgm:prSet/>
      <dgm:spPr/>
      <dgm:t>
        <a:bodyPr/>
        <a:lstStyle/>
        <a:p>
          <a:endParaRPr lang="en-GB"/>
        </a:p>
      </dgm:t>
    </dgm:pt>
    <dgm:pt modelId="{29FCEC4F-0D71-4B26-BF5C-1A6A7A921E82}">
      <dgm:prSet custT="1"/>
      <dgm:spPr/>
      <dgm:t>
        <a:bodyPr/>
        <a:lstStyle/>
        <a:p>
          <a:pPr algn="ctr"/>
          <a:r>
            <a:rPr lang="it-IT" sz="1500" dirty="0" err="1">
              <a:latin typeface="+mj-lt"/>
            </a:rPr>
            <a:t>Vulnerability</a:t>
          </a:r>
          <a:r>
            <a:rPr lang="it-IT" sz="1500" dirty="0">
              <a:latin typeface="+mj-lt"/>
            </a:rPr>
            <a:t> </a:t>
          </a:r>
          <a:r>
            <a:rPr lang="it-IT" sz="1500" dirty="0" err="1">
              <a:latin typeface="+mj-lt"/>
            </a:rPr>
            <a:t>analysis</a:t>
          </a:r>
          <a:endParaRPr lang="it-IT" sz="1500" dirty="0">
            <a:latin typeface="+mj-lt"/>
          </a:endParaRPr>
        </a:p>
        <a:p>
          <a:pPr algn="ctr"/>
          <a:endParaRPr lang="it-IT" sz="1200" dirty="0">
            <a:latin typeface="+mj-lt"/>
          </a:endParaRPr>
        </a:p>
        <a:p>
          <a:pPr algn="ctr"/>
          <a:endParaRPr lang="it-IT" sz="1400" dirty="0">
            <a:latin typeface="+mj-lt"/>
          </a:endParaRPr>
        </a:p>
        <a:p>
          <a:pPr algn="ctr"/>
          <a:endParaRPr lang="it-IT" sz="1400" dirty="0">
            <a:latin typeface="+mj-lt"/>
          </a:endParaRPr>
        </a:p>
        <a:p>
          <a:pPr algn="ctr"/>
          <a:endParaRPr lang="it-IT" sz="1000" dirty="0">
            <a:latin typeface="+mj-lt"/>
          </a:endParaRPr>
        </a:p>
        <a:p>
          <a:pPr algn="ctr"/>
          <a:r>
            <a:rPr lang="it-IT" sz="1400" i="1" dirty="0" err="1">
              <a:latin typeface="+mj-lt"/>
            </a:rPr>
            <a:t>engineering</a:t>
          </a:r>
          <a:r>
            <a:rPr lang="it-IT" sz="1400" i="1" dirty="0">
              <a:latin typeface="+mj-lt"/>
            </a:rPr>
            <a:t> </a:t>
          </a:r>
          <a:r>
            <a:rPr lang="it-IT" sz="1400" i="1" dirty="0" err="1">
              <a:latin typeface="+mj-lt"/>
            </a:rPr>
            <a:t>demand</a:t>
          </a:r>
          <a:r>
            <a:rPr lang="it-IT" sz="1400" i="1" dirty="0">
              <a:latin typeface="+mj-lt"/>
            </a:rPr>
            <a:t> par.</a:t>
          </a:r>
          <a:endParaRPr lang="en-GB" sz="1400" i="1" dirty="0">
            <a:latin typeface="+mj-lt"/>
          </a:endParaRPr>
        </a:p>
      </dgm:t>
    </dgm:pt>
    <dgm:pt modelId="{FDB498C7-B895-449E-9C35-FD4AD5E25279}" type="parTrans" cxnId="{A2AA1F98-0AFF-4E3E-BE3D-C79D0E236B13}">
      <dgm:prSet/>
      <dgm:spPr/>
      <dgm:t>
        <a:bodyPr/>
        <a:lstStyle/>
        <a:p>
          <a:endParaRPr lang="en-GB"/>
        </a:p>
      </dgm:t>
    </dgm:pt>
    <dgm:pt modelId="{22E306CB-DA78-40DA-9702-6F1970F2CEDD}" type="sibTrans" cxnId="{A2AA1F98-0AFF-4E3E-BE3D-C79D0E236B13}">
      <dgm:prSet/>
      <dgm:spPr/>
      <dgm:t>
        <a:bodyPr/>
        <a:lstStyle/>
        <a:p>
          <a:endParaRPr lang="en-GB"/>
        </a:p>
      </dgm:t>
    </dgm:pt>
    <dgm:pt modelId="{CCDEE120-23C3-44CC-B46C-954001926234}" type="pres">
      <dgm:prSet presAssocID="{7D44D6A0-7975-4FED-B69A-0EB8185E038A}" presName="Name0" presStyleCnt="0">
        <dgm:presLayoutVars>
          <dgm:dir/>
          <dgm:animLvl val="lvl"/>
          <dgm:resizeHandles val="exact"/>
        </dgm:presLayoutVars>
      </dgm:prSet>
      <dgm:spPr/>
    </dgm:pt>
    <dgm:pt modelId="{CB0CB1EB-D750-4F78-958A-596B6084BFA4}" type="pres">
      <dgm:prSet presAssocID="{A38B0FF6-C4DB-4E6B-B8A8-39B6FF527BDE}" presName="compositeNode" presStyleCnt="0">
        <dgm:presLayoutVars>
          <dgm:bulletEnabled val="1"/>
        </dgm:presLayoutVars>
      </dgm:prSet>
      <dgm:spPr/>
    </dgm:pt>
    <dgm:pt modelId="{86B2CCDC-15FE-4F87-9AD7-A364C99E0710}" type="pres">
      <dgm:prSet presAssocID="{A38B0FF6-C4DB-4E6B-B8A8-39B6FF527BDE}" presName="bgRect" presStyleLbl="node1" presStyleIdx="0" presStyleCnt="4" custScaleX="133100" custScaleY="133100"/>
      <dgm:spPr/>
    </dgm:pt>
    <dgm:pt modelId="{5D795F5F-E8EF-438C-B62A-3E2072E6BB67}" type="pres">
      <dgm:prSet presAssocID="{A38B0FF6-C4DB-4E6B-B8A8-39B6FF527BDE}" presName="parentNode" presStyleLbl="node1" presStyleIdx="0" presStyleCnt="4">
        <dgm:presLayoutVars>
          <dgm:chMax val="0"/>
          <dgm:bulletEnabled val="1"/>
        </dgm:presLayoutVars>
      </dgm:prSet>
      <dgm:spPr/>
    </dgm:pt>
    <dgm:pt modelId="{1624C416-ECD0-48BB-BE5D-DA61E1BC514F}" type="pres">
      <dgm:prSet presAssocID="{A38B0FF6-C4DB-4E6B-B8A8-39B6FF527BDE}" presName="childNode" presStyleLbl="node1" presStyleIdx="0" presStyleCnt="4">
        <dgm:presLayoutVars>
          <dgm:bulletEnabled val="1"/>
        </dgm:presLayoutVars>
      </dgm:prSet>
      <dgm:spPr/>
    </dgm:pt>
    <dgm:pt modelId="{33C463EB-F866-447B-9067-DC24BCB68FF1}" type="pres">
      <dgm:prSet presAssocID="{FDFF3C09-5882-42B4-A738-365E2E3A7F5F}" presName="hSp" presStyleCnt="0"/>
      <dgm:spPr/>
    </dgm:pt>
    <dgm:pt modelId="{2CE932E2-891B-4C33-9209-9660F7289B7B}" type="pres">
      <dgm:prSet presAssocID="{FDFF3C09-5882-42B4-A738-365E2E3A7F5F}" presName="vProcSp" presStyleCnt="0"/>
      <dgm:spPr/>
    </dgm:pt>
    <dgm:pt modelId="{1CD79B3D-077A-42EB-A63D-3A9CD78D2A24}" type="pres">
      <dgm:prSet presAssocID="{FDFF3C09-5882-42B4-A738-365E2E3A7F5F}" presName="vSp1" presStyleCnt="0"/>
      <dgm:spPr/>
    </dgm:pt>
    <dgm:pt modelId="{24190709-F953-4D2A-92A0-390E4CCF5C34}" type="pres">
      <dgm:prSet presAssocID="{FDFF3C09-5882-42B4-A738-365E2E3A7F5F}" presName="simulatedConn" presStyleLbl="solidFgAcc1" presStyleIdx="0" presStyleCnt="3"/>
      <dgm:spPr/>
    </dgm:pt>
    <dgm:pt modelId="{900A74EB-FE2D-4EF3-ABBC-4C9653981DEC}" type="pres">
      <dgm:prSet presAssocID="{FDFF3C09-5882-42B4-A738-365E2E3A7F5F}" presName="vSp2" presStyleCnt="0"/>
      <dgm:spPr/>
    </dgm:pt>
    <dgm:pt modelId="{5D6C79D5-20AF-4A37-ACD9-ACF06BF2D793}" type="pres">
      <dgm:prSet presAssocID="{FDFF3C09-5882-42B4-A738-365E2E3A7F5F}" presName="sibTrans" presStyleCnt="0"/>
      <dgm:spPr/>
    </dgm:pt>
    <dgm:pt modelId="{0BEB77FC-E9A5-43EC-A948-BE6663CF7DF4}" type="pres">
      <dgm:prSet presAssocID="{4B56580F-D0A4-42CA-B33F-2E4C78853725}" presName="compositeNode" presStyleCnt="0">
        <dgm:presLayoutVars>
          <dgm:bulletEnabled val="1"/>
        </dgm:presLayoutVars>
      </dgm:prSet>
      <dgm:spPr/>
    </dgm:pt>
    <dgm:pt modelId="{E37B6B4E-6DA6-40B3-B14C-186A4FB77ACE}" type="pres">
      <dgm:prSet presAssocID="{4B56580F-D0A4-42CA-B33F-2E4C78853725}" presName="bgRect" presStyleLbl="node1" presStyleIdx="1" presStyleCnt="4" custScaleX="133100" custScaleY="133100"/>
      <dgm:spPr/>
    </dgm:pt>
    <dgm:pt modelId="{1B9E1CB5-B01F-4A9C-9627-BFA966999BFA}" type="pres">
      <dgm:prSet presAssocID="{4B56580F-D0A4-42CA-B33F-2E4C78853725}" presName="parentNode" presStyleLbl="node1" presStyleIdx="1" presStyleCnt="4">
        <dgm:presLayoutVars>
          <dgm:chMax val="0"/>
          <dgm:bulletEnabled val="1"/>
        </dgm:presLayoutVars>
      </dgm:prSet>
      <dgm:spPr/>
    </dgm:pt>
    <dgm:pt modelId="{94B15768-D213-4B5C-B457-320787035C7D}" type="pres">
      <dgm:prSet presAssocID="{4B56580F-D0A4-42CA-B33F-2E4C78853725}" presName="childNode" presStyleLbl="node1" presStyleIdx="1" presStyleCnt="4">
        <dgm:presLayoutVars>
          <dgm:bulletEnabled val="1"/>
        </dgm:presLayoutVars>
      </dgm:prSet>
      <dgm:spPr/>
    </dgm:pt>
    <dgm:pt modelId="{A1705834-34E4-49CC-A9EF-19432D297DA1}" type="pres">
      <dgm:prSet presAssocID="{649FCF27-1B46-410A-ACDC-3CBCECA3C62B}" presName="hSp" presStyleCnt="0"/>
      <dgm:spPr/>
    </dgm:pt>
    <dgm:pt modelId="{2663BB63-9E41-408D-94CC-78BDC115DE3F}" type="pres">
      <dgm:prSet presAssocID="{649FCF27-1B46-410A-ACDC-3CBCECA3C62B}" presName="vProcSp" presStyleCnt="0"/>
      <dgm:spPr/>
    </dgm:pt>
    <dgm:pt modelId="{FF887673-C31E-4538-B43E-3A48AB13B340}" type="pres">
      <dgm:prSet presAssocID="{649FCF27-1B46-410A-ACDC-3CBCECA3C62B}" presName="vSp1" presStyleCnt="0"/>
      <dgm:spPr/>
    </dgm:pt>
    <dgm:pt modelId="{D7F2BD0D-780A-4BA5-A735-5B7637A86217}" type="pres">
      <dgm:prSet presAssocID="{649FCF27-1B46-410A-ACDC-3CBCECA3C62B}" presName="simulatedConn" presStyleLbl="solidFgAcc1" presStyleIdx="1" presStyleCnt="3"/>
      <dgm:spPr/>
    </dgm:pt>
    <dgm:pt modelId="{E400C2F9-1E6A-4521-A3B0-08FDD81B1B26}" type="pres">
      <dgm:prSet presAssocID="{649FCF27-1B46-410A-ACDC-3CBCECA3C62B}" presName="vSp2" presStyleCnt="0"/>
      <dgm:spPr/>
    </dgm:pt>
    <dgm:pt modelId="{4689D89F-8E0F-46AB-BD78-E4416E692C2F}" type="pres">
      <dgm:prSet presAssocID="{649FCF27-1B46-410A-ACDC-3CBCECA3C62B}" presName="sibTrans" presStyleCnt="0"/>
      <dgm:spPr/>
    </dgm:pt>
    <dgm:pt modelId="{6ECBACE5-F60E-479F-9B6F-BC8882E02E81}" type="pres">
      <dgm:prSet presAssocID="{91372FC7-96EB-4B22-B013-C61890526E29}" presName="compositeNode" presStyleCnt="0">
        <dgm:presLayoutVars>
          <dgm:bulletEnabled val="1"/>
        </dgm:presLayoutVars>
      </dgm:prSet>
      <dgm:spPr/>
    </dgm:pt>
    <dgm:pt modelId="{3A5B50DF-58F3-4817-82D4-61210119F5C9}" type="pres">
      <dgm:prSet presAssocID="{91372FC7-96EB-4B22-B013-C61890526E29}" presName="bgRect" presStyleLbl="node1" presStyleIdx="2" presStyleCnt="4" custScaleX="133100" custScaleY="133100"/>
      <dgm:spPr/>
    </dgm:pt>
    <dgm:pt modelId="{79D142A8-6A10-4A81-B419-7DF4B3221AAA}" type="pres">
      <dgm:prSet presAssocID="{91372FC7-96EB-4B22-B013-C61890526E29}" presName="parentNode" presStyleLbl="node1" presStyleIdx="2" presStyleCnt="4">
        <dgm:presLayoutVars>
          <dgm:chMax val="0"/>
          <dgm:bulletEnabled val="1"/>
        </dgm:presLayoutVars>
      </dgm:prSet>
      <dgm:spPr/>
    </dgm:pt>
    <dgm:pt modelId="{898BF0E3-5DAC-4E93-9F1E-168733F5CAAF}" type="pres">
      <dgm:prSet presAssocID="{91372FC7-96EB-4B22-B013-C61890526E29}" presName="childNode" presStyleLbl="node1" presStyleIdx="2" presStyleCnt="4">
        <dgm:presLayoutVars>
          <dgm:bulletEnabled val="1"/>
        </dgm:presLayoutVars>
      </dgm:prSet>
      <dgm:spPr/>
    </dgm:pt>
    <dgm:pt modelId="{311A2888-9F2D-42B2-BCFF-1ADA9985601F}" type="pres">
      <dgm:prSet presAssocID="{C0D10B0A-D6A7-4EF8-8E94-2F2A8BDB1689}" presName="hSp" presStyleCnt="0"/>
      <dgm:spPr/>
    </dgm:pt>
    <dgm:pt modelId="{B05FD41F-8498-4944-BB27-205533498131}" type="pres">
      <dgm:prSet presAssocID="{C0D10B0A-D6A7-4EF8-8E94-2F2A8BDB1689}" presName="vProcSp" presStyleCnt="0"/>
      <dgm:spPr/>
    </dgm:pt>
    <dgm:pt modelId="{8773879B-2DF8-413A-9D3A-BF19981A7F1B}" type="pres">
      <dgm:prSet presAssocID="{C0D10B0A-D6A7-4EF8-8E94-2F2A8BDB1689}" presName="vSp1" presStyleCnt="0"/>
      <dgm:spPr/>
    </dgm:pt>
    <dgm:pt modelId="{EB26B2FC-5AC8-484F-98FF-3EABD85B75F4}" type="pres">
      <dgm:prSet presAssocID="{C0D10B0A-D6A7-4EF8-8E94-2F2A8BDB1689}" presName="simulatedConn" presStyleLbl="solidFgAcc1" presStyleIdx="2" presStyleCnt="3"/>
      <dgm:spPr/>
    </dgm:pt>
    <dgm:pt modelId="{F880F6E7-126B-472D-838D-A23741517B61}" type="pres">
      <dgm:prSet presAssocID="{C0D10B0A-D6A7-4EF8-8E94-2F2A8BDB1689}" presName="vSp2" presStyleCnt="0"/>
      <dgm:spPr/>
    </dgm:pt>
    <dgm:pt modelId="{4B286D2C-6304-4E4B-ADBB-F23941136935}" type="pres">
      <dgm:prSet presAssocID="{C0D10B0A-D6A7-4EF8-8E94-2F2A8BDB1689}" presName="sibTrans" presStyleCnt="0"/>
      <dgm:spPr/>
    </dgm:pt>
    <dgm:pt modelId="{A223AA5F-13D4-45D2-9A7E-97DD79DA4C2F}" type="pres">
      <dgm:prSet presAssocID="{91CB4FFE-BF74-4312-B39F-9DF680D20119}" presName="compositeNode" presStyleCnt="0">
        <dgm:presLayoutVars>
          <dgm:bulletEnabled val="1"/>
        </dgm:presLayoutVars>
      </dgm:prSet>
      <dgm:spPr/>
    </dgm:pt>
    <dgm:pt modelId="{009D73A3-6F85-4363-B247-3A37A50BAA69}" type="pres">
      <dgm:prSet presAssocID="{91CB4FFE-BF74-4312-B39F-9DF680D20119}" presName="bgRect" presStyleLbl="node1" presStyleIdx="3" presStyleCnt="4" custScaleX="133100" custScaleY="133100"/>
      <dgm:spPr/>
    </dgm:pt>
    <dgm:pt modelId="{0EF7AFB0-6FB8-482F-8E8B-539BEF31F95D}" type="pres">
      <dgm:prSet presAssocID="{91CB4FFE-BF74-4312-B39F-9DF680D20119}" presName="parentNode" presStyleLbl="node1" presStyleIdx="3" presStyleCnt="4">
        <dgm:presLayoutVars>
          <dgm:chMax val="0"/>
          <dgm:bulletEnabled val="1"/>
        </dgm:presLayoutVars>
      </dgm:prSet>
      <dgm:spPr/>
    </dgm:pt>
    <dgm:pt modelId="{2347665F-673A-4616-A2BA-6CF87D243D99}" type="pres">
      <dgm:prSet presAssocID="{91CB4FFE-BF74-4312-B39F-9DF680D20119}" presName="childNode" presStyleLbl="node1" presStyleIdx="3" presStyleCnt="4">
        <dgm:presLayoutVars>
          <dgm:bulletEnabled val="1"/>
        </dgm:presLayoutVars>
      </dgm:prSet>
      <dgm:spPr/>
    </dgm:pt>
  </dgm:ptLst>
  <dgm:cxnLst>
    <dgm:cxn modelId="{C4AD5C03-EE82-4752-92AF-1AD32E0B60D8}" type="presOf" srcId="{91372FC7-96EB-4B22-B013-C61890526E29}" destId="{79D142A8-6A10-4A81-B419-7DF4B3221AAA}" srcOrd="1" destOrd="0" presId="urn:microsoft.com/office/officeart/2005/8/layout/hProcess7"/>
    <dgm:cxn modelId="{B9B9CA06-771E-4EB5-A865-163046CB3A41}" srcId="{7D44D6A0-7975-4FED-B69A-0EB8185E038A}" destId="{91372FC7-96EB-4B22-B013-C61890526E29}" srcOrd="2" destOrd="0" parTransId="{FE2C5B33-0810-4978-B9E9-4B449FFD9939}" sibTransId="{C0D10B0A-D6A7-4EF8-8E94-2F2A8BDB1689}"/>
    <dgm:cxn modelId="{B9711E27-17C6-4A5C-B51B-8AC41C3F904E}" type="presOf" srcId="{B342B1CE-28A4-42BD-A725-1306DEF15692}" destId="{2347665F-673A-4616-A2BA-6CF87D243D99}" srcOrd="0" destOrd="0" presId="urn:microsoft.com/office/officeart/2005/8/layout/hProcess7"/>
    <dgm:cxn modelId="{F153C02D-4E52-4D4C-B623-F61AF5764A70}" srcId="{91CB4FFE-BF74-4312-B39F-9DF680D20119}" destId="{B342B1CE-28A4-42BD-A725-1306DEF15692}" srcOrd="0" destOrd="0" parTransId="{B43B5008-2EA2-44AE-AA78-DCB823FEE5B9}" sibTransId="{D4BECFD4-A8D2-4EC2-88EA-1633B36DF75F}"/>
    <dgm:cxn modelId="{283AE441-D5FF-4183-9D62-7EB20F5B8A3F}" type="presOf" srcId="{4B56580F-D0A4-42CA-B33F-2E4C78853725}" destId="{E37B6B4E-6DA6-40B3-B14C-186A4FB77ACE}" srcOrd="0" destOrd="0" presId="urn:microsoft.com/office/officeart/2005/8/layout/hProcess7"/>
    <dgm:cxn modelId="{B5E48249-0109-46FA-8925-C744D6B8D521}" srcId="{7D44D6A0-7975-4FED-B69A-0EB8185E038A}" destId="{4B56580F-D0A4-42CA-B33F-2E4C78853725}" srcOrd="1" destOrd="0" parTransId="{27DA8398-245A-47C4-B2D0-0287DC9A5F33}" sibTransId="{649FCF27-1B46-410A-ACDC-3CBCECA3C62B}"/>
    <dgm:cxn modelId="{199A9F72-2A20-4EF7-9E3B-10041D6E1CE3}" type="presOf" srcId="{4B56580F-D0A4-42CA-B33F-2E4C78853725}" destId="{1B9E1CB5-B01F-4A9C-9627-BFA966999BFA}" srcOrd="1" destOrd="0" presId="urn:microsoft.com/office/officeart/2005/8/layout/hProcess7"/>
    <dgm:cxn modelId="{9B672A53-536A-4F83-B9ED-5C3338883481}" type="presOf" srcId="{B2AFEF38-D861-419A-BA05-A67BC4F8BC98}" destId="{898BF0E3-5DAC-4E93-9F1E-168733F5CAAF}" srcOrd="0" destOrd="0" presId="urn:microsoft.com/office/officeart/2005/8/layout/hProcess7"/>
    <dgm:cxn modelId="{11D74057-371E-4726-9B10-D679D4E0B834}" srcId="{7D44D6A0-7975-4FED-B69A-0EB8185E038A}" destId="{A38B0FF6-C4DB-4E6B-B8A8-39B6FF527BDE}" srcOrd="0" destOrd="0" parTransId="{66F3F624-F788-4534-86C3-F1EB645F2412}" sibTransId="{FDFF3C09-5882-42B4-A738-365E2E3A7F5F}"/>
    <dgm:cxn modelId="{C52FF87D-4A59-460E-A649-E3831B197C8E}" srcId="{7D44D6A0-7975-4FED-B69A-0EB8185E038A}" destId="{91CB4FFE-BF74-4312-B39F-9DF680D20119}" srcOrd="3" destOrd="0" parTransId="{28957C8E-0842-471C-9A56-7A407377E970}" sibTransId="{B8DCA2CC-9E30-43FE-A67F-BA38E63DCC54}"/>
    <dgm:cxn modelId="{B6D2E482-3C63-4413-9E98-AD927619EE68}" srcId="{91372FC7-96EB-4B22-B013-C61890526E29}" destId="{B2AFEF38-D861-419A-BA05-A67BC4F8BC98}" srcOrd="0" destOrd="0" parTransId="{A2D91669-C8A7-4CD8-9DD4-69455E941F93}" sibTransId="{187AEFE4-C4A6-4419-8F04-7E92643F2345}"/>
    <dgm:cxn modelId="{95A7168A-C22A-4FBD-B9C6-D62E60E04755}" type="presOf" srcId="{A38B0FF6-C4DB-4E6B-B8A8-39B6FF527BDE}" destId="{5D795F5F-E8EF-438C-B62A-3E2072E6BB67}" srcOrd="1" destOrd="0" presId="urn:microsoft.com/office/officeart/2005/8/layout/hProcess7"/>
    <dgm:cxn modelId="{A2AA1F98-0AFF-4E3E-BE3D-C79D0E236B13}" srcId="{4B56580F-D0A4-42CA-B33F-2E4C78853725}" destId="{29FCEC4F-0D71-4B26-BF5C-1A6A7A921E82}" srcOrd="0" destOrd="0" parTransId="{FDB498C7-B895-449E-9C35-FD4AD5E25279}" sibTransId="{22E306CB-DA78-40DA-9702-6F1970F2CEDD}"/>
    <dgm:cxn modelId="{ED677FA1-77FC-40EA-B80B-206AAD1E6C12}" srcId="{A38B0FF6-C4DB-4E6B-B8A8-39B6FF527BDE}" destId="{998C37F0-19C2-40A5-8183-1FA85361BB4A}" srcOrd="0" destOrd="0" parTransId="{9733B2B7-6087-4BE2-9EDD-3505FE35CFBD}" sibTransId="{D6EAD0B9-2976-40D4-8EDF-1B5056BADAE5}"/>
    <dgm:cxn modelId="{7F2781AB-B857-4A87-9577-7F726795A810}" type="presOf" srcId="{91372FC7-96EB-4B22-B013-C61890526E29}" destId="{3A5B50DF-58F3-4817-82D4-61210119F5C9}" srcOrd="0" destOrd="0" presId="urn:microsoft.com/office/officeart/2005/8/layout/hProcess7"/>
    <dgm:cxn modelId="{C970A5BD-18D9-47A1-828A-7EBC57055F1F}" type="presOf" srcId="{29FCEC4F-0D71-4B26-BF5C-1A6A7A921E82}" destId="{94B15768-D213-4B5C-B457-320787035C7D}" srcOrd="0" destOrd="0" presId="urn:microsoft.com/office/officeart/2005/8/layout/hProcess7"/>
    <dgm:cxn modelId="{C3BE47D9-6EEA-4C8D-A9F5-4726E4BAE0A3}" type="presOf" srcId="{7D44D6A0-7975-4FED-B69A-0EB8185E038A}" destId="{CCDEE120-23C3-44CC-B46C-954001926234}" srcOrd="0" destOrd="0" presId="urn:microsoft.com/office/officeart/2005/8/layout/hProcess7"/>
    <dgm:cxn modelId="{B01EC4E9-AB90-49BB-B9D0-78AD31E5DE5D}" type="presOf" srcId="{91CB4FFE-BF74-4312-B39F-9DF680D20119}" destId="{009D73A3-6F85-4363-B247-3A37A50BAA69}" srcOrd="0" destOrd="0" presId="urn:microsoft.com/office/officeart/2005/8/layout/hProcess7"/>
    <dgm:cxn modelId="{BB4B5FF0-7EC5-4DD5-9CDB-7C4BCCD34EDE}" type="presOf" srcId="{91CB4FFE-BF74-4312-B39F-9DF680D20119}" destId="{0EF7AFB0-6FB8-482F-8E8B-539BEF31F95D}" srcOrd="1" destOrd="0" presId="urn:microsoft.com/office/officeart/2005/8/layout/hProcess7"/>
    <dgm:cxn modelId="{868101F1-BEFD-4BB1-B16C-461D90CAD710}" type="presOf" srcId="{998C37F0-19C2-40A5-8183-1FA85361BB4A}" destId="{1624C416-ECD0-48BB-BE5D-DA61E1BC514F}" srcOrd="0" destOrd="0" presId="urn:microsoft.com/office/officeart/2005/8/layout/hProcess7"/>
    <dgm:cxn modelId="{1CA9D6F8-3FF4-41F4-A3B6-8662959AC50D}" type="presOf" srcId="{A38B0FF6-C4DB-4E6B-B8A8-39B6FF527BDE}" destId="{86B2CCDC-15FE-4F87-9AD7-A364C99E0710}" srcOrd="0" destOrd="0" presId="urn:microsoft.com/office/officeart/2005/8/layout/hProcess7"/>
    <dgm:cxn modelId="{F58D5369-9625-4F80-B4CF-28C8C08E5DA4}" type="presParOf" srcId="{CCDEE120-23C3-44CC-B46C-954001926234}" destId="{CB0CB1EB-D750-4F78-958A-596B6084BFA4}" srcOrd="0" destOrd="0" presId="urn:microsoft.com/office/officeart/2005/8/layout/hProcess7"/>
    <dgm:cxn modelId="{796F0CDB-82FC-4D6E-8DFC-6E4D492362E5}" type="presParOf" srcId="{CB0CB1EB-D750-4F78-958A-596B6084BFA4}" destId="{86B2CCDC-15FE-4F87-9AD7-A364C99E0710}" srcOrd="0" destOrd="0" presId="urn:microsoft.com/office/officeart/2005/8/layout/hProcess7"/>
    <dgm:cxn modelId="{1CBC9E3D-9F9C-4CA4-81FD-6AC83B47FB7D}" type="presParOf" srcId="{CB0CB1EB-D750-4F78-958A-596B6084BFA4}" destId="{5D795F5F-E8EF-438C-B62A-3E2072E6BB67}" srcOrd="1" destOrd="0" presId="urn:microsoft.com/office/officeart/2005/8/layout/hProcess7"/>
    <dgm:cxn modelId="{B3009350-380D-4214-9B32-845188094FED}" type="presParOf" srcId="{CB0CB1EB-D750-4F78-958A-596B6084BFA4}" destId="{1624C416-ECD0-48BB-BE5D-DA61E1BC514F}" srcOrd="2" destOrd="0" presId="urn:microsoft.com/office/officeart/2005/8/layout/hProcess7"/>
    <dgm:cxn modelId="{4C0CAF68-B44E-4B66-B5CE-706A207CC367}" type="presParOf" srcId="{CCDEE120-23C3-44CC-B46C-954001926234}" destId="{33C463EB-F866-447B-9067-DC24BCB68FF1}" srcOrd="1" destOrd="0" presId="urn:microsoft.com/office/officeart/2005/8/layout/hProcess7"/>
    <dgm:cxn modelId="{A936A981-34B1-4678-812E-9AD97EE02AEC}" type="presParOf" srcId="{CCDEE120-23C3-44CC-B46C-954001926234}" destId="{2CE932E2-891B-4C33-9209-9660F7289B7B}" srcOrd="2" destOrd="0" presId="urn:microsoft.com/office/officeart/2005/8/layout/hProcess7"/>
    <dgm:cxn modelId="{3751F217-788E-4F2B-84F0-6BB454C64E43}" type="presParOf" srcId="{2CE932E2-891B-4C33-9209-9660F7289B7B}" destId="{1CD79B3D-077A-42EB-A63D-3A9CD78D2A24}" srcOrd="0" destOrd="0" presId="urn:microsoft.com/office/officeart/2005/8/layout/hProcess7"/>
    <dgm:cxn modelId="{2CDE72F0-FCDF-4AB2-A69F-3E751D55E2CF}" type="presParOf" srcId="{2CE932E2-891B-4C33-9209-9660F7289B7B}" destId="{24190709-F953-4D2A-92A0-390E4CCF5C34}" srcOrd="1" destOrd="0" presId="urn:microsoft.com/office/officeart/2005/8/layout/hProcess7"/>
    <dgm:cxn modelId="{7FDCAA4C-8A29-459A-8DFA-E69F1F55843A}" type="presParOf" srcId="{2CE932E2-891B-4C33-9209-9660F7289B7B}" destId="{900A74EB-FE2D-4EF3-ABBC-4C9653981DEC}" srcOrd="2" destOrd="0" presId="urn:microsoft.com/office/officeart/2005/8/layout/hProcess7"/>
    <dgm:cxn modelId="{492FAEC1-A5DE-452D-BE00-043CCC39A927}" type="presParOf" srcId="{CCDEE120-23C3-44CC-B46C-954001926234}" destId="{5D6C79D5-20AF-4A37-ACD9-ACF06BF2D793}" srcOrd="3" destOrd="0" presId="urn:microsoft.com/office/officeart/2005/8/layout/hProcess7"/>
    <dgm:cxn modelId="{CF2AB250-F93E-426B-8733-7A6E6E455913}" type="presParOf" srcId="{CCDEE120-23C3-44CC-B46C-954001926234}" destId="{0BEB77FC-E9A5-43EC-A948-BE6663CF7DF4}" srcOrd="4" destOrd="0" presId="urn:microsoft.com/office/officeart/2005/8/layout/hProcess7"/>
    <dgm:cxn modelId="{BA6461A4-3DC0-4F26-97AA-12D656BE3677}" type="presParOf" srcId="{0BEB77FC-E9A5-43EC-A948-BE6663CF7DF4}" destId="{E37B6B4E-6DA6-40B3-B14C-186A4FB77ACE}" srcOrd="0" destOrd="0" presId="urn:microsoft.com/office/officeart/2005/8/layout/hProcess7"/>
    <dgm:cxn modelId="{F665F732-09AC-4B1E-ADD4-0D3568DDC402}" type="presParOf" srcId="{0BEB77FC-E9A5-43EC-A948-BE6663CF7DF4}" destId="{1B9E1CB5-B01F-4A9C-9627-BFA966999BFA}" srcOrd="1" destOrd="0" presId="urn:microsoft.com/office/officeart/2005/8/layout/hProcess7"/>
    <dgm:cxn modelId="{597FB15F-5CA4-45D2-BB17-DFC62852C0ED}" type="presParOf" srcId="{0BEB77FC-E9A5-43EC-A948-BE6663CF7DF4}" destId="{94B15768-D213-4B5C-B457-320787035C7D}" srcOrd="2" destOrd="0" presId="urn:microsoft.com/office/officeart/2005/8/layout/hProcess7"/>
    <dgm:cxn modelId="{B925DD7E-88E7-454D-A8FB-AEFECBBD451D}" type="presParOf" srcId="{CCDEE120-23C3-44CC-B46C-954001926234}" destId="{A1705834-34E4-49CC-A9EF-19432D297DA1}" srcOrd="5" destOrd="0" presId="urn:microsoft.com/office/officeart/2005/8/layout/hProcess7"/>
    <dgm:cxn modelId="{A2CEB4EE-9490-44C0-9512-60267D9AE5EC}" type="presParOf" srcId="{CCDEE120-23C3-44CC-B46C-954001926234}" destId="{2663BB63-9E41-408D-94CC-78BDC115DE3F}" srcOrd="6" destOrd="0" presId="urn:microsoft.com/office/officeart/2005/8/layout/hProcess7"/>
    <dgm:cxn modelId="{9AB64CCF-61E7-4DD9-A908-BC42F1D6DC10}" type="presParOf" srcId="{2663BB63-9E41-408D-94CC-78BDC115DE3F}" destId="{FF887673-C31E-4538-B43E-3A48AB13B340}" srcOrd="0" destOrd="0" presId="urn:microsoft.com/office/officeart/2005/8/layout/hProcess7"/>
    <dgm:cxn modelId="{18932935-AD84-46AA-A974-46EFE5440834}" type="presParOf" srcId="{2663BB63-9E41-408D-94CC-78BDC115DE3F}" destId="{D7F2BD0D-780A-4BA5-A735-5B7637A86217}" srcOrd="1" destOrd="0" presId="urn:microsoft.com/office/officeart/2005/8/layout/hProcess7"/>
    <dgm:cxn modelId="{1FFC9373-9543-4818-9E1F-3ED85FB40BA8}" type="presParOf" srcId="{2663BB63-9E41-408D-94CC-78BDC115DE3F}" destId="{E400C2F9-1E6A-4521-A3B0-08FDD81B1B26}" srcOrd="2" destOrd="0" presId="urn:microsoft.com/office/officeart/2005/8/layout/hProcess7"/>
    <dgm:cxn modelId="{E8D579F5-22F7-49C8-B646-C1995E6676A4}" type="presParOf" srcId="{CCDEE120-23C3-44CC-B46C-954001926234}" destId="{4689D89F-8E0F-46AB-BD78-E4416E692C2F}" srcOrd="7" destOrd="0" presId="urn:microsoft.com/office/officeart/2005/8/layout/hProcess7"/>
    <dgm:cxn modelId="{E21B3852-6B39-4DA1-813A-149014656F77}" type="presParOf" srcId="{CCDEE120-23C3-44CC-B46C-954001926234}" destId="{6ECBACE5-F60E-479F-9B6F-BC8882E02E81}" srcOrd="8" destOrd="0" presId="urn:microsoft.com/office/officeart/2005/8/layout/hProcess7"/>
    <dgm:cxn modelId="{FEB848EC-5C02-4D50-8482-F6AF0844A31C}" type="presParOf" srcId="{6ECBACE5-F60E-479F-9B6F-BC8882E02E81}" destId="{3A5B50DF-58F3-4817-82D4-61210119F5C9}" srcOrd="0" destOrd="0" presId="urn:microsoft.com/office/officeart/2005/8/layout/hProcess7"/>
    <dgm:cxn modelId="{456C563B-3078-40C5-9BD2-EEE54D30B51B}" type="presParOf" srcId="{6ECBACE5-F60E-479F-9B6F-BC8882E02E81}" destId="{79D142A8-6A10-4A81-B419-7DF4B3221AAA}" srcOrd="1" destOrd="0" presId="urn:microsoft.com/office/officeart/2005/8/layout/hProcess7"/>
    <dgm:cxn modelId="{F22197B2-06C7-4C5B-AFE0-9D7D64A1718C}" type="presParOf" srcId="{6ECBACE5-F60E-479F-9B6F-BC8882E02E81}" destId="{898BF0E3-5DAC-4E93-9F1E-168733F5CAAF}" srcOrd="2" destOrd="0" presId="urn:microsoft.com/office/officeart/2005/8/layout/hProcess7"/>
    <dgm:cxn modelId="{0E164B88-288E-4655-8238-9ADA7E362D2B}" type="presParOf" srcId="{CCDEE120-23C3-44CC-B46C-954001926234}" destId="{311A2888-9F2D-42B2-BCFF-1ADA9985601F}" srcOrd="9" destOrd="0" presId="urn:microsoft.com/office/officeart/2005/8/layout/hProcess7"/>
    <dgm:cxn modelId="{4059A53D-CC15-4C5B-8664-3940CBD02309}" type="presParOf" srcId="{CCDEE120-23C3-44CC-B46C-954001926234}" destId="{B05FD41F-8498-4944-BB27-205533498131}" srcOrd="10" destOrd="0" presId="urn:microsoft.com/office/officeart/2005/8/layout/hProcess7"/>
    <dgm:cxn modelId="{F4F6DE62-53EA-4512-BEB3-0BB440821981}" type="presParOf" srcId="{B05FD41F-8498-4944-BB27-205533498131}" destId="{8773879B-2DF8-413A-9D3A-BF19981A7F1B}" srcOrd="0" destOrd="0" presId="urn:microsoft.com/office/officeart/2005/8/layout/hProcess7"/>
    <dgm:cxn modelId="{10486A3A-DEDA-4A34-9E08-EB65ED488771}" type="presParOf" srcId="{B05FD41F-8498-4944-BB27-205533498131}" destId="{EB26B2FC-5AC8-484F-98FF-3EABD85B75F4}" srcOrd="1" destOrd="0" presId="urn:microsoft.com/office/officeart/2005/8/layout/hProcess7"/>
    <dgm:cxn modelId="{78873B6E-4E70-491F-BE88-82FC3E311DAD}" type="presParOf" srcId="{B05FD41F-8498-4944-BB27-205533498131}" destId="{F880F6E7-126B-472D-838D-A23741517B61}" srcOrd="2" destOrd="0" presId="urn:microsoft.com/office/officeart/2005/8/layout/hProcess7"/>
    <dgm:cxn modelId="{A793DA2B-CADC-4442-B057-EC57E285C392}" type="presParOf" srcId="{CCDEE120-23C3-44CC-B46C-954001926234}" destId="{4B286D2C-6304-4E4B-ADBB-F23941136935}" srcOrd="11" destOrd="0" presId="urn:microsoft.com/office/officeart/2005/8/layout/hProcess7"/>
    <dgm:cxn modelId="{1869E914-AF8F-496C-B8FF-10B3981E21E3}" type="presParOf" srcId="{CCDEE120-23C3-44CC-B46C-954001926234}" destId="{A223AA5F-13D4-45D2-9A7E-97DD79DA4C2F}" srcOrd="12" destOrd="0" presId="urn:microsoft.com/office/officeart/2005/8/layout/hProcess7"/>
    <dgm:cxn modelId="{42F83566-65D1-47AE-83A1-B0A5C8F97EB1}" type="presParOf" srcId="{A223AA5F-13D4-45D2-9A7E-97DD79DA4C2F}" destId="{009D73A3-6F85-4363-B247-3A37A50BAA69}" srcOrd="0" destOrd="0" presId="urn:microsoft.com/office/officeart/2005/8/layout/hProcess7"/>
    <dgm:cxn modelId="{DE072B1E-2A08-449B-8CB9-2BEDE383B9D4}" type="presParOf" srcId="{A223AA5F-13D4-45D2-9A7E-97DD79DA4C2F}" destId="{0EF7AFB0-6FB8-482F-8E8B-539BEF31F95D}" srcOrd="1" destOrd="0" presId="urn:microsoft.com/office/officeart/2005/8/layout/hProcess7"/>
    <dgm:cxn modelId="{6FEA79B4-0606-4D12-B112-8F32C6B4BE53}" type="presParOf" srcId="{A223AA5F-13D4-45D2-9A7E-97DD79DA4C2F}" destId="{2347665F-673A-4616-A2BA-6CF87D243D99}"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2CCDC-15FE-4F87-9AD7-A364C99E0710}">
      <dsp:nvSpPr>
        <dsp:cNvPr id="0" name=""/>
        <dsp:cNvSpPr/>
      </dsp:nvSpPr>
      <dsp:spPr>
        <a:xfrm>
          <a:off x="2126" y="778740"/>
          <a:ext cx="1683997" cy="2020797"/>
        </a:xfrm>
        <a:prstGeom prst="roundRect">
          <a:avLst>
            <a:gd name="adj" fmla="val 5000"/>
          </a:avLst>
        </a:prstGeom>
        <a:noFill/>
        <a:ln w="38100" cap="flat" cmpd="sng" algn="ctr">
          <a:solidFill>
            <a:srgbClr val="A01625"/>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r>
            <a:rPr lang="it-IT" sz="1200" b="1" kern="1200" dirty="0">
              <a:latin typeface="+mj-lt"/>
            </a:rPr>
            <a:t>HAZARD</a:t>
          </a:r>
          <a:endParaRPr lang="en-GB" sz="1200" b="1" kern="1200" dirty="0">
            <a:latin typeface="+mj-lt"/>
          </a:endParaRPr>
        </a:p>
      </dsp:txBody>
      <dsp:txXfrm rot="16200000">
        <a:off x="-658001" y="1438867"/>
        <a:ext cx="1657053" cy="336799"/>
      </dsp:txXfrm>
    </dsp:sp>
    <dsp:sp modelId="{1624C416-ECD0-48BB-BE5D-DA61E1BC514F}">
      <dsp:nvSpPr>
        <dsp:cNvPr id="0" name=""/>
        <dsp:cNvSpPr/>
      </dsp:nvSpPr>
      <dsp:spPr>
        <a:xfrm>
          <a:off x="308563" y="778740"/>
          <a:ext cx="1254578" cy="2020797"/>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Hazard</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intensity</a:t>
          </a:r>
          <a:r>
            <a:rPr lang="it-IT" sz="1500" i="1" kern="1200" dirty="0">
              <a:latin typeface="+mj-lt"/>
            </a:rPr>
            <a:t> </a:t>
          </a:r>
          <a:r>
            <a:rPr lang="it-IT" sz="1500" i="1" kern="1200" dirty="0" err="1">
              <a:latin typeface="+mj-lt"/>
            </a:rPr>
            <a:t>measure</a:t>
          </a:r>
          <a:endParaRPr lang="it-IT" sz="1500" i="1" kern="1200" dirty="0">
            <a:latin typeface="+mj-lt"/>
          </a:endParaRPr>
        </a:p>
        <a:p>
          <a:pPr marL="0" lvl="0" indent="0" algn="ctr" defTabSz="666750">
            <a:lnSpc>
              <a:spcPct val="90000"/>
            </a:lnSpc>
            <a:spcBef>
              <a:spcPct val="0"/>
            </a:spcBef>
            <a:spcAft>
              <a:spcPct val="35000"/>
            </a:spcAft>
            <a:buNone/>
          </a:pPr>
          <a:endParaRPr lang="en-GB" sz="1500" kern="1200" dirty="0">
            <a:latin typeface="+mj-lt"/>
          </a:endParaRPr>
        </a:p>
      </dsp:txBody>
      <dsp:txXfrm>
        <a:off x="308563" y="778740"/>
        <a:ext cx="1254578" cy="2020797"/>
      </dsp:txXfrm>
    </dsp:sp>
    <dsp:sp modelId="{E37B6B4E-6DA6-40B3-B14C-186A4FB77ACE}">
      <dsp:nvSpPr>
        <dsp:cNvPr id="0" name=""/>
        <dsp:cNvSpPr/>
      </dsp:nvSpPr>
      <dsp:spPr>
        <a:xfrm>
          <a:off x="1730406" y="778740"/>
          <a:ext cx="1683997" cy="2020797"/>
        </a:xfrm>
        <a:prstGeom prst="roundRect">
          <a:avLst>
            <a:gd name="adj" fmla="val 5000"/>
          </a:avLst>
        </a:prstGeom>
        <a:noFill/>
        <a:ln w="6350" cap="flat" cmpd="sng" algn="ctr">
          <a:solidFill>
            <a:schemeClr val="tx1"/>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8006" rIns="62230" bIns="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dsp:txBody>
      <dsp:txXfrm rot="16200000">
        <a:off x="1070279" y="1438867"/>
        <a:ext cx="1657053" cy="336799"/>
      </dsp:txXfrm>
    </dsp:sp>
    <dsp:sp modelId="{24190709-F953-4D2A-92A0-390E4CCF5C34}">
      <dsp:nvSpPr>
        <dsp:cNvPr id="0" name=""/>
        <dsp:cNvSpPr/>
      </dsp:nvSpPr>
      <dsp:spPr>
        <a:xfrm rot="5400000">
          <a:off x="1625104" y="1986176"/>
          <a:ext cx="223255" cy="189781"/>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94B15768-D213-4B5C-B457-320787035C7D}">
      <dsp:nvSpPr>
        <dsp:cNvPr id="0" name=""/>
        <dsp:cNvSpPr/>
      </dsp:nvSpPr>
      <dsp:spPr>
        <a:xfrm>
          <a:off x="2036843" y="778740"/>
          <a:ext cx="1254578" cy="2020797"/>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Vulnerability</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2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000" kern="1200" dirty="0">
            <a:latin typeface="+mj-lt"/>
          </a:endParaRPr>
        </a:p>
        <a:p>
          <a:pPr marL="0" lvl="0" indent="0" algn="ctr" defTabSz="666750">
            <a:lnSpc>
              <a:spcPct val="90000"/>
            </a:lnSpc>
            <a:spcBef>
              <a:spcPct val="0"/>
            </a:spcBef>
            <a:spcAft>
              <a:spcPct val="35000"/>
            </a:spcAft>
            <a:buNone/>
          </a:pPr>
          <a:r>
            <a:rPr lang="it-IT" sz="1400" i="1" kern="1200" dirty="0" err="1">
              <a:latin typeface="+mj-lt"/>
            </a:rPr>
            <a:t>engineering</a:t>
          </a:r>
          <a:r>
            <a:rPr lang="it-IT" sz="1400" i="1" kern="1200" dirty="0">
              <a:latin typeface="+mj-lt"/>
            </a:rPr>
            <a:t> </a:t>
          </a:r>
          <a:r>
            <a:rPr lang="it-IT" sz="1400" i="1" kern="1200" dirty="0" err="1">
              <a:latin typeface="+mj-lt"/>
            </a:rPr>
            <a:t>demand</a:t>
          </a:r>
          <a:r>
            <a:rPr lang="it-IT" sz="1400" i="1" kern="1200" dirty="0">
              <a:latin typeface="+mj-lt"/>
            </a:rPr>
            <a:t> par.</a:t>
          </a:r>
          <a:endParaRPr lang="en-GB" sz="1400" i="1" kern="1200" dirty="0">
            <a:latin typeface="+mj-lt"/>
          </a:endParaRPr>
        </a:p>
      </dsp:txBody>
      <dsp:txXfrm>
        <a:off x="2036843" y="778740"/>
        <a:ext cx="1254578" cy="2020797"/>
      </dsp:txXfrm>
    </dsp:sp>
    <dsp:sp modelId="{3A5B50DF-58F3-4817-82D4-61210119F5C9}">
      <dsp:nvSpPr>
        <dsp:cNvPr id="0" name=""/>
        <dsp:cNvSpPr/>
      </dsp:nvSpPr>
      <dsp:spPr>
        <a:xfrm>
          <a:off x="3458686" y="778740"/>
          <a:ext cx="1683997" cy="2020797"/>
        </a:xfrm>
        <a:prstGeom prst="roundRect">
          <a:avLst>
            <a:gd name="adj" fmla="val 5000"/>
          </a:avLst>
        </a:prstGeom>
        <a:noFill/>
        <a:ln w="6350" cap="flat" cmpd="sng" algn="ctr">
          <a:solidFill>
            <a:schemeClr val="tx1"/>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8006" rIns="62230" bIns="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dsp:txBody>
      <dsp:txXfrm rot="16200000">
        <a:off x="2798559" y="1438867"/>
        <a:ext cx="1657053" cy="336799"/>
      </dsp:txXfrm>
    </dsp:sp>
    <dsp:sp modelId="{D7F2BD0D-780A-4BA5-A735-5B7637A86217}">
      <dsp:nvSpPr>
        <dsp:cNvPr id="0" name=""/>
        <dsp:cNvSpPr/>
      </dsp:nvSpPr>
      <dsp:spPr>
        <a:xfrm rot="5400000">
          <a:off x="3353384" y="1986176"/>
          <a:ext cx="223255" cy="189781"/>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898BF0E3-5DAC-4E93-9F1E-168733F5CAAF}">
      <dsp:nvSpPr>
        <dsp:cNvPr id="0" name=""/>
        <dsp:cNvSpPr/>
      </dsp:nvSpPr>
      <dsp:spPr>
        <a:xfrm>
          <a:off x="3765123" y="778740"/>
          <a:ext cx="1254578" cy="2020797"/>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Damage</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3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damage</a:t>
          </a:r>
          <a:r>
            <a:rPr lang="it-IT" sz="1500" i="1" kern="1200" dirty="0">
              <a:latin typeface="+mj-lt"/>
            </a:rPr>
            <a:t> </a:t>
          </a:r>
          <a:r>
            <a:rPr lang="it-IT" sz="1500" i="1" kern="1200" dirty="0" err="1">
              <a:latin typeface="+mj-lt"/>
            </a:rPr>
            <a:t>measure</a:t>
          </a:r>
          <a:endParaRPr lang="en-GB" sz="1500" i="1" kern="1200" dirty="0">
            <a:latin typeface="+mj-lt"/>
          </a:endParaRPr>
        </a:p>
      </dsp:txBody>
      <dsp:txXfrm>
        <a:off x="3765123" y="778740"/>
        <a:ext cx="1254578" cy="2020797"/>
      </dsp:txXfrm>
    </dsp:sp>
    <dsp:sp modelId="{009D73A3-6F85-4363-B247-3A37A50BAA69}">
      <dsp:nvSpPr>
        <dsp:cNvPr id="0" name=""/>
        <dsp:cNvSpPr/>
      </dsp:nvSpPr>
      <dsp:spPr>
        <a:xfrm>
          <a:off x="5186966" y="778740"/>
          <a:ext cx="1683997" cy="2020797"/>
        </a:xfrm>
        <a:prstGeom prst="roundRect">
          <a:avLst>
            <a:gd name="adj" fmla="val 5000"/>
          </a:avLst>
        </a:prstGeom>
        <a:noFill/>
        <a:ln w="6350" cap="flat" cmpd="sng" algn="ctr">
          <a:solidFill>
            <a:schemeClr val="tx1"/>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r>
            <a:rPr lang="it-IT" sz="1200" b="1" kern="1200" dirty="0">
              <a:latin typeface="+mj-lt"/>
            </a:rPr>
            <a:t>DECISION MAKING</a:t>
          </a:r>
          <a:endParaRPr lang="en-GB" sz="1200" b="1" kern="1200" dirty="0">
            <a:latin typeface="+mj-lt"/>
          </a:endParaRPr>
        </a:p>
      </dsp:txBody>
      <dsp:txXfrm rot="16200000">
        <a:off x="4526839" y="1438867"/>
        <a:ext cx="1657053" cy="336799"/>
      </dsp:txXfrm>
    </dsp:sp>
    <dsp:sp modelId="{EB26B2FC-5AC8-484F-98FF-3EABD85B75F4}">
      <dsp:nvSpPr>
        <dsp:cNvPr id="0" name=""/>
        <dsp:cNvSpPr/>
      </dsp:nvSpPr>
      <dsp:spPr>
        <a:xfrm rot="5400000">
          <a:off x="5081664" y="1986176"/>
          <a:ext cx="223255" cy="189781"/>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2347665F-673A-4616-A2BA-6CF87D243D99}">
      <dsp:nvSpPr>
        <dsp:cNvPr id="0" name=""/>
        <dsp:cNvSpPr/>
      </dsp:nvSpPr>
      <dsp:spPr>
        <a:xfrm>
          <a:off x="5493403" y="778740"/>
          <a:ext cx="1254578" cy="2020797"/>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48006" rIns="0" bIns="0" numCol="1" spcCol="1270" anchor="t" anchorCtr="0">
          <a:noAutofit/>
        </a:bodyPr>
        <a:lstStyle/>
        <a:p>
          <a:pPr marL="0" lvl="0" indent="0" algn="ctr" defTabSz="622300">
            <a:lnSpc>
              <a:spcPct val="90000"/>
            </a:lnSpc>
            <a:spcBef>
              <a:spcPct val="0"/>
            </a:spcBef>
            <a:spcAft>
              <a:spcPct val="35000"/>
            </a:spcAft>
            <a:buNone/>
          </a:pPr>
          <a:r>
            <a:rPr lang="it-IT" sz="1400" kern="1200" dirty="0" err="1">
              <a:latin typeface="+mj-lt"/>
            </a:rPr>
            <a:t>Loss</a:t>
          </a:r>
          <a:r>
            <a:rPr lang="it-IT" sz="1400" kern="1200" dirty="0">
              <a:latin typeface="+mj-lt"/>
            </a:rPr>
            <a:t> </a:t>
          </a:r>
          <a:r>
            <a:rPr lang="it-IT" sz="1500" kern="1200" dirty="0" err="1">
              <a:latin typeface="+mj-lt"/>
            </a:rPr>
            <a:t>analysis</a:t>
          </a: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r>
            <a:rPr lang="it-IT" sz="1500" i="1" kern="1200" dirty="0" err="1">
              <a:latin typeface="+mj-lt"/>
            </a:rPr>
            <a:t>decision</a:t>
          </a:r>
          <a:r>
            <a:rPr lang="it-IT" sz="1500" i="1" kern="1200" dirty="0">
              <a:latin typeface="+mj-lt"/>
            </a:rPr>
            <a:t> </a:t>
          </a:r>
          <a:r>
            <a:rPr lang="it-IT" sz="1500" i="1" kern="1200" dirty="0" err="1">
              <a:latin typeface="+mj-lt"/>
            </a:rPr>
            <a:t>variable</a:t>
          </a:r>
          <a:endParaRPr lang="en-GB" sz="1500" i="1" kern="1200" dirty="0">
            <a:latin typeface="+mj-lt"/>
          </a:endParaRPr>
        </a:p>
      </dsp:txBody>
      <dsp:txXfrm>
        <a:off x="5493403" y="778740"/>
        <a:ext cx="1254578" cy="20207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2CCDC-15FE-4F87-9AD7-A364C99E0710}">
      <dsp:nvSpPr>
        <dsp:cNvPr id="0" name=""/>
        <dsp:cNvSpPr/>
      </dsp:nvSpPr>
      <dsp:spPr>
        <a:xfrm>
          <a:off x="2053" y="752248"/>
          <a:ext cx="1626710" cy="1952052"/>
        </a:xfrm>
        <a:prstGeom prst="roundRect">
          <a:avLst>
            <a:gd name="adj" fmla="val 5000"/>
          </a:avLst>
        </a:prstGeom>
        <a:noFill/>
        <a:ln w="38100" cap="flat" cmpd="sng" algn="ctr">
          <a:solidFill>
            <a:srgbClr val="A01625"/>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r>
            <a:rPr lang="it-IT" sz="1200" b="1" kern="1200" dirty="0">
              <a:latin typeface="+mj-lt"/>
            </a:rPr>
            <a:t>HAZARD</a:t>
          </a:r>
          <a:endParaRPr lang="en-GB" sz="1200" b="1" kern="1200" dirty="0">
            <a:latin typeface="+mj-lt"/>
          </a:endParaRPr>
        </a:p>
      </dsp:txBody>
      <dsp:txXfrm rot="16200000">
        <a:off x="-635616" y="1389919"/>
        <a:ext cx="1600682" cy="325342"/>
      </dsp:txXfrm>
    </dsp:sp>
    <dsp:sp modelId="{1624C416-ECD0-48BB-BE5D-DA61E1BC514F}">
      <dsp:nvSpPr>
        <dsp:cNvPr id="0" name=""/>
        <dsp:cNvSpPr/>
      </dsp:nvSpPr>
      <dsp:spPr>
        <a:xfrm>
          <a:off x="298066" y="752248"/>
          <a:ext cx="1211899" cy="195205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Hazard</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intensity</a:t>
          </a:r>
          <a:r>
            <a:rPr lang="it-IT" sz="1500" i="1" kern="1200" dirty="0">
              <a:latin typeface="+mj-lt"/>
            </a:rPr>
            <a:t> </a:t>
          </a:r>
          <a:r>
            <a:rPr lang="it-IT" sz="1500" i="1" kern="1200" dirty="0" err="1">
              <a:latin typeface="+mj-lt"/>
            </a:rPr>
            <a:t>measure</a:t>
          </a:r>
          <a:endParaRPr lang="it-IT" sz="1500" i="1" kern="1200" dirty="0">
            <a:latin typeface="+mj-lt"/>
          </a:endParaRPr>
        </a:p>
        <a:p>
          <a:pPr marL="0" lvl="0" indent="0" algn="ctr" defTabSz="666750">
            <a:lnSpc>
              <a:spcPct val="90000"/>
            </a:lnSpc>
            <a:spcBef>
              <a:spcPct val="0"/>
            </a:spcBef>
            <a:spcAft>
              <a:spcPct val="35000"/>
            </a:spcAft>
            <a:buNone/>
          </a:pPr>
          <a:endParaRPr lang="en-GB" sz="1500" kern="1200" dirty="0">
            <a:latin typeface="+mj-lt"/>
          </a:endParaRPr>
        </a:p>
      </dsp:txBody>
      <dsp:txXfrm>
        <a:off x="298066" y="752248"/>
        <a:ext cx="1211899" cy="1952052"/>
      </dsp:txXfrm>
    </dsp:sp>
    <dsp:sp modelId="{E37B6B4E-6DA6-40B3-B14C-186A4FB77ACE}">
      <dsp:nvSpPr>
        <dsp:cNvPr id="0" name=""/>
        <dsp:cNvSpPr/>
      </dsp:nvSpPr>
      <dsp:spPr>
        <a:xfrm>
          <a:off x="1671539" y="752248"/>
          <a:ext cx="1626710" cy="1952052"/>
        </a:xfrm>
        <a:prstGeom prst="roundRect">
          <a:avLst>
            <a:gd name="adj" fmla="val 5000"/>
          </a:avLst>
        </a:prstGeom>
        <a:noFill/>
        <a:ln w="6350" cap="flat" cmpd="sng" algn="ctr">
          <a:solidFill>
            <a:schemeClr val="tx1"/>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8006" rIns="62230" bIns="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dsp:txBody>
      <dsp:txXfrm rot="16200000">
        <a:off x="1033869" y="1389919"/>
        <a:ext cx="1600682" cy="325342"/>
      </dsp:txXfrm>
    </dsp:sp>
    <dsp:sp modelId="{24190709-F953-4D2A-92A0-390E4CCF5C34}">
      <dsp:nvSpPr>
        <dsp:cNvPr id="0" name=""/>
        <dsp:cNvSpPr/>
      </dsp:nvSpPr>
      <dsp:spPr>
        <a:xfrm rot="5400000">
          <a:off x="1569820" y="1918609"/>
          <a:ext cx="215661" cy="183325"/>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94B15768-D213-4B5C-B457-320787035C7D}">
      <dsp:nvSpPr>
        <dsp:cNvPr id="0" name=""/>
        <dsp:cNvSpPr/>
      </dsp:nvSpPr>
      <dsp:spPr>
        <a:xfrm>
          <a:off x="1967552" y="752248"/>
          <a:ext cx="1211899" cy="195205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Vulnerability</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2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000" kern="1200" dirty="0">
            <a:latin typeface="+mj-lt"/>
          </a:endParaRPr>
        </a:p>
        <a:p>
          <a:pPr marL="0" lvl="0" indent="0" algn="ctr" defTabSz="666750">
            <a:lnSpc>
              <a:spcPct val="90000"/>
            </a:lnSpc>
            <a:spcBef>
              <a:spcPct val="0"/>
            </a:spcBef>
            <a:spcAft>
              <a:spcPct val="35000"/>
            </a:spcAft>
            <a:buNone/>
          </a:pPr>
          <a:r>
            <a:rPr lang="it-IT" sz="1400" i="1" kern="1200" dirty="0" err="1">
              <a:latin typeface="+mj-lt"/>
            </a:rPr>
            <a:t>engineering</a:t>
          </a:r>
          <a:r>
            <a:rPr lang="it-IT" sz="1400" i="1" kern="1200" dirty="0">
              <a:latin typeface="+mj-lt"/>
            </a:rPr>
            <a:t> </a:t>
          </a:r>
          <a:r>
            <a:rPr lang="it-IT" sz="1400" i="1" kern="1200" dirty="0" err="1">
              <a:latin typeface="+mj-lt"/>
            </a:rPr>
            <a:t>demand</a:t>
          </a:r>
          <a:r>
            <a:rPr lang="it-IT" sz="1400" i="1" kern="1200" dirty="0">
              <a:latin typeface="+mj-lt"/>
            </a:rPr>
            <a:t> par.</a:t>
          </a:r>
          <a:endParaRPr lang="en-GB" sz="1400" i="1" kern="1200" dirty="0">
            <a:latin typeface="+mj-lt"/>
          </a:endParaRPr>
        </a:p>
      </dsp:txBody>
      <dsp:txXfrm>
        <a:off x="1967552" y="752248"/>
        <a:ext cx="1211899" cy="1952052"/>
      </dsp:txXfrm>
    </dsp:sp>
    <dsp:sp modelId="{3A5B50DF-58F3-4817-82D4-61210119F5C9}">
      <dsp:nvSpPr>
        <dsp:cNvPr id="0" name=""/>
        <dsp:cNvSpPr/>
      </dsp:nvSpPr>
      <dsp:spPr>
        <a:xfrm>
          <a:off x="3341025" y="752248"/>
          <a:ext cx="1626710" cy="1952052"/>
        </a:xfrm>
        <a:prstGeom prst="roundRect">
          <a:avLst>
            <a:gd name="adj" fmla="val 5000"/>
          </a:avLst>
        </a:prstGeom>
        <a:noFill/>
        <a:ln w="6350" cap="flat" cmpd="sng" algn="ctr">
          <a:solidFill>
            <a:schemeClr val="tx1"/>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8006" rIns="62230" bIns="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dsp:txBody>
      <dsp:txXfrm rot="16200000">
        <a:off x="2703355" y="1389919"/>
        <a:ext cx="1600682" cy="325342"/>
      </dsp:txXfrm>
    </dsp:sp>
    <dsp:sp modelId="{D7F2BD0D-780A-4BA5-A735-5B7637A86217}">
      <dsp:nvSpPr>
        <dsp:cNvPr id="0" name=""/>
        <dsp:cNvSpPr/>
      </dsp:nvSpPr>
      <dsp:spPr>
        <a:xfrm rot="5400000">
          <a:off x="3239306" y="1918609"/>
          <a:ext cx="215661" cy="183325"/>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898BF0E3-5DAC-4E93-9F1E-168733F5CAAF}">
      <dsp:nvSpPr>
        <dsp:cNvPr id="0" name=""/>
        <dsp:cNvSpPr/>
      </dsp:nvSpPr>
      <dsp:spPr>
        <a:xfrm>
          <a:off x="3637038" y="752248"/>
          <a:ext cx="1211899" cy="195205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Damage</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3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damage</a:t>
          </a:r>
          <a:r>
            <a:rPr lang="it-IT" sz="1500" i="1" kern="1200" dirty="0">
              <a:latin typeface="+mj-lt"/>
            </a:rPr>
            <a:t> </a:t>
          </a:r>
          <a:r>
            <a:rPr lang="it-IT" sz="1500" i="1" kern="1200" dirty="0" err="1">
              <a:latin typeface="+mj-lt"/>
            </a:rPr>
            <a:t>measure</a:t>
          </a:r>
          <a:endParaRPr lang="en-GB" sz="1500" i="1" kern="1200" dirty="0">
            <a:latin typeface="+mj-lt"/>
          </a:endParaRPr>
        </a:p>
      </dsp:txBody>
      <dsp:txXfrm>
        <a:off x="3637038" y="752248"/>
        <a:ext cx="1211899" cy="1952052"/>
      </dsp:txXfrm>
    </dsp:sp>
    <dsp:sp modelId="{009D73A3-6F85-4363-B247-3A37A50BAA69}">
      <dsp:nvSpPr>
        <dsp:cNvPr id="0" name=""/>
        <dsp:cNvSpPr/>
      </dsp:nvSpPr>
      <dsp:spPr>
        <a:xfrm>
          <a:off x="5010512" y="752248"/>
          <a:ext cx="1626710" cy="1952052"/>
        </a:xfrm>
        <a:prstGeom prst="roundRect">
          <a:avLst>
            <a:gd name="adj" fmla="val 5000"/>
          </a:avLst>
        </a:prstGeom>
        <a:noFill/>
        <a:ln w="6350" cap="flat" cmpd="sng" algn="ctr">
          <a:solidFill>
            <a:schemeClr val="tx1"/>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r>
            <a:rPr lang="it-IT" sz="1200" b="1" kern="1200" dirty="0">
              <a:latin typeface="+mj-lt"/>
            </a:rPr>
            <a:t>DECISION MAKING</a:t>
          </a:r>
          <a:endParaRPr lang="en-GB" sz="1200" b="1" kern="1200" dirty="0">
            <a:latin typeface="+mj-lt"/>
          </a:endParaRPr>
        </a:p>
      </dsp:txBody>
      <dsp:txXfrm rot="16200000">
        <a:off x="4372841" y="1389919"/>
        <a:ext cx="1600682" cy="325342"/>
      </dsp:txXfrm>
    </dsp:sp>
    <dsp:sp modelId="{EB26B2FC-5AC8-484F-98FF-3EABD85B75F4}">
      <dsp:nvSpPr>
        <dsp:cNvPr id="0" name=""/>
        <dsp:cNvSpPr/>
      </dsp:nvSpPr>
      <dsp:spPr>
        <a:xfrm rot="5400000">
          <a:off x="4908792" y="1918609"/>
          <a:ext cx="215661" cy="183325"/>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2347665F-673A-4616-A2BA-6CF87D243D99}">
      <dsp:nvSpPr>
        <dsp:cNvPr id="0" name=""/>
        <dsp:cNvSpPr/>
      </dsp:nvSpPr>
      <dsp:spPr>
        <a:xfrm>
          <a:off x="5306525" y="752248"/>
          <a:ext cx="1211899" cy="195205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48006" rIns="0" bIns="0" numCol="1" spcCol="1270" anchor="t" anchorCtr="0">
          <a:noAutofit/>
        </a:bodyPr>
        <a:lstStyle/>
        <a:p>
          <a:pPr marL="0" lvl="0" indent="0" algn="ctr" defTabSz="622300">
            <a:lnSpc>
              <a:spcPct val="90000"/>
            </a:lnSpc>
            <a:spcBef>
              <a:spcPct val="0"/>
            </a:spcBef>
            <a:spcAft>
              <a:spcPct val="35000"/>
            </a:spcAft>
            <a:buNone/>
          </a:pPr>
          <a:r>
            <a:rPr lang="it-IT" sz="1400" kern="1200" dirty="0" err="1">
              <a:latin typeface="+mj-lt"/>
            </a:rPr>
            <a:t>Loss</a:t>
          </a:r>
          <a:r>
            <a:rPr lang="it-IT" sz="1400" kern="1200" dirty="0">
              <a:latin typeface="+mj-lt"/>
            </a:rPr>
            <a:t> </a:t>
          </a:r>
          <a:r>
            <a:rPr lang="it-IT" sz="1500" kern="1200" dirty="0" err="1">
              <a:latin typeface="+mj-lt"/>
            </a:rPr>
            <a:t>analysis</a:t>
          </a: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r>
            <a:rPr lang="it-IT" sz="1500" i="1" kern="1200" dirty="0" err="1">
              <a:latin typeface="+mj-lt"/>
            </a:rPr>
            <a:t>decision</a:t>
          </a:r>
          <a:r>
            <a:rPr lang="it-IT" sz="1500" i="1" kern="1200" dirty="0">
              <a:latin typeface="+mj-lt"/>
            </a:rPr>
            <a:t> </a:t>
          </a:r>
          <a:r>
            <a:rPr lang="it-IT" sz="1500" i="1" kern="1200" dirty="0" err="1">
              <a:latin typeface="+mj-lt"/>
            </a:rPr>
            <a:t>variable</a:t>
          </a:r>
          <a:endParaRPr lang="en-GB" sz="1500" i="1" kern="1200" dirty="0">
            <a:latin typeface="+mj-lt"/>
          </a:endParaRPr>
        </a:p>
      </dsp:txBody>
      <dsp:txXfrm>
        <a:off x="5306525" y="752248"/>
        <a:ext cx="1211899" cy="19520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01724-9971-436A-92FB-922ED856220F}">
      <dsp:nvSpPr>
        <dsp:cNvPr id="0" name=""/>
        <dsp:cNvSpPr/>
      </dsp:nvSpPr>
      <dsp:spPr>
        <a:xfrm>
          <a:off x="827256" y="1362700"/>
          <a:ext cx="3396605" cy="2877923"/>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673152-6D26-4A16-8DBF-0AF036E819DE}">
      <dsp:nvSpPr>
        <dsp:cNvPr id="0" name=""/>
        <dsp:cNvSpPr/>
      </dsp:nvSpPr>
      <dsp:spPr>
        <a:xfrm>
          <a:off x="4337080" y="1364947"/>
          <a:ext cx="1977337" cy="205801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dirty="0" err="1">
              <a:latin typeface="Arial" panose="020B0604020202020204" pitchFamily="34" charset="0"/>
              <a:cs typeface="Arial" panose="020B0604020202020204" pitchFamily="34" charset="0"/>
            </a:rPr>
            <a:t>Evaluate</a:t>
          </a:r>
          <a:r>
            <a:rPr lang="it-IT" sz="1600" kern="1200" dirty="0">
              <a:latin typeface="Arial" panose="020B0604020202020204" pitchFamily="34" charset="0"/>
              <a:cs typeface="Arial" panose="020B0604020202020204" pitchFamily="34" charset="0"/>
            </a:rPr>
            <a:t> the </a:t>
          </a:r>
          <a:r>
            <a:rPr lang="it-IT" sz="1600" kern="1200" dirty="0" err="1">
              <a:latin typeface="Arial" panose="020B0604020202020204" pitchFamily="34" charset="0"/>
              <a:cs typeface="Arial" panose="020B0604020202020204" pitchFamily="34" charset="0"/>
            </a:rPr>
            <a:t>worst</a:t>
          </a:r>
          <a:r>
            <a:rPr lang="it-IT" sz="1600" kern="1200" dirty="0">
              <a:latin typeface="Arial" panose="020B0604020202020204" pitchFamily="34" charset="0"/>
              <a:cs typeface="Arial" panose="020B0604020202020204" pitchFamily="34" charset="0"/>
            </a:rPr>
            <a:t>-case scenario</a:t>
          </a:r>
          <a:endParaRPr lang="en-GB" sz="1600" kern="1200" dirty="0">
            <a:latin typeface="Arial" panose="020B0604020202020204" pitchFamily="34" charset="0"/>
            <a:cs typeface="Arial" panose="020B0604020202020204" pitchFamily="34" charset="0"/>
          </a:endParaRPr>
        </a:p>
      </dsp:txBody>
      <dsp:txXfrm>
        <a:off x="4394994" y="1422861"/>
        <a:ext cx="1861509" cy="1942190"/>
      </dsp:txXfrm>
    </dsp:sp>
    <dsp:sp modelId="{32D62F99-A658-4599-964C-65481241EBA3}">
      <dsp:nvSpPr>
        <dsp:cNvPr id="0" name=""/>
        <dsp:cNvSpPr/>
      </dsp:nvSpPr>
      <dsp:spPr>
        <a:xfrm>
          <a:off x="999934" y="766953"/>
          <a:ext cx="4169967" cy="608401"/>
        </a:xfrm>
        <a:prstGeom prst="rect">
          <a:avLst/>
        </a:prstGeom>
        <a:solidFill>
          <a:srgbClr val="CE0E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it-IT" sz="2800" kern="1200" dirty="0"/>
            <a:t>DSHA</a:t>
          </a:r>
          <a:endParaRPr lang="en-GB" sz="2800" kern="1200" dirty="0"/>
        </a:p>
      </dsp:txBody>
      <dsp:txXfrm>
        <a:off x="999934" y="766953"/>
        <a:ext cx="4169967" cy="608401"/>
      </dsp:txXfrm>
    </dsp:sp>
    <dsp:sp modelId="{AFFC236A-87A1-4139-A3E9-28B532D36EF0}">
      <dsp:nvSpPr>
        <dsp:cNvPr id="0" name=""/>
        <dsp:cNvSpPr/>
      </dsp:nvSpPr>
      <dsp:spPr>
        <a:xfrm>
          <a:off x="6836900" y="1463087"/>
          <a:ext cx="3685417" cy="3045573"/>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43EBE3-EDC9-43A4-AD36-2EE8FE23EB8E}">
      <dsp:nvSpPr>
        <dsp:cNvPr id="0" name=""/>
        <dsp:cNvSpPr/>
      </dsp:nvSpPr>
      <dsp:spPr>
        <a:xfrm>
          <a:off x="10214661" y="1435649"/>
          <a:ext cx="1977337" cy="205801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dirty="0" err="1">
              <a:latin typeface="Arial" panose="020B0604020202020204" pitchFamily="34" charset="0"/>
              <a:cs typeface="Arial" panose="020B0604020202020204" pitchFamily="34" charset="0"/>
            </a:rPr>
            <a:t>Evaluate</a:t>
          </a:r>
          <a:r>
            <a:rPr lang="it-IT" sz="1600" kern="1200" dirty="0">
              <a:latin typeface="Arial" panose="020B0604020202020204" pitchFamily="34" charset="0"/>
              <a:cs typeface="Arial" panose="020B0604020202020204" pitchFamily="34" charset="0"/>
            </a:rPr>
            <a:t> the </a:t>
          </a:r>
          <a:r>
            <a:rPr lang="it-IT" sz="1600" kern="1200" dirty="0" err="1">
              <a:latin typeface="Arial" panose="020B0604020202020204" pitchFamily="34" charset="0"/>
              <a:cs typeface="Arial" panose="020B0604020202020204" pitchFamily="34" charset="0"/>
            </a:rPr>
            <a:t>exceedance</a:t>
          </a:r>
          <a:r>
            <a:rPr lang="it-IT" sz="1600" kern="1200" dirty="0">
              <a:latin typeface="Arial" panose="020B0604020202020204" pitchFamily="34" charset="0"/>
              <a:cs typeface="Arial" panose="020B0604020202020204" pitchFamily="34" charset="0"/>
            </a:rPr>
            <a:t> </a:t>
          </a:r>
          <a:r>
            <a:rPr lang="it-IT" sz="1600" kern="1200" dirty="0" err="1">
              <a:latin typeface="Arial" panose="020B0604020202020204" pitchFamily="34" charset="0"/>
              <a:cs typeface="Arial" panose="020B0604020202020204" pitchFamily="34" charset="0"/>
            </a:rPr>
            <a:t>probability</a:t>
          </a:r>
          <a:r>
            <a:rPr lang="it-IT" sz="1600" kern="1200" dirty="0">
              <a:latin typeface="Arial" panose="020B0604020202020204" pitchFamily="34" charset="0"/>
              <a:cs typeface="Arial" panose="020B0604020202020204" pitchFamily="34" charset="0"/>
            </a:rPr>
            <a:t> of a </a:t>
          </a:r>
          <a:r>
            <a:rPr lang="it-IT" sz="1600" kern="1200" dirty="0" err="1">
              <a:latin typeface="Arial" panose="020B0604020202020204" pitchFamily="34" charset="0"/>
              <a:cs typeface="Arial" panose="020B0604020202020204" pitchFamily="34" charset="0"/>
            </a:rPr>
            <a:t>given</a:t>
          </a:r>
          <a:r>
            <a:rPr lang="it-IT" sz="1600" kern="1200" dirty="0">
              <a:latin typeface="Arial" panose="020B0604020202020204" pitchFamily="34" charset="0"/>
              <a:cs typeface="Arial" panose="020B0604020202020204" pitchFamily="34" charset="0"/>
            </a:rPr>
            <a:t> </a:t>
          </a:r>
          <a:r>
            <a:rPr lang="it-IT" sz="1600" kern="1200" dirty="0" err="1">
              <a:latin typeface="Arial" panose="020B0604020202020204" pitchFamily="34" charset="0"/>
              <a:cs typeface="Arial" panose="020B0604020202020204" pitchFamily="34" charset="0"/>
            </a:rPr>
            <a:t>g.m.</a:t>
          </a:r>
          <a:r>
            <a:rPr lang="it-IT" sz="1600" kern="1200" dirty="0">
              <a:latin typeface="Arial" panose="020B0604020202020204" pitchFamily="34" charset="0"/>
              <a:cs typeface="Arial" panose="020B0604020202020204" pitchFamily="34" charset="0"/>
            </a:rPr>
            <a:t> IM </a:t>
          </a:r>
          <a:r>
            <a:rPr lang="it-IT" sz="1600" kern="1200" dirty="0" err="1">
              <a:latin typeface="Arial" panose="020B0604020202020204" pitchFamily="34" charset="0"/>
              <a:cs typeface="Arial" panose="020B0604020202020204" pitchFamily="34" charset="0"/>
            </a:rPr>
            <a:t>threshold</a:t>
          </a:r>
          <a:r>
            <a:rPr lang="it-IT" sz="1600" kern="1200" dirty="0">
              <a:latin typeface="Arial" panose="020B0604020202020204" pitchFamily="34" charset="0"/>
              <a:cs typeface="Arial" panose="020B0604020202020204" pitchFamily="34" charset="0"/>
            </a:rPr>
            <a:t> </a:t>
          </a:r>
          <a:r>
            <a:rPr lang="it-IT" sz="1600" kern="1200" dirty="0" err="1">
              <a:latin typeface="Arial" panose="020B0604020202020204" pitchFamily="34" charset="0"/>
              <a:cs typeface="Arial" panose="020B0604020202020204" pitchFamily="34" charset="0"/>
            </a:rPr>
            <a:t>at</a:t>
          </a:r>
          <a:r>
            <a:rPr lang="it-IT" sz="1600" kern="1200" dirty="0">
              <a:latin typeface="Arial" panose="020B0604020202020204" pitchFamily="34" charset="0"/>
              <a:cs typeface="Arial" panose="020B0604020202020204" pitchFamily="34" charset="0"/>
            </a:rPr>
            <a:t> </a:t>
          </a:r>
          <a:r>
            <a:rPr lang="it-IT" sz="1600" kern="1200" dirty="0" err="1">
              <a:latin typeface="Arial" panose="020B0604020202020204" pitchFamily="34" charset="0"/>
              <a:cs typeface="Arial" panose="020B0604020202020204" pitchFamily="34" charset="0"/>
            </a:rPr>
            <a:t>given</a:t>
          </a:r>
          <a:r>
            <a:rPr lang="it-IT" sz="1600" kern="1200" dirty="0">
              <a:latin typeface="Arial" panose="020B0604020202020204" pitchFamily="34" charset="0"/>
              <a:cs typeface="Arial" panose="020B0604020202020204" pitchFamily="34" charset="0"/>
            </a:rPr>
            <a:t> site and time </a:t>
          </a:r>
          <a:r>
            <a:rPr lang="it-IT" sz="1600" kern="1200" dirty="0" err="1">
              <a:latin typeface="Arial" panose="020B0604020202020204" pitchFamily="34" charset="0"/>
              <a:cs typeface="Arial" panose="020B0604020202020204" pitchFamily="34" charset="0"/>
            </a:rPr>
            <a:t>interval</a:t>
          </a:r>
          <a:endParaRPr lang="en-GB" sz="1600" kern="1200" dirty="0">
            <a:latin typeface="Arial" panose="020B0604020202020204" pitchFamily="34" charset="0"/>
            <a:cs typeface="Arial" panose="020B0604020202020204" pitchFamily="34" charset="0"/>
          </a:endParaRPr>
        </a:p>
      </dsp:txBody>
      <dsp:txXfrm>
        <a:off x="10272575" y="1493563"/>
        <a:ext cx="1861509" cy="1942190"/>
      </dsp:txXfrm>
    </dsp:sp>
    <dsp:sp modelId="{07949FD3-6E58-4B28-B8A6-9C6898E2AB8B}">
      <dsp:nvSpPr>
        <dsp:cNvPr id="0" name=""/>
        <dsp:cNvSpPr/>
      </dsp:nvSpPr>
      <dsp:spPr>
        <a:xfrm>
          <a:off x="7010955" y="773439"/>
          <a:ext cx="4169967" cy="608401"/>
        </a:xfrm>
        <a:prstGeom prst="rect">
          <a:avLst/>
        </a:prstGeom>
        <a:solidFill>
          <a:srgbClr val="CE0E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it-IT" sz="2800" kern="1200" dirty="0"/>
            <a:t>PSHA</a:t>
          </a:r>
          <a:endParaRPr lang="en-GB" sz="2800" kern="1200" dirty="0"/>
        </a:p>
      </dsp:txBody>
      <dsp:txXfrm>
        <a:off x="7010955" y="773439"/>
        <a:ext cx="4169967" cy="6084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D625EF-F9A4-4055-A004-44B7043CB6F6}">
      <dsp:nvSpPr>
        <dsp:cNvPr id="0" name=""/>
        <dsp:cNvSpPr/>
      </dsp:nvSpPr>
      <dsp:spPr>
        <a:xfrm rot="5400000">
          <a:off x="1006549" y="-65216"/>
          <a:ext cx="1053784" cy="1188883"/>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it-IT" sz="2400" b="1" kern="1200" dirty="0">
              <a:solidFill>
                <a:schemeClr val="tx1"/>
              </a:solidFill>
            </a:rPr>
            <a:t>Location</a:t>
          </a:r>
          <a:endParaRPr lang="en-GB" sz="2400" b="1" kern="1200" dirty="0">
            <a:solidFill>
              <a:schemeClr val="tx1"/>
            </a:solidFill>
          </a:endParaRPr>
        </a:p>
      </dsp:txBody>
      <dsp:txXfrm rot="-5400000">
        <a:off x="939000" y="2333"/>
        <a:ext cx="1188883" cy="1053784"/>
      </dsp:txXfrm>
    </dsp:sp>
    <dsp:sp modelId="{44983B7D-7C25-4719-8B0D-44A03CFA30F2}">
      <dsp:nvSpPr>
        <dsp:cNvPr id="0" name=""/>
        <dsp:cNvSpPr/>
      </dsp:nvSpPr>
      <dsp:spPr>
        <a:xfrm rot="5400000">
          <a:off x="5506318" y="-2632660"/>
          <a:ext cx="685320" cy="6104310"/>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14:m xmlns:a14="http://schemas.microsoft.com/office/drawing/2010/main">
            <m:oMath xmlns:m="http://schemas.openxmlformats.org/officeDocument/2006/math">
              <m:sSub>
                <m:sSubPr>
                  <m:ctrlPr>
                    <a:rPr lang="it-IT" sz="2400" b="0" i="1" kern="1200" smtClean="0">
                      <a:latin typeface="Cambria Math" panose="02040503050406030204" pitchFamily="18" charset="0"/>
                    </a:rPr>
                  </m:ctrlPr>
                </m:sSubPr>
                <m:e>
                  <m:r>
                    <a:rPr lang="it-IT" sz="2400" b="0" i="1" kern="1200" smtClean="0">
                      <a:latin typeface="Cambria Math" panose="02040503050406030204" pitchFamily="18" charset="0"/>
                    </a:rPr>
                    <m:t>𝑓</m:t>
                  </m:r>
                </m:e>
                <m:sub>
                  <m:r>
                    <a:rPr lang="it-IT" sz="2400" b="0" i="1" kern="1200" smtClean="0">
                      <a:latin typeface="Cambria Math" panose="02040503050406030204" pitchFamily="18" charset="0"/>
                    </a:rPr>
                    <m:t>𝑅</m:t>
                  </m:r>
                </m:sub>
              </m:sSub>
              <m:d>
                <m:dPr>
                  <m:ctrlPr>
                    <a:rPr lang="it-IT" sz="2400" b="0" i="1" kern="1200" smtClean="0">
                      <a:latin typeface="Cambria Math" panose="02040503050406030204" pitchFamily="18" charset="0"/>
                    </a:rPr>
                  </m:ctrlPr>
                </m:dPr>
                <m:e>
                  <m:r>
                    <a:rPr lang="it-IT" sz="2400" b="0" i="1" kern="1200" smtClean="0">
                      <a:latin typeface="Cambria Math" panose="02040503050406030204" pitchFamily="18" charset="0"/>
                    </a:rPr>
                    <m:t>𝑟</m:t>
                  </m:r>
                </m:e>
              </m:d>
            </m:oMath>
          </a14:m>
          <a:r>
            <a:rPr lang="it-IT" sz="2400" kern="1200" dirty="0"/>
            <a:t> source site </a:t>
          </a:r>
          <a:r>
            <a:rPr lang="it-IT" sz="2400" kern="1200" dirty="0" err="1"/>
            <a:t>distance</a:t>
          </a:r>
          <a:endParaRPr lang="en-GB" sz="2400" b="1" kern="1200" dirty="0">
            <a:solidFill>
              <a:schemeClr val="tx1"/>
            </a:solidFill>
          </a:endParaRPr>
        </a:p>
      </dsp:txBody>
      <dsp:txXfrm rot="-5400000">
        <a:off x="2796824" y="110289"/>
        <a:ext cx="6070855" cy="618410"/>
      </dsp:txXfrm>
    </dsp:sp>
    <dsp:sp modelId="{B7EF5952-E397-42CB-98BD-CE8CB3BB972D}">
      <dsp:nvSpPr>
        <dsp:cNvPr id="0" name=""/>
        <dsp:cNvSpPr/>
      </dsp:nvSpPr>
      <dsp:spPr>
        <a:xfrm rot="5400000">
          <a:off x="1048683" y="802714"/>
          <a:ext cx="1053784" cy="1273152"/>
        </a:xfrm>
        <a:prstGeom prst="chevron">
          <a:avLst/>
        </a:prstGeom>
        <a:solidFill>
          <a:schemeClr val="accent3">
            <a:hueOff val="903533"/>
            <a:satOff val="33333"/>
            <a:lumOff val="-4902"/>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it-IT" sz="2400" b="1" kern="1200" dirty="0" err="1">
              <a:solidFill>
                <a:schemeClr val="tx1"/>
              </a:solidFill>
            </a:rPr>
            <a:t>Size</a:t>
          </a:r>
          <a:endParaRPr lang="en-GB" sz="2400" b="1" kern="1200" dirty="0">
            <a:solidFill>
              <a:schemeClr val="tx1"/>
            </a:solidFill>
          </a:endParaRPr>
        </a:p>
      </dsp:txBody>
      <dsp:txXfrm rot="-5400000">
        <a:off x="938999" y="912398"/>
        <a:ext cx="1273152" cy="1053784"/>
      </dsp:txXfrm>
    </dsp:sp>
    <dsp:sp modelId="{73A123CF-8715-4260-9FC4-5A8BA84251E9}">
      <dsp:nvSpPr>
        <dsp:cNvPr id="0" name=""/>
        <dsp:cNvSpPr/>
      </dsp:nvSpPr>
      <dsp:spPr>
        <a:xfrm rot="5400000">
          <a:off x="5526048" y="-1842314"/>
          <a:ext cx="684959" cy="6158591"/>
        </a:xfrm>
        <a:prstGeom prst="round2SameRect">
          <a:avLst/>
        </a:prstGeom>
        <a:solidFill>
          <a:schemeClr val="lt1">
            <a:alpha val="90000"/>
            <a:hueOff val="0"/>
            <a:satOff val="0"/>
            <a:lumOff val="0"/>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14:m xmlns:a14="http://schemas.microsoft.com/office/drawing/2010/main">
            <m:oMath xmlns:m="http://schemas.openxmlformats.org/officeDocument/2006/math">
              <m:sSub>
                <m:sSubPr>
                  <m:ctrlPr>
                    <a:rPr lang="it-IT" sz="2400" b="0" i="1" kern="1200" smtClean="0">
                      <a:latin typeface="Cambria Math" panose="02040503050406030204" pitchFamily="18" charset="0"/>
                    </a:rPr>
                  </m:ctrlPr>
                </m:sSubPr>
                <m:e>
                  <m:r>
                    <a:rPr lang="it-IT" sz="2400" b="0" i="1" kern="1200" smtClean="0">
                      <a:latin typeface="Cambria Math" panose="02040503050406030204" pitchFamily="18" charset="0"/>
                    </a:rPr>
                    <m:t>𝑓</m:t>
                  </m:r>
                </m:e>
                <m:sub>
                  <m:r>
                    <a:rPr lang="it-IT" sz="2400" b="0" i="1" kern="1200" smtClean="0">
                      <a:latin typeface="Cambria Math" panose="02040503050406030204" pitchFamily="18" charset="0"/>
                    </a:rPr>
                    <m:t>𝑀</m:t>
                  </m:r>
                </m:sub>
              </m:sSub>
              <m:d>
                <m:dPr>
                  <m:ctrlPr>
                    <a:rPr lang="it-IT" sz="2400" b="0" i="1" kern="1200" smtClean="0">
                      <a:latin typeface="Cambria Math" panose="02040503050406030204" pitchFamily="18" charset="0"/>
                    </a:rPr>
                  </m:ctrlPr>
                </m:dPr>
                <m:e>
                  <m:r>
                    <a:rPr lang="it-IT" sz="2400" b="0" i="1" kern="1200" smtClean="0">
                      <a:latin typeface="Cambria Math" panose="02040503050406030204" pitchFamily="18" charset="0"/>
                    </a:rPr>
                    <m:t>𝑚</m:t>
                  </m:r>
                </m:e>
              </m:d>
            </m:oMath>
          </a14:m>
          <a:r>
            <a:rPr lang="it-IT" sz="2400" kern="1200" dirty="0"/>
            <a:t> </a:t>
          </a:r>
          <a:r>
            <a:rPr lang="it-IT" sz="2400" kern="1200" dirty="0" err="1"/>
            <a:t>magnitude</a:t>
          </a:r>
          <a:r>
            <a:rPr lang="it-IT" sz="2400" kern="1200" dirty="0"/>
            <a:t> </a:t>
          </a:r>
          <a:r>
            <a:rPr lang="it-IT" sz="2400" kern="1200" dirty="0" err="1"/>
            <a:t>distribution</a:t>
          </a:r>
          <a:endParaRPr lang="en-GB" sz="2400" b="1" kern="1200" dirty="0">
            <a:solidFill>
              <a:schemeClr val="tx1"/>
            </a:solidFill>
          </a:endParaRPr>
        </a:p>
      </dsp:txBody>
      <dsp:txXfrm rot="-5400000">
        <a:off x="2789233" y="927938"/>
        <a:ext cx="6125154" cy="618085"/>
      </dsp:txXfrm>
    </dsp:sp>
    <dsp:sp modelId="{63AE0DEC-7FE8-40CB-AA22-723889718A29}">
      <dsp:nvSpPr>
        <dsp:cNvPr id="0" name=""/>
        <dsp:cNvSpPr/>
      </dsp:nvSpPr>
      <dsp:spPr>
        <a:xfrm rot="5400000">
          <a:off x="1048683" y="1851878"/>
          <a:ext cx="1053784" cy="1273152"/>
        </a:xfrm>
        <a:prstGeom prst="chevron">
          <a:avLst/>
        </a:prstGeom>
        <a:solidFill>
          <a:schemeClr val="accent3">
            <a:hueOff val="1807066"/>
            <a:satOff val="66667"/>
            <a:lumOff val="-9804"/>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it-IT" sz="2400" b="1" kern="1200" dirty="0">
              <a:solidFill>
                <a:schemeClr val="tx1"/>
              </a:solidFill>
            </a:rPr>
            <a:t>GMPE</a:t>
          </a:r>
          <a:endParaRPr lang="en-GB" sz="2400" b="1" kern="1200" dirty="0">
            <a:solidFill>
              <a:schemeClr val="tx1"/>
            </a:solidFill>
          </a:endParaRPr>
        </a:p>
      </dsp:txBody>
      <dsp:txXfrm rot="-5400000">
        <a:off x="938999" y="1961562"/>
        <a:ext cx="1273152" cy="1053784"/>
      </dsp:txXfrm>
    </dsp:sp>
    <dsp:sp modelId="{E6B8CBB5-E8EF-4409-9844-FD8B2A62B820}">
      <dsp:nvSpPr>
        <dsp:cNvPr id="0" name=""/>
        <dsp:cNvSpPr/>
      </dsp:nvSpPr>
      <dsp:spPr>
        <a:xfrm rot="5400000">
          <a:off x="5460105" y="-862017"/>
          <a:ext cx="963156" cy="6332120"/>
        </a:xfrm>
        <a:prstGeom prst="round2SameRect">
          <a:avLst/>
        </a:prstGeom>
        <a:solidFill>
          <a:schemeClr val="lt1">
            <a:alpha val="90000"/>
            <a:hueOff val="0"/>
            <a:satOff val="0"/>
            <a:lumOff val="0"/>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14:m xmlns:a14="http://schemas.microsoft.com/office/drawing/2010/main">
            <m:oMath xmlns:m="http://schemas.openxmlformats.org/officeDocument/2006/math">
              <m:r>
                <a:rPr lang="it-IT" sz="2400" i="1" kern="1200" dirty="0" smtClean="0">
                  <a:latin typeface="Cambria Math" panose="02040503050406030204" pitchFamily="18" charset="0"/>
                </a:rPr>
                <m:t>𝑃</m:t>
              </m:r>
              <m:d>
                <m:dPr>
                  <m:endChr m:val="|"/>
                  <m:ctrlPr>
                    <a:rPr lang="it-IT" sz="2400" i="1" kern="1200" dirty="0">
                      <a:latin typeface="Cambria Math" panose="02040503050406030204" pitchFamily="18" charset="0"/>
                    </a:rPr>
                  </m:ctrlPr>
                </m:dPr>
                <m:e>
                  <m:r>
                    <a:rPr lang="it-IT" sz="2400" i="1" kern="1200" dirty="0">
                      <a:latin typeface="Cambria Math" panose="02040503050406030204" pitchFamily="18" charset="0"/>
                    </a:rPr>
                    <m:t>𝐼𝑀</m:t>
                  </m:r>
                  <m:r>
                    <a:rPr lang="it-IT" sz="2400" i="1" kern="1200" dirty="0">
                      <a:latin typeface="Cambria Math" panose="02040503050406030204" pitchFamily="18" charset="0"/>
                    </a:rPr>
                    <m:t>&gt;</m:t>
                  </m:r>
                  <m:r>
                    <a:rPr lang="it-IT" sz="2400" i="1" kern="1200" dirty="0">
                      <a:latin typeface="Cambria Math" panose="02040503050406030204" pitchFamily="18" charset="0"/>
                    </a:rPr>
                    <m:t>𝑖𝑚</m:t>
                  </m:r>
                  <m:r>
                    <a:rPr lang="it-IT" sz="2400" i="1" kern="1200" dirty="0">
                      <a:latin typeface="Cambria Math" panose="02040503050406030204" pitchFamily="18" charset="0"/>
                    </a:rPr>
                    <m:t> </m:t>
                  </m:r>
                </m:e>
              </m:d>
              <m:r>
                <a:rPr lang="it-IT" sz="2400" i="1" kern="1200" dirty="0">
                  <a:latin typeface="Cambria Math" panose="02040503050406030204" pitchFamily="18" charset="0"/>
                </a:rPr>
                <m:t>𝑀</m:t>
              </m:r>
              <m:r>
                <a:rPr lang="it-IT" sz="2400" i="1" kern="1200" dirty="0">
                  <a:latin typeface="Cambria Math" panose="02040503050406030204" pitchFamily="18" charset="0"/>
                </a:rPr>
                <m:t>=</m:t>
              </m:r>
              <m:r>
                <a:rPr lang="it-IT" sz="2400" i="1" kern="1200" dirty="0">
                  <a:latin typeface="Cambria Math" panose="02040503050406030204" pitchFamily="18" charset="0"/>
                </a:rPr>
                <m:t>𝑚</m:t>
              </m:r>
              <m:r>
                <a:rPr lang="it-IT" sz="2400" i="1" kern="1200" dirty="0">
                  <a:latin typeface="Cambria Math" panose="02040503050406030204" pitchFamily="18" charset="0"/>
                </a:rPr>
                <m:t> , </m:t>
              </m:r>
              <m:r>
                <a:rPr lang="it-IT" sz="2400" i="1" kern="1200" dirty="0">
                  <a:latin typeface="Cambria Math" panose="02040503050406030204" pitchFamily="18" charset="0"/>
                </a:rPr>
                <m:t>𝑅</m:t>
              </m:r>
              <m:r>
                <a:rPr lang="it-IT" sz="2400" i="1" kern="1200" dirty="0">
                  <a:latin typeface="Cambria Math" panose="02040503050406030204" pitchFamily="18" charset="0"/>
                </a:rPr>
                <m:t>=</m:t>
              </m:r>
              <m:r>
                <a:rPr lang="it-IT" sz="2400" i="1" kern="1200" dirty="0">
                  <a:latin typeface="Cambria Math" panose="02040503050406030204" pitchFamily="18" charset="0"/>
                </a:rPr>
                <m:t>𝑟</m:t>
              </m:r>
              <m:r>
                <a:rPr lang="it-IT" sz="2400" i="1" kern="1200" dirty="0">
                  <a:latin typeface="Cambria Math" panose="02040503050406030204" pitchFamily="18" charset="0"/>
                </a:rPr>
                <m:t>)</m:t>
              </m:r>
            </m:oMath>
          </a14:m>
          <a:r>
            <a:rPr lang="it-IT" sz="2400" kern="1200" dirty="0"/>
            <a:t> </a:t>
          </a:r>
          <a:r>
            <a:rPr lang="it-IT" sz="2400" kern="1200" dirty="0" err="1"/>
            <a:t>attenuation</a:t>
          </a:r>
          <a:r>
            <a:rPr lang="it-IT" sz="2400" kern="1200" dirty="0"/>
            <a:t> law</a:t>
          </a:r>
          <a:endParaRPr lang="en-GB" sz="2400" b="1" kern="1200" dirty="0">
            <a:solidFill>
              <a:schemeClr val="tx1"/>
            </a:solidFill>
          </a:endParaRPr>
        </a:p>
      </dsp:txBody>
      <dsp:txXfrm rot="-5400000">
        <a:off x="2775624" y="1869481"/>
        <a:ext cx="6285103" cy="869122"/>
      </dsp:txXfrm>
    </dsp:sp>
    <dsp:sp modelId="{E4ADF41F-6B7A-4F16-AEC1-56FDCDEEE58E}">
      <dsp:nvSpPr>
        <dsp:cNvPr id="0" name=""/>
        <dsp:cNvSpPr/>
      </dsp:nvSpPr>
      <dsp:spPr>
        <a:xfrm rot="5400000">
          <a:off x="1048683" y="2761944"/>
          <a:ext cx="1053784" cy="1273152"/>
        </a:xfrm>
        <a:prstGeom prst="chevron">
          <a:avLst/>
        </a:prstGeom>
        <a:solidFill>
          <a:schemeClr val="accent3">
            <a:hueOff val="2710599"/>
            <a:satOff val="100000"/>
            <a:lumOff val="-14706"/>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it-IT" sz="2400" b="1" kern="1200" dirty="0">
              <a:solidFill>
                <a:schemeClr val="tx1"/>
              </a:solidFill>
            </a:rPr>
            <a:t>Time</a:t>
          </a:r>
          <a:endParaRPr lang="en-GB" sz="2400" b="1" kern="1200" dirty="0">
            <a:solidFill>
              <a:schemeClr val="tx1"/>
            </a:solidFill>
          </a:endParaRPr>
        </a:p>
      </dsp:txBody>
      <dsp:txXfrm rot="-5400000">
        <a:off x="938999" y="2871628"/>
        <a:ext cx="1273152" cy="1053784"/>
      </dsp:txXfrm>
    </dsp:sp>
    <dsp:sp modelId="{048C1D6F-D780-4335-8DE8-048738D373DD}">
      <dsp:nvSpPr>
        <dsp:cNvPr id="0" name=""/>
        <dsp:cNvSpPr/>
      </dsp:nvSpPr>
      <dsp:spPr>
        <a:xfrm rot="5400000">
          <a:off x="5597632" y="68501"/>
          <a:ext cx="684959" cy="6291213"/>
        </a:xfrm>
        <a:prstGeom prst="round2Same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14:m xmlns:a14="http://schemas.microsoft.com/office/drawing/2010/main">
            <m:oMath xmlns:m="http://schemas.openxmlformats.org/officeDocument/2006/math">
              <m:r>
                <a:rPr lang="it-IT" sz="2400" b="0" i="1" kern="1200" smtClean="0">
                  <a:latin typeface="Cambria Math" panose="02040503050406030204" pitchFamily="18" charset="0"/>
                </a:rPr>
                <m:t>𝑃</m:t>
              </m:r>
              <m:r>
                <a:rPr lang="it-IT" sz="2400" b="0" i="1" kern="1200" smtClean="0">
                  <a:latin typeface="Cambria Math" panose="02040503050406030204" pitchFamily="18" charset="0"/>
                </a:rPr>
                <m:t>=1−</m:t>
              </m:r>
              <m:sSup>
                <m:sSupPr>
                  <m:ctrlPr>
                    <a:rPr lang="it-IT" sz="2400" b="0" i="1" kern="1200" smtClean="0">
                      <a:latin typeface="Cambria Math" panose="02040503050406030204" pitchFamily="18" charset="0"/>
                    </a:rPr>
                  </m:ctrlPr>
                </m:sSupPr>
                <m:e>
                  <m:r>
                    <a:rPr lang="it-IT" sz="2400" b="0" i="1" kern="1200" smtClean="0">
                      <a:latin typeface="Cambria Math" panose="02040503050406030204" pitchFamily="18" charset="0"/>
                    </a:rPr>
                    <m:t>𝑒</m:t>
                  </m:r>
                </m:e>
                <m:sup>
                  <m:r>
                    <a:rPr lang="it-IT" sz="2400" b="0" i="1" kern="1200" smtClean="0">
                      <a:latin typeface="Cambria Math" panose="02040503050406030204" pitchFamily="18" charset="0"/>
                    </a:rPr>
                    <m:t>−</m:t>
                  </m:r>
                  <m:r>
                    <a:rPr lang="it-IT" sz="2400" b="0" i="1" kern="1200" smtClean="0">
                      <a:latin typeface="Cambria Math" panose="02040503050406030204" pitchFamily="18" charset="0"/>
                    </a:rPr>
                    <m:t>𝜆</m:t>
                  </m:r>
                  <m:r>
                    <a:rPr lang="it-IT" sz="2400" b="0" i="1" kern="1200" smtClean="0">
                      <a:latin typeface="Cambria Math" panose="02040503050406030204" pitchFamily="18" charset="0"/>
                    </a:rPr>
                    <m:t>𝑡</m:t>
                  </m:r>
                </m:sup>
              </m:sSup>
            </m:oMath>
          </a14:m>
          <a:r>
            <a:rPr lang="it-IT" sz="2400" kern="1200" dirty="0"/>
            <a:t> </a:t>
          </a:r>
          <a:r>
            <a:rPr lang="it-IT" sz="2400" kern="1200" dirty="0" err="1"/>
            <a:t>Poisson</a:t>
          </a:r>
          <a:r>
            <a:rPr lang="it-IT" sz="2400" kern="1200" dirty="0"/>
            <a:t> model</a:t>
          </a:r>
          <a:endParaRPr lang="en-GB" sz="2400" b="1" kern="1200" dirty="0">
            <a:solidFill>
              <a:schemeClr val="tx1"/>
            </a:solidFill>
          </a:endParaRPr>
        </a:p>
      </dsp:txBody>
      <dsp:txXfrm rot="-5400000">
        <a:off x="2794506" y="2905065"/>
        <a:ext cx="6257776" cy="6180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2CCDC-15FE-4F87-9AD7-A364C99E0710}">
      <dsp:nvSpPr>
        <dsp:cNvPr id="0" name=""/>
        <dsp:cNvSpPr/>
      </dsp:nvSpPr>
      <dsp:spPr>
        <a:xfrm>
          <a:off x="2053" y="752248"/>
          <a:ext cx="1626710" cy="1952052"/>
        </a:xfrm>
        <a:prstGeom prst="roundRect">
          <a:avLst>
            <a:gd name="adj" fmla="val 5000"/>
          </a:avLst>
        </a:prstGeom>
        <a:solidFill>
          <a:schemeClr val="lt1"/>
        </a:solidFill>
        <a:ln w="12700" cap="flat" cmpd="sng" algn="ctr">
          <a:solidFill>
            <a:schemeClr val="dk1"/>
          </a:solidFill>
          <a:prstDash val="solid"/>
          <a:miter lim="800000"/>
        </a:ln>
        <a:effectLst/>
        <a:scene3d>
          <a:camera prst="orthographicFront"/>
          <a:lightRig rig="flat" dir="t"/>
        </a:scene3d>
        <a:sp3d/>
      </dsp:spPr>
      <dsp:style>
        <a:lnRef idx="2">
          <a:schemeClr val="dk1"/>
        </a:lnRef>
        <a:fillRef idx="1">
          <a:schemeClr val="lt1"/>
        </a:fillRef>
        <a:effectRef idx="0">
          <a:schemeClr val="dk1"/>
        </a:effectRef>
        <a:fontRef idx="minor">
          <a:schemeClr val="dk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r>
            <a:rPr lang="it-IT" sz="1200" b="1" kern="1200" dirty="0">
              <a:latin typeface="+mj-lt"/>
            </a:rPr>
            <a:t>HAZARD</a:t>
          </a:r>
          <a:endParaRPr lang="en-GB" sz="1200" b="1" kern="1200" dirty="0">
            <a:latin typeface="+mj-lt"/>
          </a:endParaRPr>
        </a:p>
      </dsp:txBody>
      <dsp:txXfrm rot="16200000">
        <a:off x="-635616" y="1389919"/>
        <a:ext cx="1600682" cy="325342"/>
      </dsp:txXfrm>
    </dsp:sp>
    <dsp:sp modelId="{1624C416-ECD0-48BB-BE5D-DA61E1BC514F}">
      <dsp:nvSpPr>
        <dsp:cNvPr id="0" name=""/>
        <dsp:cNvSpPr/>
      </dsp:nvSpPr>
      <dsp:spPr>
        <a:xfrm>
          <a:off x="298066" y="752248"/>
          <a:ext cx="1211899" cy="195205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Hazard</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intensity</a:t>
          </a:r>
          <a:r>
            <a:rPr lang="it-IT" sz="1500" i="1" kern="1200" dirty="0">
              <a:latin typeface="+mj-lt"/>
            </a:rPr>
            <a:t> </a:t>
          </a:r>
          <a:r>
            <a:rPr lang="it-IT" sz="1500" i="1" kern="1200" dirty="0" err="1">
              <a:latin typeface="+mj-lt"/>
            </a:rPr>
            <a:t>measure</a:t>
          </a:r>
          <a:endParaRPr lang="it-IT" sz="1500" i="1" kern="1200" dirty="0">
            <a:latin typeface="+mj-lt"/>
          </a:endParaRPr>
        </a:p>
        <a:p>
          <a:pPr marL="0" lvl="0" indent="0" algn="ctr" defTabSz="666750">
            <a:lnSpc>
              <a:spcPct val="90000"/>
            </a:lnSpc>
            <a:spcBef>
              <a:spcPct val="0"/>
            </a:spcBef>
            <a:spcAft>
              <a:spcPct val="35000"/>
            </a:spcAft>
            <a:buNone/>
          </a:pPr>
          <a:endParaRPr lang="en-GB" sz="1500" kern="1200" dirty="0">
            <a:latin typeface="+mj-lt"/>
          </a:endParaRPr>
        </a:p>
      </dsp:txBody>
      <dsp:txXfrm>
        <a:off x="298066" y="752248"/>
        <a:ext cx="1211899" cy="1952052"/>
      </dsp:txXfrm>
    </dsp:sp>
    <dsp:sp modelId="{E37B6B4E-6DA6-40B3-B14C-186A4FB77ACE}">
      <dsp:nvSpPr>
        <dsp:cNvPr id="0" name=""/>
        <dsp:cNvSpPr/>
      </dsp:nvSpPr>
      <dsp:spPr>
        <a:xfrm>
          <a:off x="1671539" y="752248"/>
          <a:ext cx="1626710" cy="1952052"/>
        </a:xfrm>
        <a:prstGeom prst="roundRect">
          <a:avLst>
            <a:gd name="adj" fmla="val 5000"/>
          </a:avLst>
        </a:prstGeom>
        <a:noFill/>
        <a:ln w="57150" cap="flat" cmpd="sng" algn="ctr">
          <a:solidFill>
            <a:srgbClr val="A01625"/>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8006" rIns="62230" bIns="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dsp:txBody>
      <dsp:txXfrm rot="16200000">
        <a:off x="1033869" y="1389919"/>
        <a:ext cx="1600682" cy="325342"/>
      </dsp:txXfrm>
    </dsp:sp>
    <dsp:sp modelId="{24190709-F953-4D2A-92A0-390E4CCF5C34}">
      <dsp:nvSpPr>
        <dsp:cNvPr id="0" name=""/>
        <dsp:cNvSpPr/>
      </dsp:nvSpPr>
      <dsp:spPr>
        <a:xfrm rot="5400000">
          <a:off x="1569820" y="1918609"/>
          <a:ext cx="215661" cy="183325"/>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94B15768-D213-4B5C-B457-320787035C7D}">
      <dsp:nvSpPr>
        <dsp:cNvPr id="0" name=""/>
        <dsp:cNvSpPr/>
      </dsp:nvSpPr>
      <dsp:spPr>
        <a:xfrm>
          <a:off x="1967552" y="752248"/>
          <a:ext cx="1211899" cy="195205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Vulnerability</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2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000" kern="1200" dirty="0">
            <a:latin typeface="+mj-lt"/>
          </a:endParaRPr>
        </a:p>
        <a:p>
          <a:pPr marL="0" lvl="0" indent="0" algn="ctr" defTabSz="666750">
            <a:lnSpc>
              <a:spcPct val="90000"/>
            </a:lnSpc>
            <a:spcBef>
              <a:spcPct val="0"/>
            </a:spcBef>
            <a:spcAft>
              <a:spcPct val="35000"/>
            </a:spcAft>
            <a:buNone/>
          </a:pPr>
          <a:r>
            <a:rPr lang="it-IT" sz="1400" i="1" kern="1200" dirty="0" err="1">
              <a:latin typeface="+mj-lt"/>
            </a:rPr>
            <a:t>engineering</a:t>
          </a:r>
          <a:r>
            <a:rPr lang="it-IT" sz="1400" i="1" kern="1200" dirty="0">
              <a:latin typeface="+mj-lt"/>
            </a:rPr>
            <a:t> </a:t>
          </a:r>
          <a:r>
            <a:rPr lang="it-IT" sz="1400" i="1" kern="1200" dirty="0" err="1">
              <a:latin typeface="+mj-lt"/>
            </a:rPr>
            <a:t>demand</a:t>
          </a:r>
          <a:r>
            <a:rPr lang="it-IT" sz="1400" i="1" kern="1200" dirty="0">
              <a:latin typeface="+mj-lt"/>
            </a:rPr>
            <a:t> par.</a:t>
          </a:r>
          <a:endParaRPr lang="en-GB" sz="1400" i="1" kern="1200" dirty="0">
            <a:latin typeface="+mj-lt"/>
          </a:endParaRPr>
        </a:p>
      </dsp:txBody>
      <dsp:txXfrm>
        <a:off x="1967552" y="752248"/>
        <a:ext cx="1211899" cy="1952052"/>
      </dsp:txXfrm>
    </dsp:sp>
    <dsp:sp modelId="{3A5B50DF-58F3-4817-82D4-61210119F5C9}">
      <dsp:nvSpPr>
        <dsp:cNvPr id="0" name=""/>
        <dsp:cNvSpPr/>
      </dsp:nvSpPr>
      <dsp:spPr>
        <a:xfrm>
          <a:off x="3341025" y="752248"/>
          <a:ext cx="1626710" cy="1952052"/>
        </a:xfrm>
        <a:prstGeom prst="roundRect">
          <a:avLst>
            <a:gd name="adj" fmla="val 5000"/>
          </a:avLst>
        </a:prstGeom>
        <a:noFill/>
        <a:ln w="57150" cap="flat" cmpd="sng" algn="ctr">
          <a:solidFill>
            <a:srgbClr val="A01625"/>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8006" rIns="62230" bIns="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dsp:txBody>
      <dsp:txXfrm rot="16200000">
        <a:off x="2703355" y="1389919"/>
        <a:ext cx="1600682" cy="325342"/>
      </dsp:txXfrm>
    </dsp:sp>
    <dsp:sp modelId="{D7F2BD0D-780A-4BA5-A735-5B7637A86217}">
      <dsp:nvSpPr>
        <dsp:cNvPr id="0" name=""/>
        <dsp:cNvSpPr/>
      </dsp:nvSpPr>
      <dsp:spPr>
        <a:xfrm rot="5400000">
          <a:off x="3239306" y="1918609"/>
          <a:ext cx="215661" cy="183325"/>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898BF0E3-5DAC-4E93-9F1E-168733F5CAAF}">
      <dsp:nvSpPr>
        <dsp:cNvPr id="0" name=""/>
        <dsp:cNvSpPr/>
      </dsp:nvSpPr>
      <dsp:spPr>
        <a:xfrm>
          <a:off x="3637038" y="752248"/>
          <a:ext cx="1211899" cy="195205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Damage</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3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damage</a:t>
          </a:r>
          <a:r>
            <a:rPr lang="it-IT" sz="1500" i="1" kern="1200" dirty="0">
              <a:latin typeface="+mj-lt"/>
            </a:rPr>
            <a:t> </a:t>
          </a:r>
          <a:r>
            <a:rPr lang="it-IT" sz="1500" i="1" kern="1200" dirty="0" err="1">
              <a:latin typeface="+mj-lt"/>
            </a:rPr>
            <a:t>measure</a:t>
          </a:r>
          <a:endParaRPr lang="en-GB" sz="1500" i="1" kern="1200" dirty="0">
            <a:latin typeface="+mj-lt"/>
          </a:endParaRPr>
        </a:p>
      </dsp:txBody>
      <dsp:txXfrm>
        <a:off x="3637038" y="752248"/>
        <a:ext cx="1211899" cy="1952052"/>
      </dsp:txXfrm>
    </dsp:sp>
    <dsp:sp modelId="{009D73A3-6F85-4363-B247-3A37A50BAA69}">
      <dsp:nvSpPr>
        <dsp:cNvPr id="0" name=""/>
        <dsp:cNvSpPr/>
      </dsp:nvSpPr>
      <dsp:spPr>
        <a:xfrm>
          <a:off x="5010512" y="752248"/>
          <a:ext cx="1626710" cy="1952052"/>
        </a:xfrm>
        <a:prstGeom prst="roundRect">
          <a:avLst>
            <a:gd name="adj" fmla="val 5000"/>
          </a:avLst>
        </a:prstGeom>
        <a:noFill/>
        <a:ln w="6350" cap="flat" cmpd="sng" algn="ctr">
          <a:solidFill>
            <a:schemeClr val="tx1"/>
          </a:solidFill>
          <a:prstDash val="solid"/>
          <a:miter lim="800000"/>
        </a:ln>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r>
            <a:rPr lang="it-IT" sz="1200" b="1" kern="1200" dirty="0">
              <a:latin typeface="+mj-lt"/>
            </a:rPr>
            <a:t>DECISION MAKING</a:t>
          </a:r>
          <a:endParaRPr lang="en-GB" sz="1200" b="1" kern="1200" dirty="0">
            <a:latin typeface="+mj-lt"/>
          </a:endParaRPr>
        </a:p>
      </dsp:txBody>
      <dsp:txXfrm rot="16200000">
        <a:off x="4372841" y="1389919"/>
        <a:ext cx="1600682" cy="325342"/>
      </dsp:txXfrm>
    </dsp:sp>
    <dsp:sp modelId="{EB26B2FC-5AC8-484F-98FF-3EABD85B75F4}">
      <dsp:nvSpPr>
        <dsp:cNvPr id="0" name=""/>
        <dsp:cNvSpPr/>
      </dsp:nvSpPr>
      <dsp:spPr>
        <a:xfrm rot="5400000">
          <a:off x="4908792" y="1918609"/>
          <a:ext cx="215661" cy="183325"/>
        </a:xfrm>
        <a:prstGeom prst="flowChartExtra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2347665F-673A-4616-A2BA-6CF87D243D99}">
      <dsp:nvSpPr>
        <dsp:cNvPr id="0" name=""/>
        <dsp:cNvSpPr/>
      </dsp:nvSpPr>
      <dsp:spPr>
        <a:xfrm>
          <a:off x="5306525" y="752248"/>
          <a:ext cx="1211899" cy="195205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48006" rIns="0" bIns="0" numCol="1" spcCol="1270" anchor="t" anchorCtr="0">
          <a:noAutofit/>
        </a:bodyPr>
        <a:lstStyle/>
        <a:p>
          <a:pPr marL="0" lvl="0" indent="0" algn="ctr" defTabSz="622300">
            <a:lnSpc>
              <a:spcPct val="90000"/>
            </a:lnSpc>
            <a:spcBef>
              <a:spcPct val="0"/>
            </a:spcBef>
            <a:spcAft>
              <a:spcPct val="35000"/>
            </a:spcAft>
            <a:buNone/>
          </a:pPr>
          <a:r>
            <a:rPr lang="it-IT" sz="1400" kern="1200" dirty="0" err="1">
              <a:latin typeface="+mj-lt"/>
            </a:rPr>
            <a:t>Loss</a:t>
          </a:r>
          <a:r>
            <a:rPr lang="it-IT" sz="1400" kern="1200" dirty="0">
              <a:latin typeface="+mj-lt"/>
            </a:rPr>
            <a:t> </a:t>
          </a:r>
          <a:r>
            <a:rPr lang="it-IT" sz="1500" kern="1200" dirty="0" err="1">
              <a:latin typeface="+mj-lt"/>
            </a:rPr>
            <a:t>analysis</a:t>
          </a: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endParaRPr lang="it-IT" sz="1500" kern="1200" dirty="0">
            <a:latin typeface="+mj-lt"/>
          </a:endParaRPr>
        </a:p>
        <a:p>
          <a:pPr marL="0" lvl="0" indent="0" algn="ctr" defTabSz="622300">
            <a:lnSpc>
              <a:spcPct val="90000"/>
            </a:lnSpc>
            <a:spcBef>
              <a:spcPct val="0"/>
            </a:spcBef>
            <a:spcAft>
              <a:spcPct val="35000"/>
            </a:spcAft>
            <a:buNone/>
          </a:pPr>
          <a:r>
            <a:rPr lang="it-IT" sz="1500" i="1" kern="1200" dirty="0" err="1">
              <a:latin typeface="+mj-lt"/>
            </a:rPr>
            <a:t>decision</a:t>
          </a:r>
          <a:r>
            <a:rPr lang="it-IT" sz="1500" i="1" kern="1200" dirty="0">
              <a:latin typeface="+mj-lt"/>
            </a:rPr>
            <a:t> </a:t>
          </a:r>
          <a:r>
            <a:rPr lang="it-IT" sz="1500" i="1" kern="1200" dirty="0" err="1">
              <a:latin typeface="+mj-lt"/>
            </a:rPr>
            <a:t>variable</a:t>
          </a:r>
          <a:endParaRPr lang="en-GB" sz="1500" i="1" kern="1200" dirty="0">
            <a:latin typeface="+mj-lt"/>
          </a:endParaRPr>
        </a:p>
      </dsp:txBody>
      <dsp:txXfrm>
        <a:off x="5306525" y="752248"/>
        <a:ext cx="1211899" cy="195205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BD70874A-CDE6-4002-915E-75FE445A13A2}"/>
              </a:ext>
            </a:extLst>
          </p:cNvPr>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8448FEAC-C439-488D-A65A-E917B94B076D}"/>
              </a:ext>
            </a:extLst>
          </p:cNvPr>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42133513-E051-44E9-BA9A-7C589AD22BE8}" type="datetime1">
              <a:rPr lang="it-IT" smtClean="0"/>
              <a:t>01/12/2020</a:t>
            </a:fld>
            <a:endParaRPr lang="it-IT"/>
          </a:p>
        </p:txBody>
      </p:sp>
      <p:sp>
        <p:nvSpPr>
          <p:cNvPr id="4" name="Segnaposto piè di pagina 3">
            <a:extLst>
              <a:ext uri="{FF2B5EF4-FFF2-40B4-BE49-F238E27FC236}">
                <a16:creationId xmlns:a16="http://schemas.microsoft.com/office/drawing/2014/main" id="{AD2727ED-3120-4F62-9D87-FFC904D28008}"/>
              </a:ext>
            </a:extLst>
          </p:cNvPr>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65296415-FFC2-4500-A94A-DD312C7AB577}"/>
              </a:ext>
            </a:extLst>
          </p:cNvPr>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4B35C848-846D-4C4D-8801-874606E6F5D8}" type="slidenum">
              <a:rPr lang="it-IT" smtClean="0"/>
              <a:t>‹N›</a:t>
            </a:fld>
            <a:endParaRPr lang="it-IT"/>
          </a:p>
        </p:txBody>
      </p:sp>
    </p:spTree>
    <p:extLst>
      <p:ext uri="{BB962C8B-B14F-4D97-AF65-F5344CB8AC3E}">
        <p14:creationId xmlns:p14="http://schemas.microsoft.com/office/powerpoint/2010/main" val="65475360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it-IT"/>
          </a:p>
        </p:txBody>
      </p:sp>
      <p:sp>
        <p:nvSpPr>
          <p:cNvPr id="3" name="Segnaposto data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21DF3A7A-040E-4E08-A499-7A33BD97CAFC}" type="datetime1">
              <a:rPr lang="it-IT" smtClean="0"/>
              <a:t>01/12/2020</a:t>
            </a:fld>
            <a:endParaRPr lang="it-IT"/>
          </a:p>
        </p:txBody>
      </p:sp>
      <p:sp>
        <p:nvSpPr>
          <p:cNvPr id="4" name="Segnaposto immagine diapositiva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it-IT"/>
          </a:p>
        </p:txBody>
      </p:sp>
      <p:sp>
        <p:nvSpPr>
          <p:cNvPr id="5" name="Segnaposto note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it-IT"/>
          </a:p>
        </p:txBody>
      </p:sp>
      <p:sp>
        <p:nvSpPr>
          <p:cNvPr id="7" name="Segnaposto numero diapositiva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BD8970F1-6B2F-4AB4-8491-9CFFA8CC2A05}" type="slidenum">
              <a:rPr lang="it-IT" smtClean="0"/>
              <a:t>‹N›</a:t>
            </a:fld>
            <a:endParaRPr lang="it-IT"/>
          </a:p>
        </p:txBody>
      </p:sp>
    </p:spTree>
    <p:extLst>
      <p:ext uri="{BB962C8B-B14F-4D97-AF65-F5344CB8AC3E}">
        <p14:creationId xmlns:p14="http://schemas.microsoft.com/office/powerpoint/2010/main" val="3160724836"/>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Good afternoon to everyone.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I’m Chiara Nardin, a civil engineer from the University of Trento, involved in a Ph.D. programme entitled Risk analysis of industrial plants based on Markov's processes.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Today, in these 2-hours lectures, we will discuss about PSHA and fragility analysis: by applying notions we are going to unfold to some already prepared MATLAB tutorials.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Before starting, all the materials presented are uploaded and hopefully updated on the GitHub link here below. Please do not hesitate to fork or to download and feel free to contact me for any issues.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1</a:t>
            </a:fld>
            <a:endParaRPr lang="it-IT"/>
          </a:p>
        </p:txBody>
      </p:sp>
      <p:sp>
        <p:nvSpPr>
          <p:cNvPr id="5" name="Segnaposto data 4">
            <a:extLst>
              <a:ext uri="{FF2B5EF4-FFF2-40B4-BE49-F238E27FC236}">
                <a16:creationId xmlns:a16="http://schemas.microsoft.com/office/drawing/2014/main" id="{E36A1836-D950-40D7-A087-2868A7EC3882}"/>
              </a:ext>
            </a:extLst>
          </p:cNvPr>
          <p:cNvSpPr>
            <a:spLocks noGrp="1"/>
          </p:cNvSpPr>
          <p:nvPr>
            <p:ph type="dt" idx="1"/>
          </p:nvPr>
        </p:nvSpPr>
        <p:spPr/>
        <p:txBody>
          <a:bodyPr/>
          <a:lstStyle/>
          <a:p>
            <a:fld id="{A7DB95AB-C23A-4B94-882A-AE5D0EE634AC}" type="datetime1">
              <a:rPr lang="it-IT" smtClean="0"/>
              <a:t>01/12/2020</a:t>
            </a:fld>
            <a:endParaRPr lang="it-IT"/>
          </a:p>
        </p:txBody>
      </p:sp>
    </p:spTree>
    <p:extLst>
      <p:ext uri="{BB962C8B-B14F-4D97-AF65-F5344CB8AC3E}">
        <p14:creationId xmlns:p14="http://schemas.microsoft.com/office/powerpoint/2010/main" val="2429666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a:latin typeface="CMR10"/>
                <a:ea typeface="Calibri" panose="020F0502020204030204" pitchFamily="34" charset="0"/>
                <a:cs typeface="CMR10"/>
              </a:rPr>
              <a:t>The </a:t>
            </a:r>
            <a:r>
              <a:rPr lang="it-IT" sz="2000" dirty="0" err="1">
                <a:latin typeface="CMR10"/>
                <a:ea typeface="Calibri" panose="020F0502020204030204" pitchFamily="34" charset="0"/>
                <a:cs typeface="CMR10"/>
              </a:rPr>
              <a:t>approaches</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seismic</a:t>
            </a:r>
            <a:r>
              <a:rPr lang="it-IT" sz="2000" dirty="0">
                <a:latin typeface="CMR10"/>
                <a:ea typeface="Calibri" panose="020F0502020204030204" pitchFamily="34" charset="0"/>
                <a:cs typeface="CMR10"/>
              </a:rPr>
              <a:t> hazard </a:t>
            </a:r>
            <a:r>
              <a:rPr lang="it-IT" sz="2000" dirty="0" err="1">
                <a:latin typeface="CMR10"/>
                <a:ea typeface="Calibri" panose="020F0502020204030204" pitchFamily="34" charset="0"/>
                <a:cs typeface="CMR10"/>
              </a:rPr>
              <a:t>assessment</a:t>
            </a:r>
            <a:r>
              <a:rPr lang="it-IT" sz="2000" dirty="0">
                <a:latin typeface="CMR10"/>
                <a:ea typeface="Calibri" panose="020F0502020204030204" pitchFamily="34" charset="0"/>
                <a:cs typeface="CMR10"/>
              </a:rPr>
              <a:t> can be </a:t>
            </a:r>
            <a:r>
              <a:rPr lang="it-IT" sz="2000" dirty="0" err="1">
                <a:latin typeface="CMR10"/>
                <a:ea typeface="Calibri" panose="020F0502020204030204" pitchFamily="34" charset="0"/>
                <a:cs typeface="CMR10"/>
              </a:rPr>
              <a:t>grouped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into</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two</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broad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categories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deterministic</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and </a:t>
            </a:r>
            <a:r>
              <a:rPr lang="it-IT" sz="2000" dirty="0" err="1">
                <a:latin typeface="CMR10"/>
                <a:ea typeface="Calibri" panose="020F0502020204030204" pitchFamily="34" charset="0"/>
                <a:cs typeface="CMR10"/>
              </a:rPr>
              <a:t>probabilistic</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A </a:t>
            </a:r>
            <a:r>
              <a:rPr lang="it-IT" sz="2000" dirty="0" err="1">
                <a:latin typeface="CMR10"/>
                <a:ea typeface="Calibri" panose="020F0502020204030204" pitchFamily="34" charset="0"/>
                <a:cs typeface="CMR10"/>
              </a:rPr>
              <a:t>Deterministic</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Seismic</a:t>
            </a:r>
            <a:r>
              <a:rPr lang="it-IT" sz="2000" dirty="0">
                <a:latin typeface="CMR10"/>
                <a:ea typeface="Calibri" panose="020F0502020204030204" pitchFamily="34" charset="0"/>
                <a:cs typeface="CMR10"/>
              </a:rPr>
              <a:t> Hazard Analysis (DSHA) </a:t>
            </a:r>
            <a:r>
              <a:rPr lang="it-IT" sz="2000" dirty="0" err="1">
                <a:latin typeface="CMR10"/>
                <a:ea typeface="Calibri" panose="020F0502020204030204" pitchFamily="34" charset="0"/>
                <a:cs typeface="CMR10"/>
              </a:rPr>
              <a:t>consists</a:t>
            </a:r>
            <a:r>
              <a:rPr lang="it-IT" sz="2000" dirty="0">
                <a:latin typeface="CMR10"/>
                <a:ea typeface="Calibri" panose="020F0502020204030204" pitchFamily="34" charset="0"/>
                <a:cs typeface="CMR10"/>
              </a:rPr>
              <a:t> in the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of a </a:t>
            </a:r>
            <a:r>
              <a:rPr lang="it-IT" sz="2000" dirty="0" err="1">
                <a:latin typeface="CMR10"/>
                <a:ea typeface="Calibri" panose="020F0502020204030204" pitchFamily="34" charset="0"/>
                <a:cs typeface="CMR10"/>
              </a:rPr>
              <a:t>particular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seismic</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scenario. </a:t>
            </a:r>
            <a:r>
              <a:rPr lang="it-IT" sz="2000" dirty="0" err="1">
                <a:latin typeface="CMR10"/>
                <a:ea typeface="Calibri" panose="020F0502020204030204" pitchFamily="34" charset="0"/>
                <a:cs typeface="CMR10"/>
              </a:rPr>
              <a:t>Generally</a:t>
            </a:r>
            <a:r>
              <a:rPr lang="it-IT" sz="2000" dirty="0">
                <a:latin typeface="CMR10"/>
                <a:ea typeface="Calibri" panose="020F0502020204030204" pitchFamily="34" charset="0"/>
                <a:cs typeface="CMR10"/>
              </a:rPr>
              <a:t>, the output of the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intensity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level</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selected</a:t>
            </a:r>
            <a:r>
              <a:rPr lang="it-IT" sz="2000" dirty="0">
                <a:latin typeface="CMR10"/>
                <a:ea typeface="Calibri" panose="020F0502020204030204" pitchFamily="34" charset="0"/>
                <a:cs typeface="CMR10"/>
              </a:rPr>
              <a:t> hazard</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scenario. </a:t>
            </a:r>
            <a:r>
              <a:rPr lang="it-IT" sz="2000" i="1" dirty="0">
                <a:latin typeface="CMR10"/>
                <a:ea typeface="Calibri" panose="020F0502020204030204" pitchFamily="34" charset="0"/>
                <a:cs typeface="CMR10"/>
              </a:rPr>
              <a:t>In </a:t>
            </a:r>
            <a:r>
              <a:rPr lang="it-IT" sz="2000" i="1" dirty="0" err="1">
                <a:latin typeface="CMR10"/>
                <a:ea typeface="Calibri" panose="020F0502020204030204" pitchFamily="34" charset="0"/>
                <a:cs typeface="CMR10"/>
              </a:rPr>
              <a:t>particular</a:t>
            </a:r>
            <a:r>
              <a:rPr lang="it-IT" sz="2000" i="1" dirty="0">
                <a:latin typeface="CMR10"/>
                <a:ea typeface="Calibri" panose="020F0502020204030204" pitchFamily="34" charset="0"/>
                <a:cs typeface="CMR10"/>
              </a:rPr>
              <a:t>, the scenario </a:t>
            </a:r>
            <a:r>
              <a:rPr lang="it-IT" sz="2000" i="1" dirty="0" err="1">
                <a:latin typeface="CMR10"/>
                <a:ea typeface="Calibri" panose="020F0502020204030204" pitchFamily="34" charset="0"/>
                <a:cs typeface="CMR10"/>
              </a:rPr>
              <a:t>consists</a:t>
            </a:r>
            <a:r>
              <a:rPr lang="it-IT" sz="2000" i="1" dirty="0">
                <a:latin typeface="CMR10"/>
                <a:ea typeface="Calibri" panose="020F0502020204030204" pitchFamily="34" charset="0"/>
                <a:cs typeface="CMR10"/>
              </a:rPr>
              <a:t> of the </a:t>
            </a:r>
            <a:r>
              <a:rPr lang="it-IT" sz="2000" i="1" dirty="0" err="1">
                <a:latin typeface="CMR10"/>
                <a:ea typeface="Calibri" panose="020F0502020204030204" pitchFamily="34" charset="0"/>
                <a:cs typeface="CMR10"/>
              </a:rPr>
              <a:t>postulated</a:t>
            </a:r>
            <a:r>
              <a:rPr lang="it-IT" sz="2000" i="1" dirty="0">
                <a:latin typeface="CMR10"/>
                <a:ea typeface="Calibri" panose="020F0502020204030204" pitchFamily="34" charset="0"/>
                <a:cs typeface="CMR10"/>
              </a:rPr>
              <a:t> </a:t>
            </a:r>
            <a:r>
              <a:rPr lang="it-IT" sz="2000" i="1" dirty="0" err="1">
                <a:latin typeface="CMR10"/>
                <a:ea typeface="Calibri" panose="020F0502020204030204" pitchFamily="34" charset="0"/>
                <a:cs typeface="CMR10"/>
              </a:rPr>
              <a:t>occurrence</a:t>
            </a:r>
            <a:r>
              <a:rPr lang="it-IT" sz="2000" i="1" dirty="0">
                <a:latin typeface="CMR10"/>
                <a:ea typeface="Calibri" panose="020F0502020204030204" pitchFamily="34" charset="0"/>
                <a:cs typeface="CMR10"/>
              </a:rPr>
              <a:t> of an </a:t>
            </a:r>
            <a:r>
              <a:rPr lang="it-IT" sz="2000" i="1" dirty="0" err="1">
                <a:latin typeface="CMR10"/>
                <a:ea typeface="Calibri" panose="020F0502020204030204" pitchFamily="34" charset="0"/>
                <a:cs typeface="CMR10"/>
              </a:rPr>
              <a:t>earthquake</a:t>
            </a:r>
            <a:r>
              <a:rPr lang="it-IT" sz="2000" i="1" dirty="0">
                <a:latin typeface="CMR10"/>
                <a:ea typeface="Calibri" panose="020F0502020204030204" pitchFamily="34" charset="0"/>
                <a:cs typeface="CMR10"/>
              </a:rPr>
              <a:t> of a</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i="1" dirty="0" err="1">
                <a:latin typeface="CMR10"/>
                <a:ea typeface="Calibri" panose="020F0502020204030204" pitchFamily="34" charset="0"/>
                <a:cs typeface="CMR10"/>
              </a:rPr>
              <a:t>specific</a:t>
            </a:r>
            <a:r>
              <a:rPr lang="it-IT" sz="2000" i="1" dirty="0">
                <a:latin typeface="CMR10"/>
                <a:ea typeface="Calibri" panose="020F0502020204030204" pitchFamily="34" charset="0"/>
                <a:cs typeface="CMR10"/>
              </a:rPr>
              <a:t> size </a:t>
            </a:r>
            <a:r>
              <a:rPr lang="it-IT" sz="2000" i="1" dirty="0" err="1">
                <a:latin typeface="CMR10"/>
                <a:ea typeface="Calibri" panose="020F0502020204030204" pitchFamily="34" charset="0"/>
                <a:cs typeface="CMR10"/>
              </a:rPr>
              <a:t>occurring</a:t>
            </a:r>
            <a:r>
              <a:rPr lang="it-IT" sz="2000" i="1" dirty="0">
                <a:latin typeface="CMR10"/>
                <a:ea typeface="Calibri" panose="020F0502020204030204" pitchFamily="34" charset="0"/>
                <a:cs typeface="CMR10"/>
              </a:rPr>
              <a:t> </a:t>
            </a:r>
            <a:r>
              <a:rPr lang="it-IT" sz="2000" i="1" dirty="0" err="1">
                <a:latin typeface="CMR10"/>
                <a:ea typeface="Calibri" panose="020F0502020204030204" pitchFamily="34" charset="0"/>
                <a:cs typeface="CMR10"/>
              </a:rPr>
              <a:t>at</a:t>
            </a:r>
            <a:r>
              <a:rPr lang="it-IT" sz="2000" i="1" dirty="0">
                <a:latin typeface="CMR10"/>
                <a:ea typeface="Calibri" panose="020F0502020204030204" pitchFamily="34" charset="0"/>
                <a:cs typeface="CMR10"/>
              </a:rPr>
              <a:t> a </a:t>
            </a:r>
            <a:r>
              <a:rPr lang="it-IT" sz="2000" i="1" dirty="0" err="1">
                <a:latin typeface="CMR10"/>
                <a:ea typeface="Calibri" panose="020F0502020204030204" pitchFamily="34" charset="0"/>
                <a:cs typeface="CMR10"/>
              </a:rPr>
              <a:t>given</a:t>
            </a:r>
            <a:r>
              <a:rPr lang="it-IT" sz="2000" i="1" dirty="0">
                <a:latin typeface="CMR10"/>
                <a:ea typeface="Calibri" panose="020F0502020204030204" pitchFamily="34" charset="0"/>
                <a:cs typeface="CMR10"/>
              </a:rPr>
              <a:t> location.</a:t>
            </a:r>
            <a:r>
              <a:rPr lang="it-IT" sz="2000" dirty="0">
                <a:latin typeface="CMR10"/>
                <a:ea typeface="Calibri" panose="020F0502020204030204" pitchFamily="34" charset="0"/>
                <a:cs typeface="CMR10"/>
              </a:rPr>
              <a:t> So, the DSHA </a:t>
            </a:r>
            <a:r>
              <a:rPr lang="it-IT" sz="2000" dirty="0" err="1">
                <a:latin typeface="CMR10"/>
                <a:ea typeface="Calibri" panose="020F0502020204030204" pitchFamily="34" charset="0"/>
                <a:cs typeface="CMR10"/>
              </a:rPr>
              <a:t>provides</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straightforward</a:t>
            </a:r>
            <a:r>
              <a:rPr lang="it-IT" sz="2000" dirty="0">
                <a:latin typeface="CMR10"/>
                <a:ea typeface="Calibri" panose="020F0502020204030204" pitchFamily="34" charset="0"/>
                <a:cs typeface="CMR10"/>
              </a:rPr>
              <a:t> framework for the </a:t>
            </a:r>
            <a:r>
              <a:rPr lang="it-IT" sz="2000" dirty="0" err="1">
                <a:latin typeface="CMR10"/>
                <a:ea typeface="Calibri" panose="020F0502020204030204" pitchFamily="34" charset="0"/>
                <a:cs typeface="CMR10"/>
              </a:rPr>
              <a:t>evaluation</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worst</a:t>
            </a:r>
            <a:r>
              <a:rPr lang="it-IT" sz="2000" dirty="0">
                <a:latin typeface="CMR10"/>
                <a:ea typeface="Calibri" panose="020F0502020204030204" pitchFamily="34" charset="0"/>
                <a:cs typeface="CMR10"/>
              </a:rPr>
              <a:t>-case ground </a:t>
            </a:r>
            <a:r>
              <a:rPr lang="it-IT" sz="2000" dirty="0" err="1">
                <a:latin typeface="CMR10"/>
                <a:ea typeface="Calibri" panose="020F0502020204030204" pitchFamily="34" charset="0"/>
                <a:cs typeface="CMR10"/>
              </a:rPr>
              <a:t>motions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useful</a:t>
            </a:r>
            <a:r>
              <a:rPr lang="it-IT" sz="2000" dirty="0">
                <a:latin typeface="CMR10"/>
                <a:ea typeface="Calibri" panose="020F0502020204030204" pitchFamily="34" charset="0"/>
                <a:cs typeface="CMR10"/>
              </a:rPr>
              <a:t> procedure </a:t>
            </a:r>
            <a:r>
              <a:rPr lang="it-IT" sz="2000" dirty="0" err="1">
                <a:latin typeface="CMR10"/>
                <a:ea typeface="Calibri" panose="020F0502020204030204" pitchFamily="34" charset="0"/>
                <a:cs typeface="CMR10"/>
              </a:rPr>
              <a:t>when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applied</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critical</a:t>
            </a:r>
            <a:r>
              <a:rPr lang="it-IT" sz="2000" dirty="0">
                <a:latin typeface="CMR10"/>
                <a:ea typeface="Calibri" panose="020F0502020204030204" pitchFamily="34" charset="0"/>
                <a:cs typeface="CMR10"/>
              </a:rPr>
              <a:t> facilities (e.g. </a:t>
            </a:r>
            <a:r>
              <a:rPr lang="it-IT" sz="2000" dirty="0" err="1">
                <a:latin typeface="CMR10"/>
                <a:ea typeface="Calibri" panose="020F0502020204030204" pitchFamily="34" charset="0"/>
                <a:cs typeface="CMR10"/>
              </a:rPr>
              <a:t>nuclear</a:t>
            </a:r>
            <a:r>
              <a:rPr lang="it-IT" sz="2000" dirty="0">
                <a:latin typeface="CMR10"/>
                <a:ea typeface="Calibri" panose="020F0502020204030204" pitchFamily="34" charset="0"/>
                <a:cs typeface="CMR10"/>
              </a:rPr>
              <a:t> power </a:t>
            </a:r>
            <a:r>
              <a:rPr lang="it-IT" sz="2000" dirty="0" err="1">
                <a:latin typeface="CMR10"/>
                <a:ea typeface="Calibri" panose="020F0502020204030204" pitchFamily="34" charset="0"/>
                <a:cs typeface="CMR10"/>
              </a:rPr>
              <a:t>plant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where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failure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could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have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catastrophic</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efiects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However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does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not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provide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any</a:t>
            </a:r>
            <a:r>
              <a:rPr lang="it-IT" sz="2000" dirty="0">
                <a:latin typeface="CMR10"/>
                <a:ea typeface="Calibri" panose="020F0502020204030204" pitchFamily="34" charset="0"/>
                <a:cs typeface="CMR10"/>
              </a:rPr>
              <a:t> information </a:t>
            </a:r>
            <a:r>
              <a:rPr lang="it-IT" sz="2000" dirty="0" err="1">
                <a:latin typeface="CMR10"/>
                <a:ea typeface="Calibri" panose="020F0502020204030204" pitchFamily="34" charset="0"/>
                <a:cs typeface="CMR10"/>
              </a:rPr>
              <a:t>regarding</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likelihood</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occurrence</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controlling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earthquakes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Probabilistic</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seismic</a:t>
            </a:r>
            <a:r>
              <a:rPr lang="it-IT" sz="2000" dirty="0">
                <a:latin typeface="CMR10"/>
                <a:ea typeface="Calibri" panose="020F0502020204030204" pitchFamily="34" charset="0"/>
                <a:cs typeface="CMR10"/>
              </a:rPr>
              <a:t> hazard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instead</a:t>
            </a:r>
            <a:r>
              <a:rPr lang="it-IT" sz="2000" dirty="0">
                <a:latin typeface="CMR10"/>
                <a:ea typeface="Calibri" panose="020F0502020204030204" pitchFamily="34" charset="0"/>
                <a:cs typeface="CMR10"/>
              </a:rPr>
              <a:t> (PSHA) </a:t>
            </a:r>
            <a:r>
              <a:rPr lang="it-IT" sz="2000" dirty="0" err="1">
                <a:latin typeface="CMR10"/>
                <a:ea typeface="Calibri" panose="020F0502020204030204" pitchFamily="34" charset="0"/>
                <a:cs typeface="CMR10"/>
              </a:rPr>
              <a:t>provides</a:t>
            </a:r>
            <a:r>
              <a:rPr lang="it-IT" sz="2000" dirty="0">
                <a:latin typeface="CMR10"/>
                <a:ea typeface="Calibri" panose="020F0502020204030204" pitchFamily="34" charset="0"/>
                <a:cs typeface="CMR10"/>
              </a:rPr>
              <a:t> an </a:t>
            </a:r>
            <a:r>
              <a:rPr lang="it-IT" sz="2000" dirty="0" err="1">
                <a:latin typeface="CMR10"/>
                <a:ea typeface="Calibri" panose="020F0502020204030204" pitchFamily="34" charset="0"/>
                <a:cs typeface="CMR10"/>
              </a:rPr>
              <a:t>uncertainty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quantification</a:t>
            </a:r>
            <a:r>
              <a:rPr lang="it-IT" sz="2000" dirty="0">
                <a:latin typeface="CMR10"/>
                <a:ea typeface="Calibri" panose="020F0502020204030204" pitchFamily="34" charset="0"/>
                <a:cs typeface="CMR10"/>
              </a:rPr>
              <a:t> framework</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to </a:t>
            </a:r>
            <a:r>
              <a:rPr lang="it-IT" sz="2000" dirty="0" err="1">
                <a:latin typeface="CMR10"/>
                <a:ea typeface="Calibri" panose="020F0502020204030204" pitchFamily="34" charset="0"/>
                <a:cs typeface="CMR10"/>
              </a:rPr>
              <a:t>address</a:t>
            </a:r>
            <a:r>
              <a:rPr lang="it-IT" sz="2000" dirty="0">
                <a:latin typeface="CMR10"/>
                <a:ea typeface="Calibri" panose="020F0502020204030204" pitchFamily="34" charset="0"/>
                <a:cs typeface="CMR10"/>
              </a:rPr>
              <a:t> the hazard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Here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will</a:t>
            </a:r>
            <a:r>
              <a:rPr lang="it-IT" sz="2000" dirty="0">
                <a:latin typeface="CMR10"/>
                <a:ea typeface="Calibri" panose="020F0502020204030204" pitchFamily="34" charset="0"/>
                <a:cs typeface="CMR10"/>
              </a:rPr>
              <a:t> focus </a:t>
            </a:r>
            <a:r>
              <a:rPr lang="it-IT" sz="2000" dirty="0" err="1">
                <a:latin typeface="CMR10"/>
                <a:ea typeface="Calibri" panose="020F0502020204030204" pitchFamily="34" charset="0"/>
                <a:cs typeface="CMR10"/>
              </a:rPr>
              <a:t>our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attention</a:t>
            </a:r>
            <a:r>
              <a:rPr lang="it-IT" sz="2000" dirty="0">
                <a:latin typeface="CMR10"/>
                <a:ea typeface="Calibri" panose="020F0502020204030204" pitchFamily="34" charset="0"/>
                <a:cs typeface="CMR10"/>
              </a:rPr>
              <a:t> on </a:t>
            </a:r>
            <a:r>
              <a:rPr lang="it-IT" sz="2000" dirty="0" err="1">
                <a:latin typeface="CMR10"/>
                <a:ea typeface="Calibri" panose="020F0502020204030204" pitchFamily="34" charset="0"/>
                <a:cs typeface="CMR10"/>
              </a:rPr>
              <a:t>this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probabilistic</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approach</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10</a:t>
            </a:fld>
            <a:endParaRPr lang="it-IT"/>
          </a:p>
        </p:txBody>
      </p:sp>
      <p:sp>
        <p:nvSpPr>
          <p:cNvPr id="5" name="Segnaposto data 4">
            <a:extLst>
              <a:ext uri="{FF2B5EF4-FFF2-40B4-BE49-F238E27FC236}">
                <a16:creationId xmlns:a16="http://schemas.microsoft.com/office/drawing/2014/main" id="{F486706E-6526-43E6-8E6C-F24E0630D90A}"/>
              </a:ext>
            </a:extLst>
          </p:cNvPr>
          <p:cNvSpPr>
            <a:spLocks noGrp="1"/>
          </p:cNvSpPr>
          <p:nvPr>
            <p:ph type="dt" idx="1"/>
          </p:nvPr>
        </p:nvSpPr>
        <p:spPr/>
        <p:txBody>
          <a:bodyPr/>
          <a:lstStyle/>
          <a:p>
            <a:fld id="{8CA20718-7392-459F-B32C-D739EFA26720}" type="datetime1">
              <a:rPr lang="it-IT" smtClean="0"/>
              <a:t>01/12/2020</a:t>
            </a:fld>
            <a:endParaRPr lang="it-IT"/>
          </a:p>
        </p:txBody>
      </p:sp>
    </p:spTree>
    <p:extLst>
      <p:ext uri="{BB962C8B-B14F-4D97-AF65-F5344CB8AC3E}">
        <p14:creationId xmlns:p14="http://schemas.microsoft.com/office/powerpoint/2010/main" val="453939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a:latin typeface="CMR10"/>
                <a:ea typeface="Calibri" panose="020F0502020204030204" pitchFamily="34" charset="0"/>
                <a:cs typeface="CMR10"/>
              </a:rPr>
              <a:t>The goal of a PSHA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evaluate</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exceedance</a:t>
            </a:r>
            <a:r>
              <a:rPr lang="it-IT" sz="2000" dirty="0">
                <a:latin typeface="CMR10"/>
                <a:ea typeface="Calibri" panose="020F0502020204030204" pitchFamily="34" charset="0"/>
                <a:cs typeface="CMR10"/>
              </a:rPr>
              <a:t> (or </a:t>
            </a:r>
            <a:r>
              <a:rPr lang="it-IT" sz="2000" dirty="0" err="1">
                <a:latin typeface="CMR10"/>
                <a:ea typeface="Calibri" panose="020F0502020204030204" pitchFamily="34" charset="0"/>
                <a:cs typeface="CMR10"/>
              </a:rPr>
              <a:t>occurrence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probability</a:t>
            </a:r>
            <a:r>
              <a:rPr lang="it-IT" sz="2000" dirty="0">
                <a:latin typeface="CMR10"/>
                <a:ea typeface="Calibri" panose="020F0502020204030204" pitchFamily="34" charset="0"/>
                <a:cs typeface="CMR10"/>
              </a:rPr>
              <a:t> of a </a:t>
            </a:r>
            <a:r>
              <a:rPr lang="it-IT" sz="2000" dirty="0" err="1">
                <a:latin typeface="CMR10"/>
                <a:ea typeface="Calibri" panose="020F0502020204030204" pitchFamily="34" charset="0"/>
                <a:cs typeface="CMR10"/>
              </a:rPr>
              <a:t>given</a:t>
            </a:r>
            <a:r>
              <a:rPr lang="it-IT" sz="2000" dirty="0">
                <a:latin typeface="CMR10"/>
                <a:ea typeface="Calibri" panose="020F0502020204030204" pitchFamily="34" charset="0"/>
                <a:cs typeface="CMR10"/>
              </a:rPr>
              <a:t> ground </a:t>
            </a:r>
            <a:r>
              <a:rPr lang="it-IT" sz="2000" dirty="0" err="1">
                <a:latin typeface="CMR10"/>
                <a:ea typeface="Calibri" panose="020F0502020204030204" pitchFamily="34" charset="0"/>
                <a:cs typeface="CMR10"/>
              </a:rPr>
              <a:t>motion</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intensity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measure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threshold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at</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considered</a:t>
            </a:r>
            <a:r>
              <a:rPr lang="it-IT" sz="2000" dirty="0">
                <a:latin typeface="CMR10"/>
                <a:ea typeface="Calibri" panose="020F0502020204030204" pitchFamily="34" charset="0"/>
                <a:cs typeface="CMR10"/>
              </a:rPr>
              <a:t> site and in a </a:t>
            </a:r>
            <a:r>
              <a:rPr lang="it-IT" sz="2000" dirty="0" err="1">
                <a:latin typeface="CMR10"/>
                <a:ea typeface="Calibri" panose="020F0502020204030204" pitchFamily="34" charset="0"/>
                <a:cs typeface="CMR10"/>
              </a:rPr>
              <a:t>considered</a:t>
            </a:r>
            <a:r>
              <a:rPr lang="it-IT" sz="2000" dirty="0">
                <a:latin typeface="CMR10"/>
                <a:ea typeface="Calibri" panose="020F0502020204030204" pitchFamily="34" charset="0"/>
                <a:cs typeface="CMR10"/>
              </a:rPr>
              <a:t> time </a:t>
            </a:r>
            <a:r>
              <a:rPr lang="it-IT" sz="2000" dirty="0" err="1">
                <a:latin typeface="CMR10"/>
                <a:ea typeface="Calibri" panose="020F0502020204030204" pitchFamily="34" charset="0"/>
                <a:cs typeface="CMR10"/>
              </a:rPr>
              <a:t>interval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These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intensity</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measures</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then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related</a:t>
            </a:r>
            <a:r>
              <a:rPr lang="it-IT" sz="2000" dirty="0">
                <a:latin typeface="CMR10"/>
                <a:ea typeface="Calibri" panose="020F0502020204030204" pitchFamily="34" charset="0"/>
                <a:cs typeface="CMR10"/>
              </a:rPr>
              <a:t> to facilities </a:t>
            </a:r>
            <a:r>
              <a:rPr lang="it-IT" sz="2000" dirty="0" err="1">
                <a:latin typeface="CMR10"/>
                <a:ea typeface="Calibri" panose="020F0502020204030204" pitchFamily="34" charset="0"/>
                <a:cs typeface="CMR10"/>
              </a:rPr>
              <a:t>damages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economic</a:t>
            </a:r>
            <a:r>
              <a:rPr lang="it-IT" sz="2000" dirty="0">
                <a:latin typeface="CMR10"/>
                <a:ea typeface="Calibri" panose="020F0502020204030204" pitchFamily="34" charset="0"/>
                <a:cs typeface="CMR10"/>
              </a:rPr>
              <a:t> and social </a:t>
            </a:r>
            <a:r>
              <a:rPr lang="it-IT" sz="2000" dirty="0" err="1">
                <a:latin typeface="CMR10"/>
                <a:ea typeface="Calibri" panose="020F0502020204030204" pitchFamily="34" charset="0"/>
                <a:cs typeface="CMR10"/>
              </a:rPr>
              <a:t>losses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PSHA </a:t>
            </a:r>
            <a:r>
              <a:rPr lang="it-IT" sz="2000" dirty="0" err="1">
                <a:latin typeface="CMR10"/>
                <a:ea typeface="Calibri" panose="020F0502020204030204" pitchFamily="34" charset="0"/>
                <a:cs typeface="CMR10"/>
              </a:rPr>
              <a:t>provides</a:t>
            </a:r>
            <a:r>
              <a:rPr lang="it-IT" sz="2000" dirty="0">
                <a:latin typeface="CMR10"/>
                <a:ea typeface="Calibri" panose="020F0502020204030204" pitchFamily="34" charset="0"/>
                <a:cs typeface="CMR10"/>
              </a:rPr>
              <a:t> a framework in </a:t>
            </a:r>
            <a:r>
              <a:rPr lang="it-IT" sz="2000" dirty="0" err="1">
                <a:latin typeface="CMR10"/>
                <a:ea typeface="Calibri" panose="020F0502020204030204" pitchFamily="34" charset="0"/>
                <a:cs typeface="CMR10"/>
              </a:rPr>
              <a:t>which</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uncertainties</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quantified</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combined</a:t>
            </a:r>
            <a:r>
              <a:rPr lang="it-IT" sz="2000" dirty="0">
                <a:latin typeface="CMR10"/>
                <a:ea typeface="Calibri" panose="020F0502020204030204" pitchFamily="34" charset="0"/>
                <a:cs typeface="CMR10"/>
              </a:rPr>
              <a:t> in a </a:t>
            </a:r>
            <a:r>
              <a:rPr lang="it-IT" sz="2000" dirty="0" err="1">
                <a:latin typeface="CMR10"/>
                <a:ea typeface="Calibri" panose="020F0502020204030204" pitchFamily="34" charset="0"/>
                <a:cs typeface="CMR10"/>
              </a:rPr>
              <a:t>rational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manner</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provide</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comprehensive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description</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seismic</a:t>
            </a:r>
            <a:r>
              <a:rPr lang="it-IT" sz="2000" dirty="0">
                <a:latin typeface="CMR10"/>
                <a:ea typeface="Calibri" panose="020F0502020204030204" pitchFamily="34" charset="0"/>
                <a:cs typeface="CMR10"/>
              </a:rPr>
              <a:t> hazard. </a:t>
            </a:r>
            <a:r>
              <a:rPr lang="it-IT" sz="2000" dirty="0" err="1">
                <a:latin typeface="CMR10"/>
                <a:ea typeface="Calibri" panose="020F0502020204030204" pitchFamily="34" charset="0"/>
                <a:cs typeface="CMR10"/>
              </a:rPr>
              <a:t>These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uncertainties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typically</a:t>
            </a:r>
            <a:r>
              <a:rPr lang="it-IT" sz="2000" dirty="0">
                <a:latin typeface="CMR10"/>
                <a:ea typeface="Calibri" panose="020F0502020204030204" pitchFamily="34" charset="0"/>
                <a:cs typeface="CMR10"/>
              </a:rPr>
              <a:t> include </a:t>
            </a:r>
            <a:r>
              <a:rPr lang="it-IT" sz="2000" dirty="0" err="1">
                <a:latin typeface="CMR10"/>
                <a:ea typeface="Calibri" panose="020F0502020204030204" pitchFamily="34" charset="0"/>
                <a:cs typeface="CMR10"/>
              </a:rPr>
              <a:t>magnitude</a:t>
            </a:r>
            <a:r>
              <a:rPr lang="it-IT" sz="2000" dirty="0">
                <a:latin typeface="CMR10"/>
                <a:ea typeface="Calibri" panose="020F0502020204030204" pitchFamily="34" charset="0"/>
                <a:cs typeface="CMR10"/>
              </a:rPr>
              <a:t> size, </a:t>
            </a:r>
            <a:r>
              <a:rPr lang="it-IT" sz="2000" dirty="0" err="1">
                <a:latin typeface="CMR10"/>
                <a:ea typeface="Calibri" panose="020F0502020204030204" pitchFamily="34" charset="0"/>
                <a:cs typeface="CMR10"/>
              </a:rPr>
              <a:t>earthquake</a:t>
            </a:r>
            <a:r>
              <a:rPr lang="it-IT" sz="2000" dirty="0">
                <a:latin typeface="CMR10"/>
                <a:ea typeface="Calibri" panose="020F0502020204030204" pitchFamily="34" charset="0"/>
                <a:cs typeface="CMR10"/>
              </a:rPr>
              <a:t> location, </a:t>
            </a:r>
            <a:r>
              <a:rPr lang="it-IT" sz="2000" dirty="0" err="1">
                <a:latin typeface="CMR10"/>
                <a:ea typeface="Calibri" panose="020F0502020204030204" pitchFamily="34" charset="0"/>
                <a:cs typeface="CMR10"/>
              </a:rPr>
              <a:t>soil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condition</a:t>
            </a:r>
            <a:r>
              <a:rPr lang="it-IT" sz="2000" dirty="0">
                <a:latin typeface="CMR10"/>
                <a:ea typeface="Calibri" panose="020F0502020204030204" pitchFamily="34" charset="0"/>
                <a:cs typeface="CMR10"/>
              </a:rPr>
              <a:t>, and rate of </a:t>
            </a:r>
            <a:r>
              <a:rPr lang="it-IT" sz="2000" dirty="0" err="1">
                <a:latin typeface="CMR10"/>
                <a:ea typeface="Calibri" panose="020F0502020204030204" pitchFamily="34" charset="0"/>
                <a:cs typeface="CMR10"/>
              </a:rPr>
              <a:t>occurrence</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earthquakes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In </a:t>
            </a:r>
            <a:r>
              <a:rPr lang="it-IT" sz="2000" dirty="0" err="1">
                <a:latin typeface="CMR10"/>
                <a:ea typeface="Calibri" panose="020F0502020204030204" pitchFamily="34" charset="0"/>
                <a:cs typeface="CMR10"/>
              </a:rPr>
              <a:t>detail</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calculation</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seismic</a:t>
            </a:r>
            <a:r>
              <a:rPr lang="it-IT" sz="2000" dirty="0">
                <a:latin typeface="CMR10"/>
                <a:ea typeface="Calibri" panose="020F0502020204030204" pitchFamily="34" charset="0"/>
                <a:cs typeface="CMR10"/>
              </a:rPr>
              <a:t> hazard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based</a:t>
            </a:r>
            <a:r>
              <a:rPr lang="it-IT" sz="2000" dirty="0">
                <a:latin typeface="CMR10"/>
                <a:ea typeface="Calibri" panose="020F0502020204030204" pitchFamily="34" charset="0"/>
                <a:cs typeface="CMR10"/>
              </a:rPr>
              <a:t> on the Total </a:t>
            </a:r>
            <a:r>
              <a:rPr lang="it-IT" sz="2000" dirty="0" err="1">
                <a:latin typeface="CMR10"/>
                <a:ea typeface="Calibri" panose="020F0502020204030204" pitchFamily="34" charset="0"/>
                <a:cs typeface="CMR10"/>
              </a:rPr>
              <a:t>Probability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Theorem</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reported</a:t>
            </a:r>
            <a:r>
              <a:rPr lang="it-IT" sz="2000" dirty="0">
                <a:latin typeface="CMR10"/>
                <a:ea typeface="Calibri" panose="020F0502020204030204" pitchFamily="34" charset="0"/>
                <a:cs typeface="CMR10"/>
              </a:rPr>
              <a:t> in </a:t>
            </a:r>
            <a:r>
              <a:rPr lang="it-IT" sz="2000" dirty="0" err="1">
                <a:latin typeface="CMR10"/>
                <a:ea typeface="Calibri" panose="020F0502020204030204" pitchFamily="34" charset="0"/>
                <a:cs typeface="CMR10"/>
              </a:rPr>
              <a:t>eq</a:t>
            </a:r>
            <a:r>
              <a:rPr lang="it-IT" sz="2000" dirty="0">
                <a:latin typeface="CMR10"/>
                <a:ea typeface="Calibri" panose="020F0502020204030204" pitchFamily="34" charset="0"/>
                <a:cs typeface="CMR10"/>
              </a:rPr>
              <a:t>. (1)</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The (1) </a:t>
            </a:r>
            <a:r>
              <a:rPr lang="it-IT" sz="2000" dirty="0" err="1">
                <a:latin typeface="CMR10"/>
                <a:ea typeface="Calibri" panose="020F0502020204030204" pitchFamily="34" charset="0"/>
                <a:cs typeface="CMR10"/>
              </a:rPr>
              <a:t>expresses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probability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that</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fixed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value</a:t>
            </a:r>
            <a:r>
              <a:rPr lang="it-IT" sz="2000" dirty="0">
                <a:latin typeface="CMR10"/>
                <a:ea typeface="Calibri" panose="020F0502020204030204" pitchFamily="34" charset="0"/>
                <a:cs typeface="CMR10"/>
              </a:rPr>
              <a:t> of ground </a:t>
            </a:r>
            <a:r>
              <a:rPr lang="it-IT" sz="2000" dirty="0" err="1">
                <a:latin typeface="CMR10"/>
                <a:ea typeface="Calibri" panose="020F0502020204030204" pitchFamily="34" charset="0"/>
                <a:cs typeface="CMR10"/>
              </a:rPr>
              <a:t>motion</a:t>
            </a:r>
            <a:r>
              <a:rPr lang="it-IT" sz="2000" dirty="0">
                <a:latin typeface="CMR10"/>
                <a:ea typeface="Calibri" panose="020F0502020204030204" pitchFamily="34" charset="0"/>
                <a:cs typeface="CMR10"/>
              </a:rPr>
              <a:t> </a:t>
            </a:r>
            <a:r>
              <a:rPr lang="it-IT" sz="2000" i="1" dirty="0" err="1">
                <a:latin typeface="CMMI10"/>
                <a:ea typeface="Calibri" panose="020F0502020204030204" pitchFamily="34" charset="0"/>
                <a:cs typeface="CMMI10"/>
              </a:rPr>
              <a:t>im</a:t>
            </a:r>
            <a:r>
              <a:rPr lang="it-IT" sz="2000" dirty="0">
                <a:latin typeface="CMMI10"/>
                <a:ea typeface="Calibri" panose="020F0502020204030204" pitchFamily="34" charset="0"/>
                <a:cs typeface="CMMI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exceeded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at</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given</a:t>
            </a:r>
            <a:r>
              <a:rPr lang="it-IT" sz="2000" dirty="0">
                <a:latin typeface="CMR10"/>
                <a:ea typeface="Calibri" panose="020F0502020204030204" pitchFamily="34" charset="0"/>
                <a:cs typeface="CMR10"/>
              </a:rPr>
              <a:t> site, </a:t>
            </a:r>
            <a:r>
              <a:rPr lang="it-IT" sz="2000" dirty="0" err="1">
                <a:latin typeface="CMR10"/>
                <a:ea typeface="Calibri" panose="020F0502020204030204" pitchFamily="34" charset="0"/>
                <a:cs typeface="CMR10"/>
              </a:rPr>
              <a:t>given</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the </a:t>
            </a:r>
            <a:r>
              <a:rPr lang="it-IT" sz="2000" dirty="0" err="1">
                <a:latin typeface="CMR10"/>
                <a:ea typeface="Calibri" panose="020F0502020204030204" pitchFamily="34" charset="0"/>
                <a:cs typeface="CMR10"/>
              </a:rPr>
              <a:t>occurrence</a:t>
            </a:r>
            <a:r>
              <a:rPr lang="it-IT" sz="2000" dirty="0">
                <a:latin typeface="CMR10"/>
                <a:ea typeface="Calibri" panose="020F0502020204030204" pitchFamily="34" charset="0"/>
                <a:cs typeface="CMR10"/>
              </a:rPr>
              <a:t> of </a:t>
            </a:r>
            <a:r>
              <a:rPr lang="it-IT" sz="2000" dirty="0">
                <a:latin typeface="CMTI10"/>
                <a:ea typeface="Calibri" panose="020F0502020204030204" pitchFamily="34" charset="0"/>
                <a:cs typeface="CMTI10"/>
              </a:rPr>
              <a:t>random </a:t>
            </a:r>
            <a:r>
              <a:rPr lang="it-IT" sz="2000" dirty="0" err="1">
                <a:latin typeface="CMR10"/>
                <a:ea typeface="Calibri" panose="020F0502020204030204" pitchFamily="34" charset="0"/>
                <a:cs typeface="CMR10"/>
              </a:rPr>
              <a:t>earthquake</a:t>
            </a:r>
            <a:r>
              <a:rPr lang="it-IT" sz="2000" dirty="0">
                <a:latin typeface="CMR10"/>
                <a:ea typeface="Calibri" panose="020F0502020204030204" pitchFamily="34" charset="0"/>
                <a:cs typeface="CMR10"/>
              </a:rPr>
              <a:t> from the </a:t>
            </a:r>
            <a:r>
              <a:rPr lang="it-IT" sz="2000" dirty="0" err="1">
                <a:latin typeface="CMR10"/>
                <a:ea typeface="Calibri" panose="020F0502020204030204" pitchFamily="34" charset="0"/>
                <a:cs typeface="CMR10"/>
              </a:rPr>
              <a:t>seismic</a:t>
            </a:r>
            <a:r>
              <a:rPr lang="it-IT" sz="2000" dirty="0">
                <a:latin typeface="CMR10"/>
                <a:ea typeface="Calibri" panose="020F0502020204030204" pitchFamily="34" charset="0"/>
                <a:cs typeface="CMR10"/>
              </a:rPr>
              <a:t> source </a:t>
            </a:r>
            <a:r>
              <a:rPr lang="it-IT" sz="2000" i="1" dirty="0">
                <a:latin typeface="CMMI10"/>
                <a:ea typeface="Calibri" panose="020F0502020204030204" pitchFamily="34" charset="0"/>
                <a:cs typeface="CMMI10"/>
              </a:rPr>
              <a:t>n</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11</a:t>
            </a:fld>
            <a:endParaRPr lang="it-IT"/>
          </a:p>
        </p:txBody>
      </p:sp>
      <p:sp>
        <p:nvSpPr>
          <p:cNvPr id="5" name="Segnaposto data 4">
            <a:extLst>
              <a:ext uri="{FF2B5EF4-FFF2-40B4-BE49-F238E27FC236}">
                <a16:creationId xmlns:a16="http://schemas.microsoft.com/office/drawing/2014/main" id="{CA302733-76F7-4DD9-95DE-5434BBB5E4C2}"/>
              </a:ext>
            </a:extLst>
          </p:cNvPr>
          <p:cNvSpPr>
            <a:spLocks noGrp="1"/>
          </p:cNvSpPr>
          <p:nvPr>
            <p:ph type="dt" idx="1"/>
          </p:nvPr>
        </p:nvSpPr>
        <p:spPr/>
        <p:txBody>
          <a:bodyPr/>
          <a:lstStyle/>
          <a:p>
            <a:fld id="{E39FB14E-B92A-4B65-B2E3-2D7834EDA0E4}" type="datetime1">
              <a:rPr lang="it-IT" smtClean="0"/>
              <a:t>01/12/2020</a:t>
            </a:fld>
            <a:endParaRPr lang="it-IT"/>
          </a:p>
        </p:txBody>
      </p:sp>
    </p:spTree>
    <p:extLst>
      <p:ext uri="{BB962C8B-B14F-4D97-AF65-F5344CB8AC3E}">
        <p14:creationId xmlns:p14="http://schemas.microsoft.com/office/powerpoint/2010/main" val="1870538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a:lnSpc>
                    <a:spcPct val="107000"/>
                  </a:lnSpc>
                  <a:spcAft>
                    <a:spcPts val="867"/>
                  </a:spcAft>
                </a:pPr>
                <a:r>
                  <a:rPr lang="it-IT" sz="2000" dirty="0">
                    <a:latin typeface="CMR10"/>
                    <a:ea typeface="Calibri" panose="020F0502020204030204" pitchFamily="34" charset="0"/>
                    <a:cs typeface="CMR10"/>
                  </a:rPr>
                  <a:t>The general procedure to </a:t>
                </a:r>
                <a:r>
                  <a:rPr lang="it-IT" sz="2000" dirty="0" err="1">
                    <a:latin typeface="CMR10"/>
                    <a:ea typeface="Calibri" panose="020F0502020204030204" pitchFamily="34" charset="0"/>
                    <a:cs typeface="CMR10"/>
                  </a:rPr>
                  <a:t>perform</a:t>
                </a:r>
                <a:r>
                  <a:rPr lang="it-IT" sz="2000" dirty="0">
                    <a:latin typeface="CMR10"/>
                    <a:ea typeface="Calibri" panose="020F0502020204030204" pitchFamily="34" charset="0"/>
                    <a:cs typeface="CMR10"/>
                  </a:rPr>
                  <a:t> PSHA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outlined</a:t>
                </a:r>
                <a:r>
                  <a:rPr lang="it-IT" sz="2000" dirty="0">
                    <a:latin typeface="CMR10"/>
                    <a:ea typeface="Calibri" panose="020F0502020204030204" pitchFamily="34" charset="0"/>
                    <a:cs typeface="CMR10"/>
                  </a:rPr>
                  <a:t> by Cornell (1968) and </a:t>
                </a:r>
                <a:r>
                  <a:rPr lang="it-IT" sz="2000" dirty="0" err="1">
                    <a:latin typeface="CMR10"/>
                    <a:ea typeface="Calibri" panose="020F0502020204030204" pitchFamily="34" charset="0"/>
                    <a:cs typeface="CMR10"/>
                  </a:rPr>
                  <a:t>it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based</a:t>
                </a:r>
                <a:r>
                  <a:rPr lang="it-IT" sz="2000" dirty="0">
                    <a:latin typeface="CMR10"/>
                    <a:ea typeface="Calibri" panose="020F0502020204030204" pitchFamily="34" charset="0"/>
                    <a:cs typeface="CMR10"/>
                  </a:rPr>
                  <a:t> on </a:t>
                </a:r>
                <a:r>
                  <a:rPr lang="it-IT" sz="2000" dirty="0" err="1">
                    <a:latin typeface="CMR10"/>
                    <a:ea typeface="Calibri" panose="020F0502020204030204" pitchFamily="34" charset="0"/>
                    <a:cs typeface="CMR10"/>
                  </a:rPr>
                  <a:t>four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main</a:t>
                </a:r>
                <a:r>
                  <a:rPr lang="it-IT" sz="2000" dirty="0">
                    <a:latin typeface="CMR10"/>
                    <a:ea typeface="Calibri" panose="020F0502020204030204" pitchFamily="34" charset="0"/>
                    <a:cs typeface="CMR10"/>
                  </a:rPr>
                  <a:t> steps: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spcAft>
                    <a:spcPts val="867"/>
                  </a:spcAft>
                  <a:buFont typeface="Symbol" panose="05050102010706020507" pitchFamily="18" charset="2"/>
                  <a:buChar char=""/>
                </a:pPr>
                <a:r>
                  <a:rPr lang="en-GB" sz="2000" dirty="0">
                    <a:latin typeface="Calibri" panose="020F0502020204030204" pitchFamily="34" charset="0"/>
                    <a:ea typeface="Calibri" panose="020F0502020204030204" pitchFamily="34" charset="0"/>
                    <a:cs typeface="Times New Roman" panose="02020603050405020304" pitchFamily="18" charset="0"/>
                  </a:rPr>
                  <a:t>source characterization:</a:t>
                </a:r>
                <a:r>
                  <a:rPr lang="en-GB"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Identification</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classification</a:t>
                </a:r>
                <a:r>
                  <a:rPr lang="it-IT" sz="2000" dirty="0">
                    <a:latin typeface="CMR10"/>
                    <a:ea typeface="Calibri" panose="020F0502020204030204" pitchFamily="34" charset="0"/>
                    <a:cs typeface="CMR10"/>
                  </a:rPr>
                  <a:t> of the </a:t>
                </a:r>
                <a:r>
                  <a:rPr lang="it-IT" sz="2000" dirty="0">
                    <a:latin typeface="CMMI10"/>
                    <a:ea typeface="Calibri" panose="020F0502020204030204" pitchFamily="34" charset="0"/>
                    <a:cs typeface="CMMI10"/>
                  </a:rPr>
                  <a:t>N</a:t>
                </a:r>
                <a:r>
                  <a:rPr lang="it-IT" sz="2000" dirty="0">
                    <a:latin typeface="CMMI7"/>
                    <a:ea typeface="Calibri" panose="020F0502020204030204" pitchFamily="34" charset="0"/>
                    <a:cs typeface="CMMI7"/>
                  </a:rPr>
                  <a:t>s </a:t>
                </a:r>
                <a:r>
                  <a:rPr lang="it-IT" sz="2000" dirty="0">
                    <a:latin typeface="CMR10"/>
                    <a:ea typeface="Calibri" panose="020F0502020204030204" pitchFamily="34" charset="0"/>
                    <a:cs typeface="CMR10"/>
                  </a:rPr>
                  <a:t>sources. </a:t>
                </a:r>
                <a:r>
                  <a:rPr lang="it-IT" sz="2000" dirty="0" err="1">
                    <a:latin typeface="CMR10"/>
                    <a:ea typeface="Calibri" panose="020F0502020204030204" pitchFamily="34" charset="0"/>
                    <a:cs typeface="CMR10"/>
                  </a:rPr>
                  <a:t>Each</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source can be </a:t>
                </a:r>
                <a:r>
                  <a:rPr lang="it-IT" sz="2000" dirty="0" err="1">
                    <a:latin typeface="CMR10"/>
                    <a:ea typeface="Calibri" panose="020F0502020204030204" pitchFamily="34" charset="0"/>
                    <a:cs typeface="CMR10"/>
                  </a:rPr>
                  <a:t>represented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a:t>
                </a:r>
                <a:r>
                  <a:rPr lang="it-IT" sz="2000" dirty="0">
                    <a:latin typeface="CMR10"/>
                    <a:ea typeface="Calibri" panose="020F0502020204030204" pitchFamily="34" charset="0"/>
                    <a:cs typeface="CMR10"/>
                  </a:rPr>
                  <a:t> area source, fault source, or, </a:t>
                </a:r>
                <a:r>
                  <a:rPr lang="it-IT" sz="2000" dirty="0" err="1">
                    <a:latin typeface="CMR10"/>
                    <a:ea typeface="Calibri" panose="020F0502020204030204" pitchFamily="34" charset="0"/>
                    <a:cs typeface="CMR10"/>
                  </a:rPr>
                  <a:t>rarely</a:t>
                </a:r>
                <a:r>
                  <a:rPr lang="it-IT" sz="2000" dirty="0">
                    <a:latin typeface="CMR10"/>
                    <a:ea typeface="Calibri" panose="020F0502020204030204" pitchFamily="34" charset="0"/>
                    <a:cs typeface="CMR10"/>
                  </a:rPr>
                  <a:t>, point sources, </a:t>
                </a:r>
                <a:r>
                  <a:rPr lang="it-IT" sz="2000" dirty="0" err="1">
                    <a:latin typeface="CMR10"/>
                    <a:ea typeface="Calibri" panose="020F0502020204030204" pitchFamily="34" charset="0"/>
                    <a:cs typeface="CMR10"/>
                  </a:rPr>
                  <a:t>depending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upon</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geological</a:t>
                </a:r>
                <a:r>
                  <a:rPr lang="it-IT" sz="2000" dirty="0">
                    <a:latin typeface="CMR10"/>
                    <a:ea typeface="Calibri" panose="020F0502020204030204" pitchFamily="34" charset="0"/>
                    <a:cs typeface="CMR10"/>
                  </a:rPr>
                  <a:t> nature of the sources and </a:t>
                </a:r>
                <a:r>
                  <a:rPr lang="it-IT" sz="2000" dirty="0" err="1">
                    <a:latin typeface="CMR10"/>
                    <a:ea typeface="Calibri" panose="020F0502020204030204" pitchFamily="34" charset="0"/>
                    <a:cs typeface="CMR10"/>
                  </a:rPr>
                  <a:t>available</a:t>
                </a:r>
                <a:r>
                  <a:rPr lang="it-IT" sz="2000" dirty="0">
                    <a:latin typeface="CMR10"/>
                    <a:ea typeface="Calibri" panose="020F0502020204030204" pitchFamily="34" charset="0"/>
                    <a:cs typeface="CMR10"/>
                  </a:rPr>
                  <a:t> data</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spcAft>
                    <a:spcPts val="867"/>
                  </a:spcAft>
                  <a:buFont typeface="Symbol" panose="05050102010706020507" pitchFamily="18" charset="2"/>
                  <a:buChar char=""/>
                </a:pPr>
                <a:r>
                  <a:rPr lang="en-GB" sz="2000" dirty="0">
                    <a:latin typeface="Calibri" panose="020F0502020204030204" pitchFamily="34" charset="0"/>
                    <a:ea typeface="Calibri" panose="020F0502020204030204" pitchFamily="34" charset="0"/>
                    <a:cs typeface="Times New Roman" panose="02020603050405020304" pitchFamily="18" charset="0"/>
                  </a:rPr>
                  <a:t>earthquake size: </a:t>
                </a:r>
                <a:r>
                  <a:rPr lang="it-IT" sz="2000" dirty="0">
                    <a:latin typeface="CMR10"/>
                    <a:ea typeface="Calibri" panose="020F0502020204030204" pitchFamily="34" charset="0"/>
                    <a:cs typeface="CMR10"/>
                  </a:rPr>
                  <a:t>Definition of </a:t>
                </a:r>
                <a14:m>
                  <m:oMath xmlns:m="http://schemas.openxmlformats.org/officeDocument/2006/math">
                    <m:sSubSup>
                      <m:sSubSupPr>
                        <m:ctrlPr>
                          <a:rPr lang="it-IT" sz="2000" i="1">
                            <a:latin typeface="Cambria Math" panose="02040503050406030204" pitchFamily="18" charset="0"/>
                            <a:ea typeface="Calibri" panose="020F0502020204030204" pitchFamily="34" charset="0"/>
                            <a:cs typeface="CMR10"/>
                          </a:rPr>
                        </m:ctrlPr>
                      </m:sSubSupPr>
                      <m:e>
                        <m:r>
                          <a:rPr lang="it-IT" sz="2000" i="1">
                            <a:latin typeface="Cambria Math" panose="02040503050406030204" pitchFamily="18" charset="0"/>
                            <a:ea typeface="Calibri" panose="020F0502020204030204" pitchFamily="34" charset="0"/>
                            <a:cs typeface="CMR10"/>
                          </a:rPr>
                          <m:t>𝑓</m:t>
                        </m:r>
                      </m:e>
                      <m:sub>
                        <m:r>
                          <a:rPr lang="it-IT" sz="2000" i="1">
                            <a:latin typeface="Cambria Math" panose="02040503050406030204" pitchFamily="18" charset="0"/>
                            <a:ea typeface="Calibri" panose="020F0502020204030204" pitchFamily="34" charset="0"/>
                            <a:cs typeface="CMR10"/>
                          </a:rPr>
                          <m:t>𝑀</m:t>
                        </m:r>
                      </m:sub>
                      <m:sup>
                        <m:r>
                          <a:rPr lang="it-IT" sz="2000" i="1">
                            <a:latin typeface="Cambria Math" panose="02040503050406030204" pitchFamily="18" charset="0"/>
                            <a:ea typeface="Calibri" panose="020F0502020204030204" pitchFamily="34" charset="0"/>
                            <a:cs typeface="CMR10"/>
                          </a:rPr>
                          <m:t>𝑚</m:t>
                        </m:r>
                      </m:sup>
                    </m:sSubSup>
                  </m:oMath>
                </a14:m>
                <a:r>
                  <a:rPr lang="it-IT" sz="2000" dirty="0">
                    <a:latin typeface="CMR10"/>
                    <a:ea typeface="Times New Roman" panose="02020603050405020304" pitchFamily="18" charset="0"/>
                    <a:cs typeface="CMR10"/>
                  </a:rPr>
                  <a:t>  the PDF </a:t>
                </a:r>
                <a:r>
                  <a:rPr lang="it-IT" sz="2000" dirty="0" err="1">
                    <a:latin typeface="CMR10"/>
                    <a:ea typeface="Times New Roman" panose="02020603050405020304" pitchFamily="18" charset="0"/>
                    <a:cs typeface="CMR10"/>
                  </a:rPr>
                  <a:t>magnitude</a:t>
                </a:r>
                <a:r>
                  <a:rPr lang="it-IT" sz="2000" dirty="0">
                    <a:latin typeface="CMR10"/>
                    <a:ea typeface="Times New Roman" panose="02020603050405020304" pitchFamily="18" charset="0"/>
                    <a:cs typeface="CMR10"/>
                  </a:rPr>
                  <a:t> </a:t>
                </a:r>
                <a:r>
                  <a:rPr lang="it-IT" sz="2000" dirty="0">
                    <a:latin typeface="CMR10"/>
                    <a:ea typeface="Calibri" panose="020F0502020204030204" pitchFamily="34" charset="0"/>
                    <a:cs typeface="CMR10"/>
                  </a:rPr>
                  <a:t>for </a:t>
                </a:r>
                <a:r>
                  <a:rPr lang="it-IT" sz="2000" dirty="0" err="1">
                    <a:latin typeface="CMR10"/>
                    <a:ea typeface="Calibri" panose="020F0502020204030204" pitchFamily="34" charset="0"/>
                    <a:cs typeface="CMR10"/>
                  </a:rPr>
                  <a:t>each</a:t>
                </a:r>
                <a:r>
                  <a:rPr lang="it-IT" sz="2000" dirty="0">
                    <a:latin typeface="CMR10"/>
                    <a:ea typeface="Calibri" panose="020F0502020204030204" pitchFamily="34" charset="0"/>
                    <a:cs typeface="CMR10"/>
                  </a:rPr>
                  <a:t> source </a:t>
                </a:r>
                <a:r>
                  <a:rPr lang="it-IT" sz="2000" dirty="0">
                    <a:latin typeface="CMMI10"/>
                    <a:ea typeface="Calibri" panose="020F0502020204030204" pitchFamily="34" charset="0"/>
                    <a:cs typeface="CMMI10"/>
                  </a:rPr>
                  <a:t>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based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onthe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magnitude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recurrence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relationship</a:t>
                </a:r>
                <a:r>
                  <a:rPr lang="it-IT" sz="2000" dirty="0">
                    <a:latin typeface="CMR10"/>
                    <a:ea typeface="Calibri" panose="020F0502020204030204" pitchFamily="34" charset="0"/>
                    <a:cs typeface="CMR10"/>
                  </a:rPr>
                  <a:t> or </a:t>
                </a:r>
                <a:r>
                  <a:rPr lang="it-IT" sz="2000" dirty="0" err="1">
                    <a:latin typeface="CMR10"/>
                    <a:ea typeface="Calibri" panose="020F0502020204030204" pitchFamily="34" charset="0"/>
                    <a:cs typeface="CMR10"/>
                  </a:rPr>
                  <a:t>law</a:t>
                </a:r>
                <a:r>
                  <a:rPr lang="it-IT" sz="2000" dirty="0">
                    <a:latin typeface="CMR10"/>
                    <a:ea typeface="Calibri" panose="020F0502020204030204" pitchFamily="34" charset="0"/>
                    <a:cs typeface="CMR10"/>
                  </a:rPr>
                  <a:t>, i.e. for </a:t>
                </a:r>
                <a:r>
                  <a:rPr lang="it-IT" sz="2000" dirty="0" err="1">
                    <a:latin typeface="CMR10"/>
                    <a:ea typeface="Calibri" panose="020F0502020204030204" pitchFamily="34" charset="0"/>
                    <a:cs typeface="CMR10"/>
                  </a:rPr>
                  <a:t>example</a:t>
                </a:r>
                <a:r>
                  <a:rPr lang="it-IT" sz="2000" dirty="0">
                    <a:latin typeface="CMR10"/>
                    <a:ea typeface="Calibri" panose="020F0502020204030204" pitchFamily="34" charset="0"/>
                    <a:cs typeface="CMR10"/>
                  </a:rPr>
                  <a:t> the Gutenberg-Richter one;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BX10"/>
                    <a:ea typeface="Calibri" panose="020F0502020204030204" pitchFamily="34" charset="0"/>
                    <a:cs typeface="CMBX10"/>
                  </a:rPr>
                  <a:t>Ground </a:t>
                </a:r>
                <a:r>
                  <a:rPr lang="it-IT" sz="2000" dirty="0" err="1">
                    <a:latin typeface="CMBX10"/>
                    <a:ea typeface="Calibri" panose="020F0502020204030204" pitchFamily="34" charset="0"/>
                    <a:cs typeface="CMBX10"/>
                  </a:rPr>
                  <a:t>motion</a:t>
                </a:r>
                <a:r>
                  <a:rPr lang="it-IT" sz="2000" dirty="0">
                    <a:latin typeface="CMBX10"/>
                    <a:ea typeface="Calibri" panose="020F0502020204030204" pitchFamily="34" charset="0"/>
                    <a:cs typeface="CMBX10"/>
                  </a:rPr>
                  <a:t> </a:t>
                </a:r>
                <a:r>
                  <a:rPr lang="it-IT" sz="2000" dirty="0" err="1">
                    <a:latin typeface="CMBX10"/>
                    <a:ea typeface="Calibri" panose="020F0502020204030204" pitchFamily="34" charset="0"/>
                    <a:cs typeface="CMBX10"/>
                  </a:rPr>
                  <a:t>estimation</a:t>
                </a:r>
                <a:r>
                  <a:rPr lang="it-IT" sz="2000" dirty="0">
                    <a:latin typeface="CMBX10"/>
                    <a:ea typeface="Calibri" panose="020F0502020204030204" pitchFamily="34" charset="0"/>
                    <a:cs typeface="CMBX10"/>
                  </a:rPr>
                  <a:t>. </a:t>
                </a:r>
                <a:r>
                  <a:rPr lang="it-IT" sz="2000" dirty="0">
                    <a:latin typeface="CMR10"/>
                    <a:ea typeface="Calibri" panose="020F0502020204030204" pitchFamily="34" charset="0"/>
                    <a:cs typeface="CMR10"/>
                  </a:rPr>
                  <a:t>Definition of </a:t>
                </a:r>
                <a:r>
                  <a:rPr lang="it-IT" sz="2000" dirty="0">
                    <a:latin typeface="CMMI10"/>
                    <a:ea typeface="Calibri" panose="020F0502020204030204" pitchFamily="34" charset="0"/>
                    <a:cs typeface="CMMI10"/>
                  </a:rPr>
                  <a:t>P</a:t>
                </a:r>
                <a:r>
                  <a:rPr lang="it-IT" sz="2000" dirty="0">
                    <a:latin typeface="CMR10"/>
                    <a:ea typeface="Calibri" panose="020F0502020204030204" pitchFamily="34" charset="0"/>
                    <a:cs typeface="CMR10"/>
                  </a:rPr>
                  <a:t>(</a:t>
                </a:r>
                <a:r>
                  <a:rPr lang="it-IT" sz="2000" dirty="0">
                    <a:latin typeface="CMMI10"/>
                    <a:ea typeface="Calibri" panose="020F0502020204030204" pitchFamily="34" charset="0"/>
                    <a:cs typeface="CMMI10"/>
                  </a:rPr>
                  <a:t>IM &gt; </a:t>
                </a:r>
                <a:r>
                  <a:rPr lang="it-IT" sz="2000" dirty="0" err="1">
                    <a:latin typeface="CMMI10"/>
                    <a:ea typeface="Calibri" panose="020F0502020204030204" pitchFamily="34" charset="0"/>
                    <a:cs typeface="CMMI10"/>
                  </a:rPr>
                  <a:t>im</a:t>
                </a:r>
                <a:r>
                  <a:rPr lang="it-IT" sz="2000" dirty="0" err="1">
                    <a:latin typeface="CMSY10"/>
                    <a:ea typeface="Calibri" panose="020F0502020204030204" pitchFamily="34" charset="0"/>
                    <a:cs typeface="CMSY10"/>
                  </a:rPr>
                  <a:t>|</a:t>
                </a:r>
                <a:r>
                  <a:rPr lang="it-IT" sz="2000" dirty="0" err="1">
                    <a:latin typeface="CMMI10"/>
                    <a:ea typeface="Calibri" panose="020F0502020204030204" pitchFamily="34" charset="0"/>
                    <a:cs typeface="CMMI10"/>
                  </a:rPr>
                  <a:t>M</a:t>
                </a:r>
                <a:r>
                  <a:rPr lang="it-IT" sz="2000" dirty="0">
                    <a:latin typeface="CMMI10"/>
                    <a:ea typeface="Calibri" panose="020F0502020204030204" pitchFamily="34" charset="0"/>
                    <a:cs typeface="CMMI10"/>
                  </a:rPr>
                  <a:t> </a:t>
                </a:r>
                <a:r>
                  <a:rPr lang="it-IT" sz="2000" dirty="0">
                    <a:latin typeface="CMR10"/>
                    <a:ea typeface="Calibri" panose="020F0502020204030204" pitchFamily="34" charset="0"/>
                    <a:cs typeface="CMR10"/>
                  </a:rPr>
                  <a:t>= </a:t>
                </a:r>
                <a:r>
                  <a:rPr lang="it-IT" sz="2000" dirty="0" err="1">
                    <a:latin typeface="CMMI10"/>
                    <a:ea typeface="Calibri" panose="020F0502020204030204" pitchFamily="34" charset="0"/>
                    <a:cs typeface="CMMI10"/>
                  </a:rPr>
                  <a:t>m;R</a:t>
                </a:r>
                <a:r>
                  <a:rPr lang="it-IT" sz="2000" dirty="0">
                    <a:latin typeface="CMMI10"/>
                    <a:ea typeface="Calibri" panose="020F0502020204030204" pitchFamily="34" charset="0"/>
                    <a:cs typeface="CMMI10"/>
                  </a:rPr>
                  <a:t> </a:t>
                </a:r>
                <a:r>
                  <a:rPr lang="it-IT" sz="2000" dirty="0">
                    <a:latin typeface="CMR10"/>
                    <a:ea typeface="Calibri" panose="020F0502020204030204" pitchFamily="34" charset="0"/>
                    <a:cs typeface="CMR10"/>
                  </a:rPr>
                  <a:t>= </a:t>
                </a:r>
                <a:r>
                  <a:rPr lang="it-IT" sz="2000" dirty="0">
                    <a:latin typeface="CMMI10"/>
                    <a:ea typeface="Calibri" panose="020F0502020204030204" pitchFamily="34" charset="0"/>
                    <a:cs typeface="CMMI10"/>
                  </a:rPr>
                  <a:t>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conditional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probabilities</a:t>
                </a:r>
                <a:r>
                  <a:rPr lang="it-IT" sz="2000" dirty="0">
                    <a:latin typeface="CMR10"/>
                    <a:ea typeface="Calibri" panose="020F0502020204030204" pitchFamily="34" charset="0"/>
                    <a:cs typeface="CMR10"/>
                  </a:rPr>
                  <a:t>, or For a </a:t>
                </a:r>
                <a:r>
                  <a:rPr lang="it-IT" sz="2000" dirty="0" err="1">
                    <a:latin typeface="CMR10"/>
                    <a:ea typeface="Calibri" panose="020F0502020204030204" pitchFamily="34" charset="0"/>
                    <a:cs typeface="CMR10"/>
                  </a:rPr>
                  <a:t>given</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magnitude</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distance</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definition</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probability</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exceedance</a:t>
                </a:r>
                <a:r>
                  <a:rPr lang="it-IT" sz="2000" dirty="0">
                    <a:latin typeface="CMR10"/>
                    <a:ea typeface="Calibri" panose="020F0502020204030204" pitchFamily="34" charset="0"/>
                    <a:cs typeface="CMR10"/>
                  </a:rPr>
                  <a:t> of a </a:t>
                </a:r>
                <a:r>
                  <a:rPr lang="it-IT" sz="2000" dirty="0" err="1">
                    <a:latin typeface="CMR10"/>
                    <a:ea typeface="Calibri" panose="020F0502020204030204" pitchFamily="34" charset="0"/>
                    <a:cs typeface="CMR10"/>
                  </a:rPr>
                  <a:t>given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intensity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measure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level</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MI10"/>
                    <a:ea typeface="Calibri" panose="020F0502020204030204" pitchFamily="34" charset="0"/>
                    <a:cs typeface="CMMI10"/>
                  </a:rPr>
                  <a:t>im</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spcAft>
                    <a:spcPts val="867"/>
                  </a:spcAft>
                  <a:buFont typeface="Symbol" panose="05050102010706020507" pitchFamily="18" charset="2"/>
                  <a:buChar char=""/>
                </a:pPr>
                <a:r>
                  <a:rPr lang="it-IT" sz="2000" dirty="0">
                    <a:latin typeface="CMBX10"/>
                    <a:ea typeface="Calibri" panose="020F0502020204030204" pitchFamily="34" charset="0"/>
                    <a:cs typeface="CMBX10"/>
                  </a:rPr>
                  <a:t>Hazard </a:t>
                </a:r>
                <a:r>
                  <a:rPr lang="it-IT" sz="2000" dirty="0" err="1">
                    <a:latin typeface="CMBX10"/>
                    <a:ea typeface="Calibri" panose="020F0502020204030204" pitchFamily="34" charset="0"/>
                    <a:cs typeface="CMBX10"/>
                  </a:rPr>
                  <a:t>computation</a:t>
                </a:r>
                <a:r>
                  <a:rPr lang="it-IT" sz="2000" dirty="0">
                    <a:latin typeface="CMBX10"/>
                    <a:ea typeface="Calibri" panose="020F0502020204030204" pitchFamily="34" charset="0"/>
                    <a:cs typeface="CMBX10"/>
                  </a:rPr>
                  <a:t>. </a:t>
                </a:r>
                <a:r>
                  <a:rPr lang="it-IT" sz="2000" dirty="0">
                    <a:latin typeface="CMR10"/>
                    <a:ea typeface="Calibri" panose="020F0502020204030204" pitchFamily="34" charset="0"/>
                    <a:cs typeface="CMR10"/>
                  </a:rPr>
                  <a:t>Solution of the </a:t>
                </a:r>
                <a:r>
                  <a:rPr lang="it-IT" sz="2000" dirty="0" err="1">
                    <a:latin typeface="CMR10"/>
                    <a:ea typeface="Calibri" panose="020F0502020204030204" pitchFamily="34" charset="0"/>
                    <a:cs typeface="CMR10"/>
                  </a:rPr>
                  <a:t>the</a:t>
                </a:r>
                <a:r>
                  <a:rPr lang="it-IT" sz="2000" dirty="0">
                    <a:latin typeface="CMR10"/>
                    <a:ea typeface="Calibri" panose="020F0502020204030204" pitchFamily="34" charset="0"/>
                    <a:cs typeface="CMR10"/>
                  </a:rPr>
                  <a:t> triple </a:t>
                </a:r>
                <a:r>
                  <a:rPr lang="it-IT" sz="2000" dirty="0" err="1">
                    <a:latin typeface="CMR10"/>
                    <a:ea typeface="Calibri" panose="020F0502020204030204" pitchFamily="34" charset="0"/>
                    <a:cs typeface="CMR10"/>
                  </a:rPr>
                  <a:t>integral</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all</a:t>
                </a:r>
                <a:r>
                  <a:rPr lang="it-IT" sz="2000" dirty="0">
                    <a:latin typeface="CMR10"/>
                    <a:ea typeface="Calibri" panose="020F0502020204030204" pitchFamily="34" charset="0"/>
                    <a:cs typeface="CMR10"/>
                  </a:rPr>
                  <a:t> the </a:t>
                </a:r>
                <a:r>
                  <a:rPr lang="it-IT" sz="2000" dirty="0">
                    <a:latin typeface="CMMI10"/>
                    <a:ea typeface="Calibri" panose="020F0502020204030204" pitchFamily="34" charset="0"/>
                    <a:cs typeface="CMMI10"/>
                  </a:rPr>
                  <a:t>N</a:t>
                </a:r>
                <a:r>
                  <a:rPr lang="it-IT" sz="2000" dirty="0">
                    <a:latin typeface="CMMI7"/>
                    <a:ea typeface="Calibri" panose="020F0502020204030204" pitchFamily="34" charset="0"/>
                    <a:cs typeface="CMMI7"/>
                  </a:rPr>
                  <a:t>s </a:t>
                </a:r>
                <a:r>
                  <a:rPr lang="it-IT" sz="2000" dirty="0">
                    <a:latin typeface="CMR10"/>
                    <a:ea typeface="Calibri" panose="020F0502020204030204" pitchFamily="34" charset="0"/>
                    <a:cs typeface="CMR10"/>
                  </a:rPr>
                  <a:t>sources.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mc:Choice>
        <mc:Fallback xmlns="">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MR10"/>
                    <a:ea typeface="Calibri" panose="020F0502020204030204" pitchFamily="34" charset="0"/>
                    <a:cs typeface="CMR10"/>
                  </a:rPr>
                  <a:t>The general procedure to </a:t>
                </a:r>
                <a:r>
                  <a:rPr lang="it-IT" sz="1800" dirty="0" err="1">
                    <a:effectLst/>
                    <a:latin typeface="CMR10"/>
                    <a:ea typeface="Calibri" panose="020F0502020204030204" pitchFamily="34" charset="0"/>
                    <a:cs typeface="CMR10"/>
                  </a:rPr>
                  <a:t>perform</a:t>
                </a:r>
                <a:r>
                  <a:rPr lang="it-IT" sz="1800" dirty="0">
                    <a:effectLst/>
                    <a:latin typeface="CMR10"/>
                    <a:ea typeface="Calibri" panose="020F0502020204030204" pitchFamily="34" charset="0"/>
                    <a:cs typeface="CMR10"/>
                  </a:rPr>
                  <a:t> PSHA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outlined</a:t>
                </a:r>
                <a:r>
                  <a:rPr lang="it-IT" sz="1800" dirty="0">
                    <a:effectLst/>
                    <a:latin typeface="CMR10"/>
                    <a:ea typeface="Calibri" panose="020F0502020204030204" pitchFamily="34" charset="0"/>
                    <a:cs typeface="CMR10"/>
                  </a:rPr>
                  <a:t> by Cornell (1968) and </a:t>
                </a:r>
                <a:r>
                  <a:rPr lang="it-IT" sz="1800" dirty="0" err="1">
                    <a:effectLst/>
                    <a:latin typeface="CMR10"/>
                    <a:ea typeface="Calibri" panose="020F0502020204030204" pitchFamily="34" charset="0"/>
                    <a:cs typeface="CMR10"/>
                  </a:rPr>
                  <a:t>it</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is</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based</a:t>
                </a:r>
                <a:r>
                  <a:rPr lang="it-IT" sz="1800" dirty="0">
                    <a:effectLst/>
                    <a:latin typeface="CMR10"/>
                    <a:ea typeface="Calibri" panose="020F0502020204030204" pitchFamily="34" charset="0"/>
                    <a:cs typeface="CMR10"/>
                  </a:rPr>
                  <a:t> on </a:t>
                </a:r>
                <a:r>
                  <a:rPr lang="it-IT" sz="1800" dirty="0" err="1">
                    <a:effectLst/>
                    <a:latin typeface="CMR10"/>
                    <a:ea typeface="Calibri" panose="020F0502020204030204" pitchFamily="34" charset="0"/>
                    <a:cs typeface="CMR10"/>
                  </a:rPr>
                  <a:t>four</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main</a:t>
                </a:r>
                <a:r>
                  <a:rPr lang="it-IT" sz="1800" dirty="0">
                    <a:effectLst/>
                    <a:latin typeface="CMR10"/>
                    <a:ea typeface="Calibri" panose="020F0502020204030204" pitchFamily="34" charset="0"/>
                    <a:cs typeface="CMR10"/>
                  </a:rPr>
                  <a:t> steps: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source characterization:</a:t>
                </a:r>
                <a:r>
                  <a:rPr lang="en-GB"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Identification</a:t>
                </a:r>
                <a:r>
                  <a:rPr lang="it-IT" sz="1800" dirty="0">
                    <a:effectLst/>
                    <a:latin typeface="CMR10"/>
                    <a:ea typeface="Calibri" panose="020F0502020204030204" pitchFamily="34" charset="0"/>
                    <a:cs typeface="CMR10"/>
                  </a:rPr>
                  <a:t> and </a:t>
                </a:r>
                <a:r>
                  <a:rPr lang="it-IT" sz="1800" dirty="0" err="1">
                    <a:effectLst/>
                    <a:latin typeface="CMR10"/>
                    <a:ea typeface="Calibri" panose="020F0502020204030204" pitchFamily="34" charset="0"/>
                    <a:cs typeface="CMR10"/>
                  </a:rPr>
                  <a:t>classification</a:t>
                </a:r>
                <a:r>
                  <a:rPr lang="it-IT" sz="1800" dirty="0">
                    <a:effectLst/>
                    <a:latin typeface="CMR10"/>
                    <a:ea typeface="Calibri" panose="020F0502020204030204" pitchFamily="34" charset="0"/>
                    <a:cs typeface="CMR10"/>
                  </a:rPr>
                  <a:t> of the </a:t>
                </a:r>
                <a:r>
                  <a:rPr lang="it-IT" sz="1800" dirty="0">
                    <a:effectLst/>
                    <a:latin typeface="CMMI10"/>
                    <a:ea typeface="Calibri" panose="020F0502020204030204" pitchFamily="34" charset="0"/>
                    <a:cs typeface="CMMI10"/>
                  </a:rPr>
                  <a:t>N</a:t>
                </a:r>
                <a:r>
                  <a:rPr lang="it-IT" sz="1800" dirty="0">
                    <a:effectLst/>
                    <a:latin typeface="CMMI7"/>
                    <a:ea typeface="Calibri" panose="020F0502020204030204" pitchFamily="34" charset="0"/>
                    <a:cs typeface="CMMI7"/>
                  </a:rPr>
                  <a:t>s </a:t>
                </a:r>
                <a:r>
                  <a:rPr lang="it-IT" sz="1800" dirty="0">
                    <a:effectLst/>
                    <a:latin typeface="CMR10"/>
                    <a:ea typeface="Calibri" panose="020F0502020204030204" pitchFamily="34" charset="0"/>
                    <a:cs typeface="CMR10"/>
                  </a:rPr>
                  <a:t>sources. </a:t>
                </a:r>
                <a:r>
                  <a:rPr lang="it-IT" sz="1800" dirty="0" err="1">
                    <a:effectLst/>
                    <a:latin typeface="CMR10"/>
                    <a:ea typeface="Calibri" panose="020F0502020204030204" pitchFamily="34" charset="0"/>
                    <a:cs typeface="CMR10"/>
                  </a:rPr>
                  <a:t>Each</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R10"/>
                    <a:ea typeface="Calibri" panose="020F0502020204030204" pitchFamily="34" charset="0"/>
                    <a:cs typeface="CMR10"/>
                  </a:rPr>
                  <a:t>source can be </a:t>
                </a:r>
                <a:r>
                  <a:rPr lang="it-IT" sz="1800" dirty="0" err="1">
                    <a:effectLst/>
                    <a:latin typeface="CMR10"/>
                    <a:ea typeface="Calibri" panose="020F0502020204030204" pitchFamily="34" charset="0"/>
                    <a:cs typeface="CMR10"/>
                  </a:rPr>
                  <a:t>represented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as</a:t>
                </a:r>
                <a:r>
                  <a:rPr lang="it-IT" sz="1800" dirty="0">
                    <a:effectLst/>
                    <a:latin typeface="CMR10"/>
                    <a:ea typeface="Calibri" panose="020F0502020204030204" pitchFamily="34" charset="0"/>
                    <a:cs typeface="CMR10"/>
                  </a:rPr>
                  <a:t> area source, fault source, or, </a:t>
                </a:r>
                <a:r>
                  <a:rPr lang="it-IT" sz="1800" dirty="0" err="1">
                    <a:effectLst/>
                    <a:latin typeface="CMR10"/>
                    <a:ea typeface="Calibri" panose="020F0502020204030204" pitchFamily="34" charset="0"/>
                    <a:cs typeface="CMR10"/>
                  </a:rPr>
                  <a:t>rarely</a:t>
                </a:r>
                <a:r>
                  <a:rPr lang="it-IT" sz="1800" dirty="0">
                    <a:effectLst/>
                    <a:latin typeface="CMR10"/>
                    <a:ea typeface="Calibri" panose="020F0502020204030204" pitchFamily="34" charset="0"/>
                    <a:cs typeface="CMR10"/>
                  </a:rPr>
                  <a:t>, point sources, </a:t>
                </a:r>
                <a:r>
                  <a:rPr lang="it-IT" sz="1800" dirty="0" err="1">
                    <a:effectLst/>
                    <a:latin typeface="CMR10"/>
                    <a:ea typeface="Calibri" panose="020F0502020204030204" pitchFamily="34" charset="0"/>
                    <a:cs typeface="CMR10"/>
                  </a:rPr>
                  <a:t>depending</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upon</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geological</a:t>
                </a:r>
                <a:r>
                  <a:rPr lang="it-IT" sz="1800" dirty="0">
                    <a:effectLst/>
                    <a:latin typeface="CMR10"/>
                    <a:ea typeface="Calibri" panose="020F0502020204030204" pitchFamily="34" charset="0"/>
                    <a:cs typeface="CMR10"/>
                  </a:rPr>
                  <a:t> nature of the sources and </a:t>
                </a:r>
                <a:r>
                  <a:rPr lang="it-IT" sz="1800" dirty="0" err="1">
                    <a:effectLst/>
                    <a:latin typeface="CMR10"/>
                    <a:ea typeface="Calibri" panose="020F0502020204030204" pitchFamily="34" charset="0"/>
                    <a:cs typeface="CMR10"/>
                  </a:rPr>
                  <a:t>available</a:t>
                </a:r>
                <a:r>
                  <a:rPr lang="it-IT" sz="1800" dirty="0">
                    <a:effectLst/>
                    <a:latin typeface="CMR10"/>
                    <a:ea typeface="Calibri" panose="020F0502020204030204" pitchFamily="34" charset="0"/>
                    <a:cs typeface="CMR10"/>
                  </a:rPr>
                  <a:t> data</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earthquake size: </a:t>
                </a:r>
                <a:r>
                  <a:rPr lang="it-IT" sz="1800" dirty="0">
                    <a:effectLst/>
                    <a:latin typeface="CMR10"/>
                    <a:ea typeface="Calibri" panose="020F0502020204030204" pitchFamily="34" charset="0"/>
                    <a:cs typeface="CMR10"/>
                  </a:rPr>
                  <a:t>Definition of </a:t>
                </a:r>
                <a:r>
                  <a:rPr lang="it-IT" sz="1800" i="0">
                    <a:effectLst/>
                    <a:latin typeface="Cambria Math" panose="02040503050406030204" pitchFamily="18" charset="0"/>
                    <a:ea typeface="Calibri" panose="020F0502020204030204" pitchFamily="34" charset="0"/>
                    <a:cs typeface="CMR10"/>
                  </a:rPr>
                  <a:t>𝑓_𝑀^𝑚</a:t>
                </a:r>
                <a:r>
                  <a:rPr lang="it-IT" sz="1800" dirty="0">
                    <a:effectLst/>
                    <a:latin typeface="CMR10"/>
                    <a:ea typeface="Times New Roman" panose="02020603050405020304" pitchFamily="18" charset="0"/>
                    <a:cs typeface="CMR10"/>
                  </a:rPr>
                  <a:t>  the PDF </a:t>
                </a:r>
                <a:r>
                  <a:rPr lang="it-IT" sz="1800" dirty="0" err="1">
                    <a:effectLst/>
                    <a:latin typeface="CMR10"/>
                    <a:ea typeface="Times New Roman" panose="02020603050405020304" pitchFamily="18" charset="0"/>
                    <a:cs typeface="CMR10"/>
                  </a:rPr>
                  <a:t>magnitude</a:t>
                </a:r>
                <a:r>
                  <a:rPr lang="it-IT" sz="1800" dirty="0">
                    <a:effectLst/>
                    <a:latin typeface="CMR10"/>
                    <a:ea typeface="Times New Roman" panose="02020603050405020304" pitchFamily="18" charset="0"/>
                    <a:cs typeface="CMR10"/>
                  </a:rPr>
                  <a:t> </a:t>
                </a:r>
                <a:r>
                  <a:rPr lang="it-IT" sz="1800" dirty="0">
                    <a:effectLst/>
                    <a:latin typeface="CMR10"/>
                    <a:ea typeface="Calibri" panose="020F0502020204030204" pitchFamily="34" charset="0"/>
                    <a:cs typeface="CMR10"/>
                  </a:rPr>
                  <a:t>for </a:t>
                </a:r>
                <a:r>
                  <a:rPr lang="it-IT" sz="1800" dirty="0" err="1">
                    <a:effectLst/>
                    <a:latin typeface="CMR10"/>
                    <a:ea typeface="Calibri" panose="020F0502020204030204" pitchFamily="34" charset="0"/>
                    <a:cs typeface="CMR10"/>
                  </a:rPr>
                  <a:t>each</a:t>
                </a:r>
                <a:r>
                  <a:rPr lang="it-IT" sz="1800" dirty="0">
                    <a:effectLst/>
                    <a:latin typeface="CMR10"/>
                    <a:ea typeface="Calibri" panose="020F0502020204030204" pitchFamily="34" charset="0"/>
                    <a:cs typeface="CMR10"/>
                  </a:rPr>
                  <a:t> source </a:t>
                </a:r>
                <a:r>
                  <a:rPr lang="it-IT" sz="1800" dirty="0">
                    <a:effectLst/>
                    <a:latin typeface="CMMI10"/>
                    <a:ea typeface="Calibri" panose="020F0502020204030204" pitchFamily="34" charset="0"/>
                    <a:cs typeface="CMMI10"/>
                  </a:rPr>
                  <a:t>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based</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onthe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magnitude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recurrence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relationship</a:t>
                </a:r>
                <a:r>
                  <a:rPr lang="it-IT" sz="1800" dirty="0">
                    <a:effectLst/>
                    <a:latin typeface="CMR10"/>
                    <a:ea typeface="Calibri" panose="020F0502020204030204" pitchFamily="34" charset="0"/>
                    <a:cs typeface="CMR10"/>
                  </a:rPr>
                  <a:t> or </a:t>
                </a:r>
                <a:r>
                  <a:rPr lang="it-IT" sz="1800" dirty="0" err="1">
                    <a:effectLst/>
                    <a:latin typeface="CMR10"/>
                    <a:ea typeface="Calibri" panose="020F0502020204030204" pitchFamily="34" charset="0"/>
                    <a:cs typeface="CMR10"/>
                  </a:rPr>
                  <a:t>law</a:t>
                </a:r>
                <a:r>
                  <a:rPr lang="it-IT" sz="1800" dirty="0">
                    <a:effectLst/>
                    <a:latin typeface="CMR10"/>
                    <a:ea typeface="Calibri" panose="020F0502020204030204" pitchFamily="34" charset="0"/>
                    <a:cs typeface="CMR10"/>
                  </a:rPr>
                  <a:t>, i.e. for </a:t>
                </a:r>
                <a:r>
                  <a:rPr lang="it-IT" sz="1800" dirty="0" err="1">
                    <a:effectLst/>
                    <a:latin typeface="CMR10"/>
                    <a:ea typeface="Calibri" panose="020F0502020204030204" pitchFamily="34" charset="0"/>
                    <a:cs typeface="CMR10"/>
                  </a:rPr>
                  <a:t>example</a:t>
                </a:r>
                <a:r>
                  <a:rPr lang="it-IT" sz="1800" dirty="0">
                    <a:effectLst/>
                    <a:latin typeface="CMR10"/>
                    <a:ea typeface="Calibri" panose="020F0502020204030204" pitchFamily="34" charset="0"/>
                    <a:cs typeface="CMR10"/>
                  </a:rPr>
                  <a:t> the Gutenberg-Richter one;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CMBX10"/>
                    <a:ea typeface="Calibri" panose="020F0502020204030204" pitchFamily="34" charset="0"/>
                    <a:cs typeface="CMBX10"/>
                  </a:rPr>
                  <a:t>Ground </a:t>
                </a:r>
                <a:r>
                  <a:rPr lang="it-IT" sz="1800" dirty="0" err="1">
                    <a:effectLst/>
                    <a:latin typeface="CMBX10"/>
                    <a:ea typeface="Calibri" panose="020F0502020204030204" pitchFamily="34" charset="0"/>
                    <a:cs typeface="CMBX10"/>
                  </a:rPr>
                  <a:t>motion</a:t>
                </a:r>
                <a:r>
                  <a:rPr lang="it-IT" sz="1800" dirty="0">
                    <a:effectLst/>
                    <a:latin typeface="CMBX10"/>
                    <a:ea typeface="Calibri" panose="020F0502020204030204" pitchFamily="34" charset="0"/>
                    <a:cs typeface="CMBX10"/>
                  </a:rPr>
                  <a:t> </a:t>
                </a:r>
                <a:r>
                  <a:rPr lang="it-IT" sz="1800" dirty="0" err="1">
                    <a:effectLst/>
                    <a:latin typeface="CMBX10"/>
                    <a:ea typeface="Calibri" panose="020F0502020204030204" pitchFamily="34" charset="0"/>
                    <a:cs typeface="CMBX10"/>
                  </a:rPr>
                  <a:t>estimation</a:t>
                </a:r>
                <a:r>
                  <a:rPr lang="it-IT" sz="1800" dirty="0">
                    <a:effectLst/>
                    <a:latin typeface="CMBX10"/>
                    <a:ea typeface="Calibri" panose="020F0502020204030204" pitchFamily="34" charset="0"/>
                    <a:cs typeface="CMBX10"/>
                  </a:rPr>
                  <a:t>. </a:t>
                </a:r>
                <a:r>
                  <a:rPr lang="it-IT" sz="1800" dirty="0">
                    <a:effectLst/>
                    <a:latin typeface="CMR10"/>
                    <a:ea typeface="Calibri" panose="020F0502020204030204" pitchFamily="34" charset="0"/>
                    <a:cs typeface="CMR10"/>
                  </a:rPr>
                  <a:t>Definition of </a:t>
                </a:r>
                <a:r>
                  <a:rPr lang="it-IT" sz="1800" dirty="0">
                    <a:effectLst/>
                    <a:latin typeface="CMMI10"/>
                    <a:ea typeface="Calibri" panose="020F0502020204030204" pitchFamily="34" charset="0"/>
                    <a:cs typeface="CMMI10"/>
                  </a:rPr>
                  <a:t>P</a:t>
                </a:r>
                <a:r>
                  <a:rPr lang="it-IT" sz="1800" dirty="0">
                    <a:effectLst/>
                    <a:latin typeface="CMR10"/>
                    <a:ea typeface="Calibri" panose="020F0502020204030204" pitchFamily="34" charset="0"/>
                    <a:cs typeface="CMR10"/>
                  </a:rPr>
                  <a:t>(</a:t>
                </a:r>
                <a:r>
                  <a:rPr lang="it-IT" sz="1800" dirty="0">
                    <a:effectLst/>
                    <a:latin typeface="CMMI10"/>
                    <a:ea typeface="Calibri" panose="020F0502020204030204" pitchFamily="34" charset="0"/>
                    <a:cs typeface="CMMI10"/>
                  </a:rPr>
                  <a:t>IM &gt; </a:t>
                </a:r>
                <a:r>
                  <a:rPr lang="it-IT" sz="1800" dirty="0" err="1">
                    <a:effectLst/>
                    <a:latin typeface="CMMI10"/>
                    <a:ea typeface="Calibri" panose="020F0502020204030204" pitchFamily="34" charset="0"/>
                    <a:cs typeface="CMMI10"/>
                  </a:rPr>
                  <a:t>im</a:t>
                </a:r>
                <a:r>
                  <a:rPr lang="it-IT" sz="1800" dirty="0" err="1">
                    <a:effectLst/>
                    <a:latin typeface="CMSY10"/>
                    <a:ea typeface="Calibri" panose="020F0502020204030204" pitchFamily="34" charset="0"/>
                    <a:cs typeface="CMSY10"/>
                  </a:rPr>
                  <a:t>|</a:t>
                </a:r>
                <a:r>
                  <a:rPr lang="it-IT" sz="1800" dirty="0" err="1">
                    <a:effectLst/>
                    <a:latin typeface="CMMI10"/>
                    <a:ea typeface="Calibri" panose="020F0502020204030204" pitchFamily="34" charset="0"/>
                    <a:cs typeface="CMMI10"/>
                  </a:rPr>
                  <a:t>M</a:t>
                </a:r>
                <a:r>
                  <a:rPr lang="it-IT" sz="1800" dirty="0">
                    <a:effectLst/>
                    <a:latin typeface="CMMI10"/>
                    <a:ea typeface="Calibri" panose="020F0502020204030204" pitchFamily="34" charset="0"/>
                    <a:cs typeface="CMMI10"/>
                  </a:rPr>
                  <a:t> </a:t>
                </a:r>
                <a:r>
                  <a:rPr lang="it-IT" sz="1800" dirty="0">
                    <a:effectLst/>
                    <a:latin typeface="CMR10"/>
                    <a:ea typeface="Calibri" panose="020F0502020204030204" pitchFamily="34" charset="0"/>
                    <a:cs typeface="CMR10"/>
                  </a:rPr>
                  <a:t>= </a:t>
                </a:r>
                <a:r>
                  <a:rPr lang="it-IT" sz="1800" dirty="0" err="1">
                    <a:effectLst/>
                    <a:latin typeface="CMMI10"/>
                    <a:ea typeface="Calibri" panose="020F0502020204030204" pitchFamily="34" charset="0"/>
                    <a:cs typeface="CMMI10"/>
                  </a:rPr>
                  <a:t>m;R</a:t>
                </a:r>
                <a:r>
                  <a:rPr lang="it-IT" sz="1800" dirty="0">
                    <a:effectLst/>
                    <a:latin typeface="CMMI10"/>
                    <a:ea typeface="Calibri" panose="020F0502020204030204" pitchFamily="34" charset="0"/>
                    <a:cs typeface="CMMI10"/>
                  </a:rPr>
                  <a:t> </a:t>
                </a:r>
                <a:r>
                  <a:rPr lang="it-IT" sz="1800" dirty="0">
                    <a:effectLst/>
                    <a:latin typeface="CMR10"/>
                    <a:ea typeface="Calibri" panose="020F0502020204030204" pitchFamily="34" charset="0"/>
                    <a:cs typeface="CMR10"/>
                  </a:rPr>
                  <a:t>= </a:t>
                </a:r>
                <a:r>
                  <a:rPr lang="it-IT" sz="1800" dirty="0">
                    <a:effectLst/>
                    <a:latin typeface="CMMI10"/>
                    <a:ea typeface="Calibri" panose="020F0502020204030204" pitchFamily="34" charset="0"/>
                    <a:cs typeface="CMMI10"/>
                  </a:rPr>
                  <a:t>r</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conditional</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probabilities</a:t>
                </a:r>
                <a:r>
                  <a:rPr lang="it-IT" sz="1800" dirty="0">
                    <a:effectLst/>
                    <a:latin typeface="CMR10"/>
                    <a:ea typeface="Calibri" panose="020F0502020204030204" pitchFamily="34" charset="0"/>
                    <a:cs typeface="CMR10"/>
                  </a:rPr>
                  <a:t>, or For a </a:t>
                </a:r>
                <a:r>
                  <a:rPr lang="it-IT" sz="1800" dirty="0" err="1">
                    <a:effectLst/>
                    <a:latin typeface="CMR10"/>
                    <a:ea typeface="Calibri" panose="020F0502020204030204" pitchFamily="34" charset="0"/>
                    <a:cs typeface="CMR10"/>
                  </a:rPr>
                  <a:t>given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R10"/>
                    <a:ea typeface="Calibri" panose="020F0502020204030204" pitchFamily="34" charset="0"/>
                    <a:cs typeface="CMR10"/>
                  </a:rPr>
                  <a:t>magnitude</a:t>
                </a:r>
                <a:r>
                  <a:rPr lang="it-IT" sz="1800" dirty="0">
                    <a:effectLst/>
                    <a:latin typeface="CMR10"/>
                    <a:ea typeface="Calibri" panose="020F0502020204030204" pitchFamily="34" charset="0"/>
                    <a:cs typeface="CMR10"/>
                  </a:rPr>
                  <a:t> and </a:t>
                </a:r>
                <a:r>
                  <a:rPr lang="it-IT" sz="1800" dirty="0" err="1">
                    <a:effectLst/>
                    <a:latin typeface="CMR10"/>
                    <a:ea typeface="Calibri" panose="020F0502020204030204" pitchFamily="34" charset="0"/>
                    <a:cs typeface="CMR10"/>
                  </a:rPr>
                  <a:t>distance</a:t>
                </a:r>
                <a:r>
                  <a:rPr lang="it-IT" sz="1800" dirty="0">
                    <a:effectLst/>
                    <a:latin typeface="CMR10"/>
                    <a:ea typeface="Calibri" panose="020F0502020204030204" pitchFamily="34" charset="0"/>
                    <a:cs typeface="CMR10"/>
                  </a:rPr>
                  <a:t> the </a:t>
                </a:r>
                <a:r>
                  <a:rPr lang="it-IT" sz="1800" dirty="0" err="1">
                    <a:effectLst/>
                    <a:latin typeface="CMR10"/>
                    <a:ea typeface="Calibri" panose="020F0502020204030204" pitchFamily="34" charset="0"/>
                    <a:cs typeface="CMR10"/>
                  </a:rPr>
                  <a:t>definition</a:t>
                </a:r>
                <a:r>
                  <a:rPr lang="it-IT" sz="1800" dirty="0">
                    <a:effectLst/>
                    <a:latin typeface="CMR10"/>
                    <a:ea typeface="Calibri" panose="020F0502020204030204" pitchFamily="34" charset="0"/>
                    <a:cs typeface="CMR10"/>
                  </a:rPr>
                  <a:t> of the </a:t>
                </a:r>
                <a:r>
                  <a:rPr lang="it-IT" sz="1800" dirty="0" err="1">
                    <a:effectLst/>
                    <a:latin typeface="CMR10"/>
                    <a:ea typeface="Calibri" panose="020F0502020204030204" pitchFamily="34" charset="0"/>
                    <a:cs typeface="CMR10"/>
                  </a:rPr>
                  <a:t>probability</a:t>
                </a:r>
                <a:r>
                  <a:rPr lang="it-IT" sz="1800" dirty="0">
                    <a:effectLst/>
                    <a:latin typeface="CMR10"/>
                    <a:ea typeface="Calibri" panose="020F0502020204030204" pitchFamily="34" charset="0"/>
                    <a:cs typeface="CMR10"/>
                  </a:rPr>
                  <a:t> of </a:t>
                </a:r>
                <a:r>
                  <a:rPr lang="it-IT" sz="1800" dirty="0" err="1">
                    <a:effectLst/>
                    <a:latin typeface="CMR10"/>
                    <a:ea typeface="Calibri" panose="020F0502020204030204" pitchFamily="34" charset="0"/>
                    <a:cs typeface="CMR10"/>
                  </a:rPr>
                  <a:t>exceedance</a:t>
                </a:r>
                <a:r>
                  <a:rPr lang="it-IT" sz="1800" dirty="0">
                    <a:effectLst/>
                    <a:latin typeface="CMR10"/>
                    <a:ea typeface="Calibri" panose="020F0502020204030204" pitchFamily="34" charset="0"/>
                    <a:cs typeface="CMR10"/>
                  </a:rPr>
                  <a:t> of a </a:t>
                </a:r>
                <a:r>
                  <a:rPr lang="it-IT" sz="1800" dirty="0" err="1">
                    <a:effectLst/>
                    <a:latin typeface="CMR10"/>
                    <a:ea typeface="Calibri" panose="020F0502020204030204" pitchFamily="34" charset="0"/>
                    <a:cs typeface="CMR10"/>
                  </a:rPr>
                  <a:t>given</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intensity</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measure</a:t>
                </a:r>
                <a:r>
                  <a:rPr lang="it-IT" sz="1800" dirty="0">
                    <a:effectLst/>
                    <a:latin typeface="CMR10"/>
                    <a:ea typeface="Calibri" panose="020F0502020204030204" pitchFamily="34" charset="0"/>
                    <a:cs typeface="CMR10"/>
                  </a:rPr>
                  <a:t> </a:t>
                </a:r>
                <a:r>
                  <a:rPr lang="it-IT" sz="1800" dirty="0" err="1">
                    <a:effectLst/>
                    <a:latin typeface="CMR10"/>
                    <a:ea typeface="Calibri" panose="020F0502020204030204" pitchFamily="34" charset="0"/>
                    <a:cs typeface="CMR10"/>
                  </a:rPr>
                  <a:t>level</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err="1">
                    <a:effectLst/>
                    <a:latin typeface="CMMI10"/>
                    <a:ea typeface="Calibri" panose="020F0502020204030204" pitchFamily="34" charset="0"/>
                    <a:cs typeface="CMMI10"/>
                  </a:rPr>
                  <a:t>im</a:t>
                </a:r>
                <a:r>
                  <a:rPr lang="it-IT" sz="1800" dirty="0">
                    <a:effectLst/>
                    <a:latin typeface="CMR10"/>
                    <a:ea typeface="Calibri" panose="020F0502020204030204" pitchFamily="34" charset="0"/>
                    <a:cs typeface="CMR1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it-IT" sz="1800" dirty="0">
                    <a:effectLst/>
                    <a:latin typeface="CMBX10"/>
                    <a:ea typeface="Calibri" panose="020F0502020204030204" pitchFamily="34" charset="0"/>
                    <a:cs typeface="CMBX10"/>
                  </a:rPr>
                  <a:t>Hazard </a:t>
                </a:r>
                <a:r>
                  <a:rPr lang="it-IT" sz="1800" dirty="0" err="1">
                    <a:effectLst/>
                    <a:latin typeface="CMBX10"/>
                    <a:ea typeface="Calibri" panose="020F0502020204030204" pitchFamily="34" charset="0"/>
                    <a:cs typeface="CMBX10"/>
                  </a:rPr>
                  <a:t>computation</a:t>
                </a:r>
                <a:r>
                  <a:rPr lang="it-IT" sz="1800" dirty="0">
                    <a:effectLst/>
                    <a:latin typeface="CMBX10"/>
                    <a:ea typeface="Calibri" panose="020F0502020204030204" pitchFamily="34" charset="0"/>
                    <a:cs typeface="CMBX10"/>
                  </a:rPr>
                  <a:t>. </a:t>
                </a:r>
                <a:r>
                  <a:rPr lang="it-IT" sz="1800" dirty="0">
                    <a:effectLst/>
                    <a:latin typeface="CMR10"/>
                    <a:ea typeface="Calibri" panose="020F0502020204030204" pitchFamily="34" charset="0"/>
                    <a:cs typeface="CMR10"/>
                  </a:rPr>
                  <a:t>Solution of the </a:t>
                </a:r>
                <a:r>
                  <a:rPr lang="it-IT" sz="1800" dirty="0" err="1">
                    <a:effectLst/>
                    <a:latin typeface="CMR10"/>
                    <a:ea typeface="Calibri" panose="020F0502020204030204" pitchFamily="34" charset="0"/>
                    <a:cs typeface="CMR10"/>
                  </a:rPr>
                  <a:t>the</a:t>
                </a:r>
                <a:r>
                  <a:rPr lang="it-IT" sz="1800" dirty="0">
                    <a:effectLst/>
                    <a:latin typeface="CMR10"/>
                    <a:ea typeface="Calibri" panose="020F0502020204030204" pitchFamily="34" charset="0"/>
                    <a:cs typeface="CMR10"/>
                  </a:rPr>
                  <a:t> triple </a:t>
                </a:r>
                <a:r>
                  <a:rPr lang="it-IT" sz="1800" dirty="0" err="1">
                    <a:effectLst/>
                    <a:latin typeface="CMR10"/>
                    <a:ea typeface="Calibri" panose="020F0502020204030204" pitchFamily="34" charset="0"/>
                    <a:cs typeface="CMR10"/>
                  </a:rPr>
                  <a:t>integral</a:t>
                </a:r>
                <a:r>
                  <a:rPr lang="it-IT" sz="1800" dirty="0">
                    <a:effectLst/>
                    <a:latin typeface="CMR10"/>
                    <a:ea typeface="Calibri" panose="020F0502020204030204" pitchFamily="34" charset="0"/>
                    <a:cs typeface="CMR10"/>
                  </a:rPr>
                  <a:t> for </a:t>
                </a:r>
                <a:r>
                  <a:rPr lang="it-IT" sz="1800" dirty="0" err="1">
                    <a:effectLst/>
                    <a:latin typeface="CMR10"/>
                    <a:ea typeface="Calibri" panose="020F0502020204030204" pitchFamily="34" charset="0"/>
                    <a:cs typeface="CMR10"/>
                  </a:rPr>
                  <a:t>all</a:t>
                </a:r>
                <a:r>
                  <a:rPr lang="it-IT" sz="1800" dirty="0">
                    <a:effectLst/>
                    <a:latin typeface="CMR10"/>
                    <a:ea typeface="Calibri" panose="020F0502020204030204" pitchFamily="34" charset="0"/>
                    <a:cs typeface="CMR10"/>
                  </a:rPr>
                  <a:t> the </a:t>
                </a:r>
                <a:r>
                  <a:rPr lang="it-IT" sz="1800" dirty="0">
                    <a:effectLst/>
                    <a:latin typeface="CMMI10"/>
                    <a:ea typeface="Calibri" panose="020F0502020204030204" pitchFamily="34" charset="0"/>
                    <a:cs typeface="CMMI10"/>
                  </a:rPr>
                  <a:t>N</a:t>
                </a:r>
                <a:r>
                  <a:rPr lang="it-IT" sz="1800" dirty="0">
                    <a:effectLst/>
                    <a:latin typeface="CMMI7"/>
                    <a:ea typeface="Calibri" panose="020F0502020204030204" pitchFamily="34" charset="0"/>
                    <a:cs typeface="CMMI7"/>
                  </a:rPr>
                  <a:t>s </a:t>
                </a:r>
                <a:r>
                  <a:rPr lang="it-IT" sz="1800" dirty="0">
                    <a:effectLst/>
                    <a:latin typeface="CMR10"/>
                    <a:ea typeface="Calibri" panose="020F0502020204030204" pitchFamily="34" charset="0"/>
                    <a:cs typeface="CMR10"/>
                  </a:rPr>
                  <a:t>sources.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mc:Fallback>
      </mc:AlternateContent>
      <p:sp>
        <p:nvSpPr>
          <p:cNvPr id="4" name="Segnaposto numero diapositiva 3"/>
          <p:cNvSpPr>
            <a:spLocks noGrp="1"/>
          </p:cNvSpPr>
          <p:nvPr>
            <p:ph type="sldNum" sz="quarter" idx="10"/>
          </p:nvPr>
        </p:nvSpPr>
        <p:spPr/>
        <p:txBody>
          <a:bodyPr/>
          <a:lstStyle/>
          <a:p>
            <a:fld id="{BD8970F1-6B2F-4AB4-8491-9CFFA8CC2A05}" type="slidenum">
              <a:rPr lang="it-IT" smtClean="0"/>
              <a:t>12</a:t>
            </a:fld>
            <a:endParaRPr lang="it-IT"/>
          </a:p>
        </p:txBody>
      </p:sp>
      <p:sp>
        <p:nvSpPr>
          <p:cNvPr id="5" name="Segnaposto data 4">
            <a:extLst>
              <a:ext uri="{FF2B5EF4-FFF2-40B4-BE49-F238E27FC236}">
                <a16:creationId xmlns:a16="http://schemas.microsoft.com/office/drawing/2014/main" id="{D79848F5-B1F1-47A1-A08F-57B926F7686F}"/>
              </a:ext>
            </a:extLst>
          </p:cNvPr>
          <p:cNvSpPr>
            <a:spLocks noGrp="1"/>
          </p:cNvSpPr>
          <p:nvPr>
            <p:ph type="dt" idx="1"/>
          </p:nvPr>
        </p:nvSpPr>
        <p:spPr/>
        <p:txBody>
          <a:bodyPr/>
          <a:lstStyle/>
          <a:p>
            <a:fld id="{8BA5E9AE-CD7D-429C-96B6-E7DA99EC8172}" type="datetime1">
              <a:rPr lang="it-IT" smtClean="0"/>
              <a:t>01/12/2020</a:t>
            </a:fld>
            <a:endParaRPr lang="it-IT"/>
          </a:p>
        </p:txBody>
      </p:sp>
    </p:spTree>
    <p:extLst>
      <p:ext uri="{BB962C8B-B14F-4D97-AF65-F5344CB8AC3E}">
        <p14:creationId xmlns:p14="http://schemas.microsoft.com/office/powerpoint/2010/main" val="2674291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So, here the main assumptions underlying PSHA are remarked:</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spcAft>
                <a:spcPts val="867"/>
              </a:spcAft>
              <a:buFont typeface="Calibri" panose="020F0502020204030204" pitchFamily="34" charset="0"/>
              <a:buChar char="-"/>
            </a:pPr>
            <a:r>
              <a:rPr lang="en-GB" sz="2000" dirty="0">
                <a:latin typeface="Calibri" panose="020F0502020204030204" pitchFamily="34" charset="0"/>
                <a:ea typeface="Calibri" panose="020F0502020204030204" pitchFamily="34" charset="0"/>
                <a:cs typeface="Times New Roman" panose="02020603050405020304" pitchFamily="18" charset="0"/>
              </a:rPr>
              <a:t>Earthquakes consists in a stochastic process; and can be considered instantaneous and memoryless events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These let us make a reasonable assumption in define the occurrence of ground motions as </a:t>
            </a:r>
            <a:r>
              <a:rPr lang="en-GB" sz="2000" dirty="0" err="1">
                <a:latin typeface="Calibri" panose="020F0502020204030204" pitchFamily="34" charset="0"/>
                <a:ea typeface="Calibri" panose="020F0502020204030204" pitchFamily="34" charset="0"/>
                <a:cs typeface="Times New Roman" panose="02020603050405020304" pitchFamily="18" charset="0"/>
              </a:rPr>
              <a:t>homogeneus</a:t>
            </a:r>
            <a:r>
              <a:rPr lang="en-GB" sz="2000" dirty="0">
                <a:latin typeface="Calibri" panose="020F0502020204030204" pitchFamily="34" charset="0"/>
                <a:ea typeface="Calibri" panose="020F0502020204030204" pitchFamily="34" charset="0"/>
                <a:cs typeface="Times New Roman" panose="02020603050405020304" pitchFamily="18" charset="0"/>
              </a:rPr>
              <a:t> </a:t>
            </a:r>
            <a:r>
              <a:rPr lang="en-GB" sz="2000" dirty="0" err="1">
                <a:latin typeface="Calibri" panose="020F0502020204030204" pitchFamily="34" charset="0"/>
                <a:ea typeface="Calibri" panose="020F0502020204030204" pitchFamily="34" charset="0"/>
                <a:cs typeface="Times New Roman" panose="02020603050405020304" pitchFamily="18" charset="0"/>
              </a:rPr>
              <a:t>poisson</a:t>
            </a:r>
            <a:r>
              <a:rPr lang="en-GB" sz="2000" dirty="0">
                <a:latin typeface="Calibri" panose="020F0502020204030204" pitchFamily="34" charset="0"/>
                <a:ea typeface="Calibri" panose="020F0502020204030204" pitchFamily="34" charset="0"/>
                <a:cs typeface="Times New Roman" panose="02020603050405020304" pitchFamily="18" charset="0"/>
              </a:rPr>
              <a:t> process and that means that the equation describing the recurrence distribution is an exponential one, as depicted aside.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13</a:t>
            </a:fld>
            <a:endParaRPr lang="it-IT"/>
          </a:p>
        </p:txBody>
      </p:sp>
      <p:sp>
        <p:nvSpPr>
          <p:cNvPr id="5" name="Segnaposto data 4">
            <a:extLst>
              <a:ext uri="{FF2B5EF4-FFF2-40B4-BE49-F238E27FC236}">
                <a16:creationId xmlns:a16="http://schemas.microsoft.com/office/drawing/2014/main" id="{30581023-CA62-47EA-8EE5-AA517DAD2546}"/>
              </a:ext>
            </a:extLst>
          </p:cNvPr>
          <p:cNvSpPr>
            <a:spLocks noGrp="1"/>
          </p:cNvSpPr>
          <p:nvPr>
            <p:ph type="dt" idx="1"/>
          </p:nvPr>
        </p:nvSpPr>
        <p:spPr/>
        <p:txBody>
          <a:bodyPr/>
          <a:lstStyle/>
          <a:p>
            <a:fld id="{3B3ADD01-9622-4132-80BC-B88C6909E9D8}" type="datetime1">
              <a:rPr lang="it-IT" smtClean="0"/>
              <a:t>01/12/2020</a:t>
            </a:fld>
            <a:endParaRPr lang="it-IT"/>
          </a:p>
        </p:txBody>
      </p:sp>
    </p:spTree>
    <p:extLst>
      <p:ext uri="{BB962C8B-B14F-4D97-AF65-F5344CB8AC3E}">
        <p14:creationId xmlns:p14="http://schemas.microsoft.com/office/powerpoint/2010/main" val="3113937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Let’s enter in the detailed steps of the PSHA.</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The first goal is to identify the nature of the sources: that could be fault  both individual or multiple, but also area sources define by polygons in which seismicity is assumed uniform. The identification is based upon the interpretation of geological and seismological data. So, identify but also characterize the seismic source in terms also of distances, or in other term to characterize the geometry of the source so that is possible to identify the probability distribution of source-to-site distances.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14</a:t>
            </a:fld>
            <a:endParaRPr lang="it-IT"/>
          </a:p>
        </p:txBody>
      </p:sp>
      <p:sp>
        <p:nvSpPr>
          <p:cNvPr id="5" name="Segnaposto data 4">
            <a:extLst>
              <a:ext uri="{FF2B5EF4-FFF2-40B4-BE49-F238E27FC236}">
                <a16:creationId xmlns:a16="http://schemas.microsoft.com/office/drawing/2014/main" id="{DB60BF45-37F8-47E3-A403-964326852781}"/>
              </a:ext>
            </a:extLst>
          </p:cNvPr>
          <p:cNvSpPr>
            <a:spLocks noGrp="1"/>
          </p:cNvSpPr>
          <p:nvPr>
            <p:ph type="dt" idx="1"/>
          </p:nvPr>
        </p:nvSpPr>
        <p:spPr/>
        <p:txBody>
          <a:bodyPr/>
          <a:lstStyle/>
          <a:p>
            <a:fld id="{6626295B-6E7A-46A9-BDE4-FAE5FF32703B}" type="datetime1">
              <a:rPr lang="it-IT" smtClean="0"/>
              <a:t>01/12/2020</a:t>
            </a:fld>
            <a:endParaRPr lang="it-IT"/>
          </a:p>
        </p:txBody>
      </p:sp>
    </p:spTree>
    <p:extLst>
      <p:ext uri="{BB962C8B-B14F-4D97-AF65-F5344CB8AC3E}">
        <p14:creationId xmlns:p14="http://schemas.microsoft.com/office/powerpoint/2010/main" val="2552053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lnSpc>
                <a:spcPct val="107000"/>
              </a:lnSpc>
              <a:spcAft>
                <a:spcPts val="867"/>
              </a:spcAft>
            </a:pPr>
            <a:r>
              <a:rPr lang="it-IT" sz="2000" dirty="0">
                <a:latin typeface="CMR10"/>
                <a:ea typeface="Calibri" panose="020F0502020204030204" pitchFamily="34" charset="0"/>
                <a:cs typeface="CMR10"/>
              </a:rPr>
              <a:t>Once the source </a:t>
            </a:r>
            <a:r>
              <a:rPr lang="it-IT" sz="2000" dirty="0" err="1">
                <a:latin typeface="CMR10"/>
                <a:ea typeface="Calibri" panose="020F0502020204030204" pitchFamily="34" charset="0"/>
                <a:cs typeface="CMR10"/>
              </a:rPr>
              <a:t>characterization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completed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define</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distribution</a:t>
            </a:r>
            <a:r>
              <a:rPr lang="it-IT" sz="2000" dirty="0">
                <a:latin typeface="CMR10"/>
                <a:ea typeface="Calibri" panose="020F0502020204030204" pitchFamily="34" charset="0"/>
                <a:cs typeface="CMR10"/>
              </a:rPr>
              <a:t> of the </a:t>
            </a:r>
            <a:r>
              <a:rPr lang="it-IT" sz="2000" dirty="0" err="1">
                <a:latin typeface="CMMI10"/>
                <a:ea typeface="Calibri" panose="020F0502020204030204" pitchFamily="34" charset="0"/>
                <a:cs typeface="CMMI10"/>
              </a:rPr>
              <a:t>f</a:t>
            </a:r>
            <a:r>
              <a:rPr lang="it-IT" sz="2000" dirty="0" err="1">
                <a:latin typeface="CMMI7"/>
                <a:ea typeface="Calibri" panose="020F0502020204030204" pitchFamily="34" charset="0"/>
                <a:cs typeface="CMMI7"/>
              </a:rPr>
              <a:t>M</a:t>
            </a:r>
            <a:r>
              <a:rPr lang="it-IT" sz="2000" dirty="0">
                <a:latin typeface="CMR10"/>
                <a:ea typeface="Calibri" panose="020F0502020204030204" pitchFamily="34" charset="0"/>
                <a:cs typeface="CMR10"/>
              </a:rPr>
              <a:t>(</a:t>
            </a:r>
            <a:r>
              <a:rPr lang="it-IT" sz="2000" dirty="0">
                <a:latin typeface="CMMI10"/>
                <a:ea typeface="Calibri" panose="020F0502020204030204" pitchFamily="34" charset="0"/>
                <a:cs typeface="CMMI10"/>
              </a:rPr>
              <a:t>m</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usually</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based</a:t>
            </a:r>
            <a:r>
              <a:rPr lang="it-IT" sz="2000" dirty="0">
                <a:latin typeface="CMR10"/>
                <a:ea typeface="Calibri" panose="020F0502020204030204" pitchFamily="34" charset="0"/>
                <a:cs typeface="CMR10"/>
              </a:rPr>
              <a:t> on a </a:t>
            </a:r>
            <a:r>
              <a:rPr lang="it-IT" sz="2000" dirty="0" err="1">
                <a:latin typeface="CMR10"/>
                <a:ea typeface="Calibri" panose="020F0502020204030204" pitchFamily="34" charset="0"/>
                <a:cs typeface="CMR10"/>
              </a:rPr>
              <a:t>recurrence</a:t>
            </a:r>
            <a:r>
              <a:rPr lang="it-IT" sz="2000" dirty="0">
                <a:latin typeface="CMR10"/>
                <a:ea typeface="Calibri" panose="020F0502020204030204" pitchFamily="34" charset="0"/>
                <a:cs typeface="CMR10"/>
              </a:rPr>
              <a:t> model </a:t>
            </a:r>
            <a:r>
              <a:rPr lang="it-IT" sz="2000" dirty="0" err="1">
                <a:latin typeface="CMR10"/>
                <a:ea typeface="Calibri" panose="020F0502020204030204" pitchFamily="34" charset="0"/>
                <a:cs typeface="CMR10"/>
              </a:rPr>
              <a:t>describing</a:t>
            </a:r>
            <a:r>
              <a:rPr lang="it-IT" sz="2000" dirty="0">
                <a:latin typeface="CMR10"/>
                <a:ea typeface="Calibri" panose="020F0502020204030204" pitchFamily="34" charset="0"/>
                <a:cs typeface="CMR10"/>
              </a:rPr>
              <a:t> </a:t>
            </a:r>
            <a:r>
              <a:rPr lang="it-IT" sz="2000" dirty="0">
                <a:latin typeface="CMTI10"/>
                <a:ea typeface="Calibri" panose="020F0502020204030204" pitchFamily="34" charset="0"/>
                <a:cs typeface="CMTI10"/>
              </a:rPr>
              <a:t>“the chance of an </a:t>
            </a:r>
            <a:r>
              <a:rPr lang="it-IT" sz="2000" dirty="0" err="1">
                <a:latin typeface="CMTI10"/>
                <a:ea typeface="Calibri" panose="020F0502020204030204" pitchFamily="34" charset="0"/>
                <a:cs typeface="CMTI10"/>
              </a:rPr>
              <a:t>earthquake</a:t>
            </a:r>
            <a:r>
              <a:rPr lang="it-IT" sz="2000" dirty="0">
                <a:latin typeface="CMTI10"/>
                <a:ea typeface="Calibri" panose="020F0502020204030204" pitchFamily="34" charset="0"/>
                <a:cs typeface="CMTI10"/>
              </a:rPr>
              <a:t> of a </a:t>
            </a:r>
            <a:r>
              <a:rPr lang="it-IT" sz="2000" dirty="0" err="1">
                <a:latin typeface="CMTI10"/>
                <a:ea typeface="Calibri" panose="020F0502020204030204" pitchFamily="34" charset="0"/>
                <a:cs typeface="CMTI10"/>
              </a:rPr>
              <a:t>given</a:t>
            </a:r>
            <a:r>
              <a:rPr lang="it-IT" sz="2000" dirty="0">
                <a:latin typeface="CMTI10"/>
                <a:ea typeface="Calibri" panose="020F0502020204030204" pitchFamily="34" charset="0"/>
                <a:cs typeface="CMTI10"/>
              </a:rPr>
              <a:t> size </a:t>
            </a:r>
            <a:r>
              <a:rPr lang="it-IT" sz="2000" dirty="0" err="1">
                <a:latin typeface="CMTI10"/>
                <a:ea typeface="Calibri" panose="020F0502020204030204" pitchFamily="34" charset="0"/>
                <a:cs typeface="CMTI10"/>
              </a:rPr>
              <a:t>occurring</a:t>
            </a:r>
            <a:r>
              <a:rPr lang="it-IT" sz="2000" dirty="0">
                <a:latin typeface="CMTI10"/>
                <a:ea typeface="Calibri" panose="020F0502020204030204" pitchFamily="34" charset="0"/>
                <a:cs typeface="CMTI10"/>
              </a:rPr>
              <a:t> </a:t>
            </a:r>
            <a:r>
              <a:rPr lang="it-IT" sz="2000" dirty="0" err="1">
                <a:latin typeface="CMTI10"/>
                <a:ea typeface="Calibri" panose="020F0502020204030204" pitchFamily="34" charset="0"/>
                <a:cs typeface="CMTI10"/>
              </a:rPr>
              <a:t>anywhere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TI10"/>
                <a:ea typeface="Calibri" panose="020F0502020204030204" pitchFamily="34" charset="0"/>
                <a:cs typeface="CMTI10"/>
              </a:rPr>
              <a:t>inside the source </a:t>
            </a:r>
            <a:r>
              <a:rPr lang="it-IT" sz="2000" dirty="0" err="1">
                <a:latin typeface="CMTI10"/>
                <a:ea typeface="Calibri" panose="020F0502020204030204" pitchFamily="34" charset="0"/>
                <a:cs typeface="CMTI10"/>
              </a:rPr>
              <a:t>during</a:t>
            </a:r>
            <a:r>
              <a:rPr lang="it-IT" sz="2000" dirty="0">
                <a:latin typeface="CMTI10"/>
                <a:ea typeface="Calibri" panose="020F0502020204030204" pitchFamily="34" charset="0"/>
                <a:cs typeface="CMTI10"/>
              </a:rPr>
              <a:t> a </a:t>
            </a:r>
            <a:r>
              <a:rPr lang="it-IT" sz="2000" dirty="0" err="1">
                <a:latin typeface="CMTI10"/>
                <a:ea typeface="Calibri" panose="020F0502020204030204" pitchFamily="34" charset="0"/>
                <a:cs typeface="CMTI10"/>
              </a:rPr>
              <a:t>specified</a:t>
            </a:r>
            <a:r>
              <a:rPr lang="it-IT" sz="2000" dirty="0">
                <a:latin typeface="CMTI10"/>
                <a:ea typeface="Calibri" panose="020F0502020204030204" pitchFamily="34" charset="0"/>
                <a:cs typeface="CMTI10"/>
              </a:rPr>
              <a:t> </a:t>
            </a:r>
            <a:r>
              <a:rPr lang="it-IT" sz="2000" dirty="0" err="1">
                <a:latin typeface="CMTI10"/>
                <a:ea typeface="Calibri" panose="020F0502020204030204" pitchFamily="34" charset="0"/>
                <a:cs typeface="CMTI10"/>
              </a:rPr>
              <a:t>period</a:t>
            </a:r>
            <a:r>
              <a:rPr lang="it-IT" sz="2000" dirty="0">
                <a:latin typeface="CMTI10"/>
                <a:ea typeface="Calibri" panose="020F0502020204030204" pitchFamily="34" charset="0"/>
                <a:cs typeface="CMTI10"/>
              </a:rPr>
              <a:t> of time”</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In </a:t>
            </a:r>
            <a:r>
              <a:rPr lang="it-IT" sz="2000" dirty="0" err="1">
                <a:latin typeface="CMR10"/>
                <a:ea typeface="Calibri" panose="020F0502020204030204" pitchFamily="34" charset="0"/>
                <a:cs typeface="CMR10"/>
              </a:rPr>
              <a:t>many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applications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exponential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probability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distribution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used</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represent</a:t>
            </a:r>
            <a:r>
              <a:rPr lang="it-IT" sz="2000" dirty="0">
                <a:latin typeface="CMR10"/>
                <a:ea typeface="Calibri" panose="020F0502020204030204" pitchFamily="34" charset="0"/>
                <a:cs typeface="CMR10"/>
              </a:rPr>
              <a:t> the relative frequency</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of </a:t>
            </a:r>
            <a:r>
              <a:rPr lang="it-IT" sz="2000" dirty="0" err="1">
                <a:latin typeface="CMR10"/>
                <a:ea typeface="Calibri" panose="020F0502020204030204" pitchFamily="34" charset="0"/>
                <a:cs typeface="CMR10"/>
              </a:rPr>
              <a:t>different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earthquake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magnitudes</a:t>
            </a:r>
            <a:r>
              <a:rPr lang="it-IT" sz="2000" dirty="0">
                <a:latin typeface="CMR10"/>
                <a:ea typeface="Calibri" panose="020F0502020204030204" pitchFamily="34" charset="0"/>
                <a:cs typeface="CMR10"/>
              </a:rPr>
              <a:t>(</a:t>
            </a:r>
            <a:r>
              <a:rPr lang="it-IT" sz="2000" dirty="0" err="1">
                <a:latin typeface="CMR10"/>
                <a:ea typeface="Calibri" panose="020F0502020204030204" pitchFamily="34" charset="0"/>
                <a:cs typeface="CMR10"/>
              </a:rPr>
              <a:t>McGuire</a:t>
            </a:r>
            <a:r>
              <a:rPr lang="it-IT" sz="2000" dirty="0">
                <a:latin typeface="CMR10"/>
                <a:ea typeface="Calibri" panose="020F0502020204030204" pitchFamily="34" charset="0"/>
                <a:cs typeface="CMR10"/>
              </a:rPr>
              <a:t>, 2004). In </a:t>
            </a:r>
            <a:r>
              <a:rPr lang="it-IT" sz="2000" dirty="0" err="1">
                <a:latin typeface="CMR10"/>
                <a:ea typeface="Calibri" panose="020F0502020204030204" pitchFamily="34" charset="0"/>
                <a:cs typeface="CMR10"/>
              </a:rPr>
              <a:t>particular</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most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used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recurrence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law</a:t>
            </a:r>
            <a:r>
              <a:rPr lang="it-IT" sz="2000" dirty="0">
                <a:latin typeface="CMR10"/>
                <a:ea typeface="Calibri" panose="020F0502020204030204" pitchFamily="34" charset="0"/>
                <a:cs typeface="CMR10"/>
              </a:rPr>
              <a:t> model </a:t>
            </a:r>
            <a:r>
              <a:rPr lang="it-IT" sz="2000" dirty="0" err="1">
                <a:latin typeface="CMR10"/>
                <a:ea typeface="Calibri" panose="020F0502020204030204" pitchFamily="34" charset="0"/>
                <a:cs typeface="CMR10"/>
              </a:rPr>
              <a:t>is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the one </a:t>
            </a:r>
            <a:r>
              <a:rPr lang="it-IT" sz="2000" dirty="0" err="1">
                <a:latin typeface="CMR10"/>
                <a:ea typeface="Calibri" panose="020F0502020204030204" pitchFamily="34" charset="0"/>
                <a:cs typeface="CMR10"/>
              </a:rPr>
              <a:t>proposed</a:t>
            </a:r>
            <a:r>
              <a:rPr lang="it-IT" sz="2000" dirty="0">
                <a:latin typeface="CMR10"/>
                <a:ea typeface="Calibri" panose="020F0502020204030204" pitchFamily="34" charset="0"/>
                <a:cs typeface="CMR10"/>
              </a:rPr>
              <a:t> by Gutenberg and Richter (1954). The </a:t>
            </a:r>
            <a:r>
              <a:rPr lang="it-IT" sz="2000" dirty="0">
                <a:latin typeface="CMTI10"/>
                <a:ea typeface="Calibri" panose="020F0502020204030204" pitchFamily="34" charset="0"/>
                <a:cs typeface="CMTI10"/>
              </a:rPr>
              <a:t>Gutenberg-Richter </a:t>
            </a:r>
            <a:r>
              <a:rPr lang="it-IT" sz="2000" dirty="0" err="1">
                <a:latin typeface="CMTI10"/>
                <a:ea typeface="Calibri" panose="020F0502020204030204" pitchFamily="34" charset="0"/>
                <a:cs typeface="CMTI10"/>
              </a:rPr>
              <a:t>law</a:t>
            </a:r>
            <a:r>
              <a:rPr lang="it-IT" sz="2000" dirty="0">
                <a:latin typeface="CMTI10"/>
                <a:ea typeface="Calibri" panose="020F0502020204030204" pitchFamily="34" charset="0"/>
                <a:cs typeface="CMTI10"/>
              </a:rPr>
              <a:t> (G-R </a:t>
            </a:r>
            <a:r>
              <a:rPr lang="it-IT" sz="2000" dirty="0" err="1">
                <a:latin typeface="CMTI10"/>
                <a:ea typeface="Calibri" panose="020F0502020204030204" pitchFamily="34" charset="0"/>
                <a:cs typeface="CMTI10"/>
              </a:rPr>
              <a:t>law</a:t>
            </a:r>
            <a:r>
              <a:rPr lang="it-IT" sz="2000" dirty="0">
                <a:latin typeface="CMTI10"/>
                <a:ea typeface="Calibri" panose="020F0502020204030204" pitchFamily="34" charset="0"/>
                <a:cs typeface="CMTI10"/>
              </a:rPr>
              <a:t>) </a:t>
            </a:r>
            <a:r>
              <a:rPr lang="it-IT" sz="2000" dirty="0" err="1">
                <a:latin typeface="CMR10"/>
                <a:ea typeface="Calibri" panose="020F0502020204030204" pitchFamily="34" charset="0"/>
                <a:cs typeface="CMR10"/>
              </a:rPr>
              <a:t>expresses</a:t>
            </a:r>
            <a:r>
              <a:rPr lang="it-IT" sz="2000" dirty="0">
                <a:latin typeface="CMR10"/>
                <a:ea typeface="Calibri" panose="020F0502020204030204" pitchFamily="34" charset="0"/>
                <a:cs typeface="CMR10"/>
              </a:rPr>
              <a:t> the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relationship</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between</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magnitude</a:t>
            </a:r>
            <a:r>
              <a:rPr lang="it-IT" sz="2000" dirty="0">
                <a:latin typeface="CMR10"/>
                <a:ea typeface="Calibri" panose="020F0502020204030204" pitchFamily="34" charset="0"/>
                <a:cs typeface="CMR10"/>
              </a:rPr>
              <a:t> and rate of cumulative </a:t>
            </a:r>
            <a:r>
              <a:rPr lang="it-IT" sz="2000" dirty="0" err="1">
                <a:latin typeface="CMR10"/>
                <a:ea typeface="Calibri" panose="020F0502020204030204" pitchFamily="34" charset="0"/>
                <a:cs typeface="CMR10"/>
              </a:rPr>
              <a:t>number</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earthquakes</a:t>
            </a:r>
            <a:r>
              <a:rPr lang="it-IT" sz="2000" dirty="0">
                <a:latin typeface="CMR10"/>
                <a:ea typeface="Calibri" panose="020F0502020204030204" pitchFamily="34" charset="0"/>
                <a:cs typeface="CMR10"/>
              </a:rPr>
              <a:t> in </a:t>
            </a:r>
            <a:r>
              <a:rPr lang="it-IT" sz="2000" dirty="0" err="1">
                <a:latin typeface="CMR10"/>
                <a:ea typeface="Calibri" panose="020F0502020204030204" pitchFamily="34" charset="0"/>
                <a:cs typeface="CMR10"/>
              </a:rPr>
              <a:t>any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given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region</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where</a:t>
            </a:r>
            <a:r>
              <a:rPr lang="it-IT" sz="2000" dirty="0">
                <a:latin typeface="CMR10"/>
                <a:ea typeface="Calibri" panose="020F0502020204030204" pitchFamily="34" charset="0"/>
                <a:cs typeface="CMR10"/>
              </a:rPr>
              <a:t> log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logarithm</a:t>
            </a:r>
            <a:r>
              <a:rPr lang="it-IT" sz="2000" dirty="0">
                <a:latin typeface="CMR10"/>
                <a:ea typeface="Calibri" panose="020F0502020204030204" pitchFamily="34" charset="0"/>
                <a:cs typeface="CMR10"/>
              </a:rPr>
              <a:t> base 10, </a:t>
            </a:r>
            <a:r>
              <a:rPr lang="it-IT" sz="2000" dirty="0">
                <a:latin typeface="CMMI10"/>
                <a:ea typeface="Calibri" panose="020F0502020204030204" pitchFamily="34" charset="0"/>
                <a:cs typeface="CMMI10"/>
              </a:rPr>
              <a:t>_</a:t>
            </a:r>
            <a:r>
              <a:rPr lang="it-IT" sz="2000" dirty="0">
                <a:latin typeface="CMR10"/>
                <a:ea typeface="Calibri" panose="020F0502020204030204" pitchFamily="34" charset="0"/>
                <a:cs typeface="CMR10"/>
              </a:rPr>
              <a:t>(</a:t>
            </a:r>
            <a:r>
              <a:rPr lang="it-IT" sz="2000" dirty="0">
                <a:latin typeface="CMMI10"/>
                <a:ea typeface="Calibri" panose="020F0502020204030204" pitchFamily="34" charset="0"/>
                <a:cs typeface="CMMI10"/>
              </a:rPr>
              <a:t>m</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mean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annual</a:t>
            </a:r>
            <a:r>
              <a:rPr lang="it-IT" sz="2000" dirty="0">
                <a:latin typeface="CMR10"/>
                <a:ea typeface="Calibri" panose="020F0502020204030204" pitchFamily="34" charset="0"/>
                <a:cs typeface="CMR10"/>
              </a:rPr>
              <a:t> rate of </a:t>
            </a:r>
            <a:r>
              <a:rPr lang="it-IT" sz="2000" dirty="0" err="1">
                <a:latin typeface="CMR10"/>
                <a:ea typeface="Calibri" panose="020F0502020204030204" pitchFamily="34" charset="0"/>
                <a:cs typeface="CMR10"/>
              </a:rPr>
              <a:t>exceedance</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magnitude</a:t>
            </a:r>
            <a:r>
              <a:rPr lang="it-IT" sz="2000" dirty="0">
                <a:latin typeface="CMR10"/>
                <a:ea typeface="Calibri" panose="020F0502020204030204" pitchFamily="34" charset="0"/>
                <a:cs typeface="CMR10"/>
              </a:rPr>
              <a:t> </a:t>
            </a:r>
            <a:r>
              <a:rPr lang="it-IT" sz="2000" dirty="0">
                <a:latin typeface="CMMI10"/>
                <a:ea typeface="Calibri" panose="020F0502020204030204" pitchFamily="34" charset="0"/>
                <a:cs typeface="CMMI10"/>
              </a:rPr>
              <a:t>m</a:t>
            </a:r>
            <a:r>
              <a:rPr lang="it-IT" sz="2000" dirty="0">
                <a:latin typeface="CMR10"/>
                <a:ea typeface="Calibri" panose="020F0502020204030204" pitchFamily="34" charset="0"/>
                <a:cs typeface="CMR10"/>
              </a:rPr>
              <a:t>, and </a:t>
            </a:r>
            <a:r>
              <a:rPr lang="it-IT" sz="2000" dirty="0">
                <a:latin typeface="CMMI10"/>
                <a:ea typeface="Calibri" panose="020F0502020204030204" pitchFamily="34" charset="0"/>
                <a:cs typeface="CMMI10"/>
              </a:rPr>
              <a:t>a</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and </a:t>
            </a:r>
            <a:r>
              <a:rPr lang="it-IT" sz="2000" dirty="0">
                <a:latin typeface="CMMI10"/>
                <a:ea typeface="Calibri" panose="020F0502020204030204" pitchFamily="34" charset="0"/>
                <a:cs typeface="CMMI10"/>
              </a:rPr>
              <a:t>b </a:t>
            </a:r>
            <a:r>
              <a:rPr lang="it-IT" sz="2000" dirty="0">
                <a:latin typeface="CMR10"/>
                <a:ea typeface="Calibri" panose="020F0502020204030204" pitchFamily="34" charset="0"/>
                <a:cs typeface="CMR10"/>
              </a:rPr>
              <a:t>are </a:t>
            </a:r>
            <a:r>
              <a:rPr lang="it-IT" sz="2000" dirty="0" err="1">
                <a:latin typeface="CMR10"/>
                <a:ea typeface="Calibri" panose="020F0502020204030204" pitchFamily="34" charset="0"/>
                <a:cs typeface="CMR10"/>
              </a:rPr>
              <a:t>constants</a:t>
            </a:r>
            <a:r>
              <a:rPr lang="it-IT" sz="2000" dirty="0">
                <a:latin typeface="CMR10"/>
                <a:ea typeface="Calibri" panose="020F0502020204030204" pitchFamily="34" charset="0"/>
                <a:cs typeface="CMR10"/>
              </a:rPr>
              <a:t>. The </a:t>
            </a:r>
            <a:r>
              <a:rPr lang="it-IT" sz="2000" dirty="0">
                <a:latin typeface="CMMI10"/>
                <a:ea typeface="Calibri" panose="020F0502020204030204" pitchFamily="34" charset="0"/>
                <a:cs typeface="CMMI10"/>
              </a:rPr>
              <a:t>a </a:t>
            </a:r>
            <a:r>
              <a:rPr lang="it-IT" sz="2000" dirty="0" err="1">
                <a:latin typeface="CMR10"/>
                <a:ea typeface="Calibri" panose="020F0502020204030204" pitchFamily="34" charset="0"/>
                <a:cs typeface="CMR10"/>
              </a:rPr>
              <a:t>value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indicates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overall</a:t>
            </a:r>
            <a:r>
              <a:rPr lang="it-IT" sz="2000" dirty="0">
                <a:latin typeface="CMR10"/>
                <a:ea typeface="Calibri" panose="020F0502020204030204" pitchFamily="34" charset="0"/>
                <a:cs typeface="CMR10"/>
              </a:rPr>
              <a:t> rate of </a:t>
            </a:r>
            <a:r>
              <a:rPr lang="it-IT" sz="2000" dirty="0" err="1">
                <a:latin typeface="CMR10"/>
                <a:ea typeface="Calibri" panose="020F0502020204030204" pitchFamily="34" charset="0"/>
                <a:cs typeface="CMR10"/>
              </a:rPr>
              <a:t>earthquakes</a:t>
            </a:r>
            <a:r>
              <a:rPr lang="it-IT" sz="2000" dirty="0">
                <a:latin typeface="CMR10"/>
                <a:ea typeface="Calibri" panose="020F0502020204030204" pitchFamily="34" charset="0"/>
                <a:cs typeface="CMR10"/>
              </a:rPr>
              <a:t> of the source, and the </a:t>
            </a:r>
            <a:r>
              <a:rPr lang="it-IT" sz="2000" dirty="0">
                <a:latin typeface="CMMI10"/>
                <a:ea typeface="Calibri" panose="020F0502020204030204" pitchFamily="34" charset="0"/>
                <a:cs typeface="CMMI10"/>
              </a:rPr>
              <a:t>b </a:t>
            </a:r>
            <a:r>
              <a:rPr lang="it-IT" sz="2000" dirty="0" err="1">
                <a:latin typeface="CMR10"/>
                <a:ea typeface="Calibri" panose="020F0502020204030204" pitchFamily="34" charset="0"/>
                <a:cs typeface="CMR10"/>
              </a:rPr>
              <a:t>value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indicates</a:t>
            </a:r>
            <a:r>
              <a:rPr lang="it-IT" sz="2000" dirty="0">
                <a:latin typeface="CMR10"/>
                <a:ea typeface="Calibri" panose="020F0502020204030204" pitchFamily="34" charset="0"/>
                <a:cs typeface="CMR10"/>
              </a:rPr>
              <a:t> the relative ratio of small and large </a:t>
            </a:r>
            <a:r>
              <a:rPr lang="it-IT" sz="2000" dirty="0" err="1">
                <a:latin typeface="CMR10"/>
                <a:ea typeface="Calibri" panose="020F0502020204030204" pitchFamily="34" charset="0"/>
                <a:cs typeface="CMR10"/>
              </a:rPr>
              <a:t>magnitudes</a:t>
            </a:r>
            <a:r>
              <a:rPr lang="it-IT" sz="2000" dirty="0">
                <a:latin typeface="CMR10"/>
                <a:ea typeface="Calibri" panose="020F0502020204030204" pitchFamily="34" charset="0"/>
                <a:cs typeface="CMR10"/>
              </a:rPr>
              <a:t> ( a </a:t>
            </a:r>
            <a:r>
              <a:rPr lang="it-IT" sz="2000" dirty="0" err="1">
                <a:latin typeface="CMR10"/>
                <a:ea typeface="Calibri" panose="020F0502020204030204" pitchFamily="34" charset="0"/>
                <a:cs typeface="CMR10"/>
              </a:rPr>
              <a:t>typical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value</a:t>
            </a:r>
            <a:r>
              <a:rPr lang="it-IT" sz="2000" dirty="0">
                <a:latin typeface="CMR10"/>
                <a:ea typeface="Calibri" panose="020F0502020204030204" pitchFamily="34" charset="0"/>
                <a:cs typeface="CMR10"/>
              </a:rPr>
              <a:t> of </a:t>
            </a:r>
            <a:r>
              <a:rPr lang="it-IT" sz="2000" dirty="0">
                <a:latin typeface="CMMI10"/>
                <a:ea typeface="Calibri" panose="020F0502020204030204" pitchFamily="34" charset="0"/>
                <a:cs typeface="CMMI10"/>
              </a:rPr>
              <a:t>b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1).</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15</a:t>
            </a:fld>
            <a:endParaRPr lang="it-IT"/>
          </a:p>
        </p:txBody>
      </p:sp>
      <p:sp>
        <p:nvSpPr>
          <p:cNvPr id="5" name="Segnaposto data 4">
            <a:extLst>
              <a:ext uri="{FF2B5EF4-FFF2-40B4-BE49-F238E27FC236}">
                <a16:creationId xmlns:a16="http://schemas.microsoft.com/office/drawing/2014/main" id="{B64EA6B1-51BA-4E33-8C1B-4A4D8FD437B6}"/>
              </a:ext>
            </a:extLst>
          </p:cNvPr>
          <p:cNvSpPr>
            <a:spLocks noGrp="1"/>
          </p:cNvSpPr>
          <p:nvPr>
            <p:ph type="dt" idx="1"/>
          </p:nvPr>
        </p:nvSpPr>
        <p:spPr/>
        <p:txBody>
          <a:bodyPr/>
          <a:lstStyle/>
          <a:p>
            <a:fld id="{BC1646E3-D7CE-4035-B597-7785FB701942}" type="datetime1">
              <a:rPr lang="it-IT" smtClean="0"/>
              <a:t>01/12/2020</a:t>
            </a:fld>
            <a:endParaRPr lang="it-IT"/>
          </a:p>
        </p:txBody>
      </p:sp>
    </p:spTree>
    <p:extLst>
      <p:ext uri="{BB962C8B-B14F-4D97-AF65-F5344CB8AC3E}">
        <p14:creationId xmlns:p14="http://schemas.microsoft.com/office/powerpoint/2010/main" val="3880850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a:latin typeface="CMR10"/>
                <a:ea typeface="Calibri" panose="020F0502020204030204" pitchFamily="34" charset="0"/>
                <a:cs typeface="CMR10"/>
              </a:rPr>
              <a:t>Some </a:t>
            </a:r>
            <a:r>
              <a:rPr lang="it-IT" sz="2000" dirty="0" err="1">
                <a:latin typeface="CMR10"/>
                <a:ea typeface="Calibri" panose="020F0502020204030204" pitchFamily="34" charset="0"/>
                <a:cs typeface="CMR10"/>
              </a:rPr>
              <a:t>observations</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needed</a:t>
            </a:r>
            <a:r>
              <a:rPr lang="it-IT" sz="2000" dirty="0">
                <a:latin typeface="CMR10"/>
                <a:ea typeface="Calibri" panose="020F0502020204030204" pitchFamily="34" charset="0"/>
                <a:cs typeface="CMR10"/>
              </a:rPr>
              <a:t>. The general </a:t>
            </a:r>
            <a:r>
              <a:rPr lang="it-IT" sz="2000" dirty="0" err="1">
                <a:latin typeface="CMR10"/>
                <a:ea typeface="Calibri" panose="020F0502020204030204" pitchFamily="34" charset="0"/>
                <a:cs typeface="CMR10"/>
              </a:rPr>
              <a:t>formulation</a:t>
            </a:r>
            <a:r>
              <a:rPr lang="it-IT" sz="2000" dirty="0">
                <a:latin typeface="CMR10"/>
                <a:ea typeface="Calibri" panose="020F0502020204030204" pitchFamily="34" charset="0"/>
                <a:cs typeface="CMR10"/>
              </a:rPr>
              <a:t> of the G-R </a:t>
            </a:r>
            <a:r>
              <a:rPr lang="it-IT" sz="2000" dirty="0" err="1">
                <a:latin typeface="CMR10"/>
                <a:ea typeface="Calibri" panose="020F0502020204030204" pitchFamily="34" charset="0"/>
                <a:cs typeface="CMR10"/>
              </a:rPr>
              <a:t>law</a:t>
            </a:r>
            <a:r>
              <a:rPr lang="it-IT" sz="2000" dirty="0">
                <a:latin typeface="CMR10"/>
                <a:ea typeface="Calibri" panose="020F0502020204030204" pitchFamily="34" charset="0"/>
                <a:cs typeface="CMR10"/>
              </a:rPr>
              <a:t> covers an </a:t>
            </a:r>
            <a:r>
              <a:rPr lang="it-IT" sz="2000" dirty="0" err="1">
                <a:latin typeface="CMR10"/>
                <a:ea typeface="Calibri" panose="020F0502020204030204" pitchFamily="34" charset="0"/>
                <a:cs typeface="CMR10"/>
              </a:rPr>
              <a:t>ideally</a:t>
            </a:r>
            <a:r>
              <a:rPr lang="it-IT" sz="2000" dirty="0">
                <a:latin typeface="CMR10"/>
                <a:ea typeface="Calibri" panose="020F0502020204030204" pitchFamily="34" charset="0"/>
                <a:cs typeface="CMR10"/>
              </a:rPr>
              <a:t> infinite range of </a:t>
            </a:r>
            <a:r>
              <a:rPr lang="it-IT" sz="2000" dirty="0" err="1">
                <a:latin typeface="CMR10"/>
                <a:ea typeface="Calibri" panose="020F0502020204030204" pitchFamily="34" charset="0"/>
                <a:cs typeface="CMR10"/>
              </a:rPr>
              <a:t>magnitudes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but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often</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lower</a:t>
            </a:r>
            <a:r>
              <a:rPr lang="it-IT" sz="2000" dirty="0">
                <a:latin typeface="CMR10"/>
                <a:ea typeface="Calibri" panose="020F0502020204030204" pitchFamily="34" charset="0"/>
                <a:cs typeface="CMR10"/>
              </a:rPr>
              <a:t> and an </a:t>
            </a:r>
            <a:r>
              <a:rPr lang="it-IT" sz="2000" dirty="0" err="1">
                <a:latin typeface="CMR10"/>
                <a:ea typeface="Calibri" panose="020F0502020204030204" pitchFamily="34" charset="0"/>
                <a:cs typeface="CMR10"/>
              </a:rPr>
              <a:t>upper-bound</a:t>
            </a:r>
            <a:r>
              <a:rPr lang="it-IT" sz="2000" dirty="0">
                <a:latin typeface="CMR10"/>
                <a:ea typeface="Calibri" panose="020F0502020204030204" pitchFamily="34" charset="0"/>
                <a:cs typeface="CMR10"/>
              </a:rPr>
              <a:t>, </a:t>
            </a:r>
            <a:r>
              <a:rPr lang="it-IT" sz="2000" dirty="0" err="1">
                <a:latin typeface="CMMI10"/>
                <a:ea typeface="Calibri" panose="020F0502020204030204" pitchFamily="34" charset="0"/>
                <a:cs typeface="CMMI10"/>
              </a:rPr>
              <a:t>m</a:t>
            </a:r>
            <a:r>
              <a:rPr lang="it-IT" sz="2000" dirty="0" err="1">
                <a:latin typeface="CMMI7"/>
                <a:ea typeface="Calibri" panose="020F0502020204030204" pitchFamily="34" charset="0"/>
                <a:cs typeface="CMMI7"/>
              </a:rPr>
              <a:t>min</a:t>
            </a:r>
            <a:r>
              <a:rPr lang="it-IT" sz="2000" dirty="0">
                <a:latin typeface="CMMI7"/>
                <a:ea typeface="Calibri" panose="020F0502020204030204" pitchFamily="34" charset="0"/>
                <a:cs typeface="CMMI7"/>
              </a:rPr>
              <a:t> </a:t>
            </a:r>
            <a:r>
              <a:rPr lang="it-IT" sz="2000" dirty="0">
                <a:latin typeface="CMR10"/>
                <a:ea typeface="Calibri" panose="020F0502020204030204" pitchFamily="34" charset="0"/>
                <a:cs typeface="CMR10"/>
              </a:rPr>
              <a:t>and </a:t>
            </a:r>
            <a:r>
              <a:rPr lang="it-IT" sz="2000" dirty="0" err="1">
                <a:latin typeface="CMMI10"/>
                <a:ea typeface="Calibri" panose="020F0502020204030204" pitchFamily="34" charset="0"/>
                <a:cs typeface="CMMI10"/>
              </a:rPr>
              <a:t>m</a:t>
            </a:r>
            <a:r>
              <a:rPr lang="it-IT" sz="2000" dirty="0" err="1">
                <a:latin typeface="CMMI7"/>
                <a:ea typeface="Calibri" panose="020F0502020204030204" pitchFamily="34" charset="0"/>
                <a:cs typeface="CMMI7"/>
              </a:rPr>
              <a:t>max</a:t>
            </a:r>
            <a:r>
              <a:rPr lang="it-IT" sz="2000" dirty="0">
                <a:latin typeface="CMMI7"/>
                <a:ea typeface="Calibri" panose="020F0502020204030204" pitchFamily="34" charset="0"/>
                <a:cs typeface="CMMI7"/>
              </a:rPr>
              <a:t> </a:t>
            </a:r>
            <a:r>
              <a:rPr lang="it-IT" sz="2000" dirty="0" err="1">
                <a:latin typeface="CMR10"/>
                <a:ea typeface="Calibri" panose="020F0502020204030204" pitchFamily="34" charset="0"/>
                <a:cs typeface="CMR10"/>
              </a:rPr>
              <a:t>respectively</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used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resulting</a:t>
            </a:r>
            <a:r>
              <a:rPr lang="it-IT" sz="2000" dirty="0">
                <a:latin typeface="CMR10"/>
                <a:ea typeface="Calibri" panose="020F0502020204030204" pitchFamily="34" charset="0"/>
                <a:cs typeface="CMR10"/>
              </a:rPr>
              <a:t> in a </a:t>
            </a:r>
            <a:r>
              <a:rPr lang="it-IT" sz="2000" dirty="0" err="1">
                <a:latin typeface="CMR10"/>
                <a:ea typeface="Calibri" panose="020F0502020204030204" pitchFamily="34" charset="0"/>
                <a:cs typeface="CMR10"/>
              </a:rPr>
              <a:t>truncated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exponential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distribution</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magnitude</a:t>
            </a:r>
            <a:r>
              <a:rPr lang="it-IT" sz="2000" dirty="0">
                <a:latin typeface="CMR10"/>
                <a:ea typeface="Calibri" panose="020F0502020204030204" pitchFamily="34" charset="0"/>
                <a:cs typeface="CMR10"/>
              </a:rPr>
              <a:t> frequency, </a:t>
            </a:r>
            <a:r>
              <a:rPr lang="it-IT" sz="2000" dirty="0" err="1">
                <a:latin typeface="CMR10"/>
                <a:ea typeface="Calibri" panose="020F0502020204030204" pitchFamily="34" charset="0"/>
                <a:cs typeface="CMR10"/>
              </a:rPr>
              <a:t>named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bounded</a:t>
            </a:r>
            <a:r>
              <a:rPr lang="it-IT" sz="2000" dirty="0">
                <a:latin typeface="CMR10"/>
                <a:ea typeface="Calibri" panose="020F0502020204030204" pitchFamily="34" charset="0"/>
                <a:cs typeface="CMR10"/>
              </a:rPr>
              <a:t> G-R </a:t>
            </a:r>
            <a:r>
              <a:rPr lang="it-IT" sz="2000" dirty="0" err="1">
                <a:latin typeface="CMR10"/>
                <a:ea typeface="Calibri" panose="020F0502020204030204" pitchFamily="34" charset="0"/>
                <a:cs typeface="CMR10"/>
              </a:rPr>
              <a:t>law</a:t>
            </a:r>
            <a:r>
              <a:rPr lang="it-IT" sz="2000" dirty="0">
                <a:latin typeface="CMR10"/>
                <a:ea typeface="Calibri" panose="020F0502020204030204" pitchFamily="34" charset="0"/>
                <a:cs typeface="CMR10"/>
              </a:rPr>
              <a:t> (14).</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The minimum </a:t>
            </a:r>
            <a:r>
              <a:rPr lang="it-IT" sz="2000" dirty="0" err="1">
                <a:latin typeface="CMR10"/>
                <a:ea typeface="Calibri" panose="020F0502020204030204" pitchFamily="34" charset="0"/>
                <a:cs typeface="CMR10"/>
              </a:rPr>
              <a:t>magnitude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generally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linked</a:t>
            </a:r>
            <a:r>
              <a:rPr lang="it-IT" sz="2000" dirty="0">
                <a:latin typeface="CMR10"/>
                <a:ea typeface="Calibri" panose="020F0502020204030204" pitchFamily="34" charset="0"/>
                <a:cs typeface="CMR10"/>
              </a:rPr>
              <a:t> to the minimum </a:t>
            </a:r>
            <a:r>
              <a:rPr lang="it-IT" sz="2000" dirty="0" err="1">
                <a:latin typeface="CMR10"/>
                <a:ea typeface="Calibri" panose="020F0502020204030204" pitchFamily="34" charset="0"/>
                <a:cs typeface="CMR10"/>
              </a:rPr>
              <a:t>magnitude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which</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believed</a:t>
            </a:r>
            <a:r>
              <a:rPr lang="it-IT" sz="2000" dirty="0">
                <a:latin typeface="CMR10"/>
                <a:ea typeface="Calibri" panose="020F0502020204030204" pitchFamily="34" charset="0"/>
                <a:cs typeface="CMR10"/>
              </a:rPr>
              <a:t> to produce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damages</a:t>
            </a:r>
            <a:r>
              <a:rPr lang="it-IT" sz="2000" dirty="0">
                <a:latin typeface="CMR10"/>
                <a:ea typeface="Calibri" panose="020F0502020204030204" pitchFamily="34" charset="0"/>
                <a:cs typeface="CMR10"/>
              </a:rPr>
              <a:t> to the </a:t>
            </a:r>
            <a:r>
              <a:rPr lang="it-IT" sz="2000" dirty="0" err="1">
                <a:latin typeface="CMR10"/>
                <a:ea typeface="Calibri" panose="020F0502020204030204" pitchFamily="34" charset="0"/>
                <a:cs typeface="CMR10"/>
              </a:rPr>
              <a:t>structures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usually</a:t>
            </a:r>
            <a:r>
              <a:rPr lang="it-IT" sz="2000" dirty="0">
                <a:latin typeface="CMR10"/>
                <a:ea typeface="Calibri" panose="020F0502020204030204" pitchFamily="34" charset="0"/>
                <a:cs typeface="CMR10"/>
              </a:rPr>
              <a:t> set </a:t>
            </a:r>
            <a:r>
              <a:rPr lang="it-IT" sz="2000" dirty="0" err="1">
                <a:latin typeface="CMR10"/>
                <a:ea typeface="Calibri" panose="020F0502020204030204" pitchFamily="34" charset="0"/>
                <a:cs typeface="CMR10"/>
              </a:rPr>
              <a:t>at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values</a:t>
            </a:r>
            <a:r>
              <a:rPr lang="it-IT" sz="2000" dirty="0">
                <a:latin typeface="CMR10"/>
                <a:ea typeface="Calibri" panose="020F0502020204030204" pitchFamily="34" charset="0"/>
                <a:cs typeface="CMR10"/>
              </a:rPr>
              <a:t> from </a:t>
            </a:r>
            <a:r>
              <a:rPr lang="it-IT" sz="2000" dirty="0" err="1">
                <a:latin typeface="CMR10"/>
                <a:ea typeface="Calibri" panose="020F0502020204030204" pitchFamily="34" charset="0"/>
                <a:cs typeface="CMR10"/>
              </a:rPr>
              <a:t>about</a:t>
            </a:r>
            <a:r>
              <a:rPr lang="it-IT" sz="2000" dirty="0">
                <a:latin typeface="CMR10"/>
                <a:ea typeface="Calibri" panose="020F0502020204030204" pitchFamily="34" charset="0"/>
                <a:cs typeface="CMR10"/>
              </a:rPr>
              <a:t> 4.0 to 5.0.The </a:t>
            </a:r>
            <a:r>
              <a:rPr lang="it-IT" sz="2000" dirty="0" err="1">
                <a:latin typeface="CMR10"/>
                <a:ea typeface="Calibri" panose="020F0502020204030204" pitchFamily="34" charset="0"/>
                <a:cs typeface="CMR10"/>
              </a:rPr>
              <a:t>truncation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at</a:t>
            </a:r>
            <a:r>
              <a:rPr lang="it-IT" sz="2000" dirty="0">
                <a:latin typeface="CMR10"/>
                <a:ea typeface="Calibri" panose="020F0502020204030204" pitchFamily="34" charset="0"/>
                <a:cs typeface="CMR10"/>
              </a:rPr>
              <a:t> </a:t>
            </a:r>
            <a:r>
              <a:rPr lang="it-IT" sz="2000" dirty="0" err="1">
                <a:latin typeface="CMMI10"/>
                <a:ea typeface="Calibri" panose="020F0502020204030204" pitchFamily="34" charset="0"/>
                <a:cs typeface="CMMI10"/>
              </a:rPr>
              <a:t>m</a:t>
            </a:r>
            <a:r>
              <a:rPr lang="it-IT" sz="2000" dirty="0" err="1">
                <a:latin typeface="CMMI7"/>
                <a:ea typeface="Calibri" panose="020F0502020204030204" pitchFamily="34" charset="0"/>
                <a:cs typeface="CMMI7"/>
              </a:rPr>
              <a:t>max</a:t>
            </a:r>
            <a:r>
              <a:rPr lang="it-IT" sz="2000" dirty="0">
                <a:latin typeface="CMMI7"/>
                <a:ea typeface="Calibri" panose="020F0502020204030204" pitchFamily="34" charset="0"/>
                <a:cs typeface="CMMI7"/>
              </a:rPr>
              <a:t> </a:t>
            </a:r>
            <a:r>
              <a:rPr lang="it-IT" sz="2000" dirty="0" err="1">
                <a:latin typeface="CMR10"/>
                <a:ea typeface="Calibri" panose="020F0502020204030204" pitchFamily="34" charset="0"/>
                <a:cs typeface="CMR10"/>
              </a:rPr>
              <a:t>may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arise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because</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magnitude</a:t>
            </a:r>
            <a:r>
              <a:rPr lang="it-IT" sz="2000" dirty="0">
                <a:latin typeface="CMR10"/>
                <a:ea typeface="Calibri" panose="020F0502020204030204" pitchFamily="34" charset="0"/>
                <a:cs typeface="CMR10"/>
              </a:rPr>
              <a:t> scale </a:t>
            </a:r>
            <a:r>
              <a:rPr lang="it-IT" sz="2000" dirty="0" err="1">
                <a:latin typeface="CMR10"/>
                <a:ea typeface="Calibri" panose="020F0502020204030204" pitchFamily="34" charset="0"/>
                <a:cs typeface="CMR10"/>
              </a:rPr>
              <a:t>saturates</a:t>
            </a:r>
            <a:r>
              <a:rPr lang="it-IT" sz="2000" dirty="0">
                <a:latin typeface="CMR10"/>
                <a:ea typeface="Calibri" panose="020F0502020204030204" pitchFamily="34" charset="0"/>
                <a:cs typeface="CMR10"/>
              </a:rPr>
              <a:t> or </a:t>
            </a:r>
            <a:r>
              <a:rPr lang="it-IT" sz="2000" dirty="0" err="1">
                <a:latin typeface="CMR10"/>
                <a:ea typeface="Calibri" panose="020F0502020204030204" pitchFamily="34" charset="0"/>
                <a:cs typeface="CMR10"/>
              </a:rPr>
              <a:t>better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because</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seismic</a:t>
            </a:r>
            <a:r>
              <a:rPr lang="it-IT" sz="2000" dirty="0">
                <a:latin typeface="CMR10"/>
                <a:ea typeface="Calibri" panose="020F0502020204030204" pitchFamily="34" charset="0"/>
                <a:cs typeface="CMR10"/>
              </a:rPr>
              <a:t> zone </a:t>
            </a:r>
            <a:r>
              <a:rPr lang="it-IT" sz="2000" dirty="0" err="1">
                <a:latin typeface="CMR10"/>
                <a:ea typeface="Calibri" panose="020F0502020204030204" pitchFamily="34" charset="0"/>
                <a:cs typeface="CMR10"/>
              </a:rPr>
              <a:t>cannot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physically</a:t>
            </a:r>
            <a:r>
              <a:rPr lang="it-IT" sz="2000" dirty="0">
                <a:latin typeface="CMR10"/>
                <a:ea typeface="Calibri" panose="020F0502020204030204" pitchFamily="34" charset="0"/>
                <a:cs typeface="CMR10"/>
              </a:rPr>
              <a:t> generate </a:t>
            </a:r>
            <a:r>
              <a:rPr lang="it-IT" sz="2000" dirty="0" err="1">
                <a:latin typeface="CMR10"/>
                <a:ea typeface="Calibri" panose="020F0502020204030204" pitchFamily="34" charset="0"/>
                <a:cs typeface="CMR10"/>
              </a:rPr>
              <a:t>magnitudes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above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value</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Then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another</a:t>
            </a:r>
            <a:r>
              <a:rPr lang="it-IT" sz="2000" dirty="0">
                <a:latin typeface="CMR10"/>
                <a:ea typeface="Calibri" panose="020F0502020204030204" pitchFamily="34" charset="0"/>
                <a:cs typeface="CMR10"/>
              </a:rPr>
              <a:t> point, </a:t>
            </a:r>
            <a:r>
              <a:rPr lang="it-IT" sz="2000" dirty="0" err="1">
                <a:latin typeface="CMR10"/>
                <a:ea typeface="Calibri" panose="020F0502020204030204" pitchFamily="34" charset="0"/>
                <a:cs typeface="CMR10"/>
              </a:rPr>
              <a:t>regards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constants</a:t>
            </a:r>
            <a:r>
              <a:rPr lang="it-IT" sz="2000" dirty="0">
                <a:latin typeface="CMR10"/>
                <a:ea typeface="Calibri" panose="020F0502020204030204" pitchFamily="34" charset="0"/>
                <a:cs typeface="CMR10"/>
              </a:rPr>
              <a:t> </a:t>
            </a:r>
            <a:r>
              <a:rPr lang="it-IT" sz="2000" i="1" dirty="0">
                <a:latin typeface="CMMI10"/>
                <a:ea typeface="Calibri" panose="020F0502020204030204" pitchFamily="34" charset="0"/>
                <a:cs typeface="CMMI10"/>
              </a:rPr>
              <a:t>a</a:t>
            </a:r>
            <a:r>
              <a:rPr lang="it-IT" sz="2000" dirty="0">
                <a:latin typeface="CMMI10"/>
                <a:ea typeface="Calibri" panose="020F0502020204030204" pitchFamily="34" charset="0"/>
                <a:cs typeface="CMMI10"/>
              </a:rPr>
              <a:t> </a:t>
            </a:r>
            <a:r>
              <a:rPr lang="it-IT" sz="2000" dirty="0">
                <a:latin typeface="CMR10"/>
                <a:ea typeface="Calibri" panose="020F0502020204030204" pitchFamily="34" charset="0"/>
                <a:cs typeface="CMR10"/>
              </a:rPr>
              <a:t>and </a:t>
            </a:r>
            <a:r>
              <a:rPr lang="it-IT" sz="2000" dirty="0">
                <a:latin typeface="CMMI10"/>
                <a:ea typeface="Calibri" panose="020F0502020204030204" pitchFamily="34" charset="0"/>
                <a:cs typeface="CMMI10"/>
              </a:rPr>
              <a:t>b </a:t>
            </a:r>
            <a:r>
              <a:rPr lang="it-IT" sz="2000" dirty="0" err="1">
                <a:latin typeface="CMMI10"/>
                <a:ea typeface="Calibri" panose="020F0502020204030204" pitchFamily="34" charset="0"/>
                <a:cs typeface="CMMI10"/>
              </a:rPr>
              <a:t>that</a:t>
            </a:r>
            <a:r>
              <a:rPr lang="it-IT" sz="2000" dirty="0">
                <a:latin typeface="CMMI10"/>
                <a:ea typeface="Calibri" panose="020F0502020204030204" pitchFamily="34" charset="0"/>
                <a:cs typeface="CMMI10"/>
              </a:rPr>
              <a:t> </a:t>
            </a:r>
            <a:r>
              <a:rPr lang="it-IT" sz="2000" dirty="0">
                <a:latin typeface="CMR10"/>
                <a:ea typeface="Calibri" panose="020F0502020204030204" pitchFamily="34" charset="0"/>
                <a:cs typeface="CMR10"/>
              </a:rPr>
              <a:t>are </a:t>
            </a:r>
            <a:r>
              <a:rPr lang="it-IT" sz="2000" dirty="0" err="1">
                <a:latin typeface="CMR10"/>
                <a:ea typeface="Calibri" panose="020F0502020204030204" pitchFamily="34" charset="0"/>
                <a:cs typeface="CMR10"/>
              </a:rPr>
              <a:t>usually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estimated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using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statistical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historical</a:t>
            </a:r>
            <a:r>
              <a:rPr lang="it-IT" sz="2000" dirty="0">
                <a:latin typeface="CMR10"/>
                <a:ea typeface="Calibri" panose="020F0502020204030204" pitchFamily="34" charset="0"/>
                <a:cs typeface="CMR10"/>
              </a:rPr>
              <a:t> data (</a:t>
            </a:r>
            <a:r>
              <a:rPr lang="it-IT" sz="2000" dirty="0" err="1">
                <a:latin typeface="CMR10"/>
                <a:ea typeface="Calibri" panose="020F0502020204030204" pitchFamily="34" charset="0"/>
                <a:cs typeface="CMR10"/>
              </a:rPr>
              <a:t>preinstrumental</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instrumental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seismicity</a:t>
            </a:r>
            <a:r>
              <a:rPr lang="it-IT" sz="2000" dirty="0">
                <a:latin typeface="CMR10"/>
                <a:ea typeface="Calibri" panose="020F0502020204030204" pitchFamily="34" charset="0"/>
                <a:cs typeface="CMR10"/>
              </a:rPr>
              <a:t>) with </a:t>
            </a:r>
            <a:r>
              <a:rPr lang="it-IT" sz="2000" dirty="0" err="1">
                <a:latin typeface="CMR10"/>
                <a:ea typeface="Calibri" panose="020F0502020204030204" pitchFamily="34" charset="0"/>
                <a:cs typeface="CMR10"/>
              </a:rPr>
              <a:t>additional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constraining</a:t>
            </a:r>
            <a:r>
              <a:rPr lang="it-IT" sz="2000" dirty="0">
                <a:latin typeface="CMR10"/>
                <a:ea typeface="Calibri" panose="020F0502020204030204" pitchFamily="34" charset="0"/>
                <a:cs typeface="CMR10"/>
              </a:rPr>
              <a:t> data </a:t>
            </a:r>
            <a:r>
              <a:rPr lang="it-IT" sz="2000" dirty="0" err="1">
                <a:latin typeface="CMR10"/>
                <a:ea typeface="Calibri" panose="020F0502020204030204" pitchFamily="34" charset="0"/>
                <a:cs typeface="CMR10"/>
              </a:rPr>
              <a:t>provided</a:t>
            </a:r>
            <a:r>
              <a:rPr lang="it-IT" sz="2000" dirty="0">
                <a:latin typeface="CMR10"/>
                <a:ea typeface="Calibri" panose="020F0502020204030204" pitchFamily="34" charset="0"/>
                <a:cs typeface="CMR10"/>
              </a:rPr>
              <a:t> by </a:t>
            </a:r>
            <a:r>
              <a:rPr lang="it-IT" sz="2000" dirty="0" err="1">
                <a:latin typeface="CMR10"/>
                <a:ea typeface="Calibri" panose="020F0502020204030204" pitchFamily="34" charset="0"/>
                <a:cs typeface="CMR10"/>
              </a:rPr>
              <a:t>geological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evidence</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Finally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Another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important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aspect</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consider</a:t>
            </a:r>
            <a:r>
              <a:rPr lang="it-IT" sz="2000" dirty="0">
                <a:latin typeface="CMR10"/>
                <a:ea typeface="Calibri" panose="020F0502020204030204" pitchFamily="34" charset="0"/>
                <a:cs typeface="CMR10"/>
              </a:rPr>
              <a:t> for the </a:t>
            </a:r>
            <a:r>
              <a:rPr lang="it-IT" sz="2000" dirty="0" err="1">
                <a:latin typeface="CMR10"/>
                <a:ea typeface="Calibri" panose="020F0502020204030204" pitchFamily="34" charset="0"/>
                <a:cs typeface="CMR10"/>
              </a:rPr>
              <a:t>estimation</a:t>
            </a:r>
            <a:r>
              <a:rPr lang="it-IT" sz="2000" dirty="0">
                <a:latin typeface="CMR10"/>
                <a:ea typeface="Calibri" panose="020F0502020204030204" pitchFamily="34" charset="0"/>
                <a:cs typeface="CMR10"/>
              </a:rPr>
              <a:t> of the G-R </a:t>
            </a:r>
            <a:r>
              <a:rPr lang="it-IT" sz="2000" dirty="0" err="1">
                <a:latin typeface="CMR10"/>
                <a:ea typeface="Calibri" panose="020F0502020204030204" pitchFamily="34" charset="0"/>
                <a:cs typeface="CMR10"/>
              </a:rPr>
              <a:t>parameters</a:t>
            </a:r>
            <a:r>
              <a:rPr lang="it-IT" sz="2000" dirty="0">
                <a:latin typeface="CMR10"/>
                <a:ea typeface="Calibri" panose="020F0502020204030204" pitchFamily="34" charset="0"/>
                <a:cs typeface="CMR10"/>
              </a:rPr>
              <a:t> are the </a:t>
            </a:r>
            <a:r>
              <a:rPr lang="it-IT" sz="2000" dirty="0" err="1">
                <a:latin typeface="CMTI10"/>
                <a:ea typeface="Calibri" panose="020F0502020204030204" pitchFamily="34" charset="0"/>
                <a:cs typeface="CMTI10"/>
              </a:rPr>
              <a:t>completeness</a:t>
            </a:r>
            <a:r>
              <a:rPr lang="it-IT" sz="2000" dirty="0">
                <a:latin typeface="CMTI10"/>
                <a:ea typeface="Calibri" panose="020F0502020204030204" pitchFamily="34" charset="0"/>
                <a:cs typeface="CMTI10"/>
              </a:rPr>
              <a:t> and </a:t>
            </a:r>
            <a:r>
              <a:rPr lang="it-IT" sz="2000" dirty="0" err="1">
                <a:latin typeface="CMTI10"/>
                <a:ea typeface="Calibri" panose="020F0502020204030204" pitchFamily="34" charset="0"/>
                <a:cs typeface="CMTI10"/>
              </a:rPr>
              <a:t>undistortion</a:t>
            </a:r>
            <a:r>
              <a:rPr lang="it-IT" sz="2000" dirty="0">
                <a:latin typeface="CMTI10"/>
                <a:ea typeface="Calibri" panose="020F0502020204030204" pitchFamily="34" charset="0"/>
                <a:cs typeface="CMTI10"/>
              </a:rPr>
              <a:t> </a:t>
            </a:r>
            <a:r>
              <a:rPr lang="it-IT" sz="2000" dirty="0">
                <a:latin typeface="CMR10"/>
                <a:ea typeface="Calibri" panose="020F0502020204030204" pitchFamily="34" charset="0"/>
                <a:cs typeface="CMR10"/>
              </a:rPr>
              <a:t>of the </a:t>
            </a:r>
            <a:r>
              <a:rPr lang="it-IT" sz="2000" dirty="0" err="1">
                <a:latin typeface="CMR10"/>
                <a:ea typeface="Calibri" panose="020F0502020204030204" pitchFamily="34" charset="0"/>
                <a:cs typeface="CMR10"/>
              </a:rPr>
              <a:t>seismic</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catalogue</a:t>
            </a:r>
            <a:r>
              <a:rPr lang="it-IT" sz="2000" dirty="0">
                <a:latin typeface="CMR10"/>
                <a:ea typeface="Calibri" panose="020F0502020204030204" pitchFamily="34" charset="0"/>
                <a:cs typeface="CMR10"/>
              </a:rPr>
              <a:t> in </a:t>
            </a:r>
            <a:r>
              <a:rPr lang="it-IT" sz="2000" dirty="0" err="1">
                <a:latin typeface="CMR10"/>
                <a:ea typeface="Calibri" panose="020F0502020204030204" pitchFamily="34" charset="0"/>
                <a:cs typeface="CMR10"/>
              </a:rPr>
              <a:t>terms</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intensity</a:t>
            </a:r>
            <a:r>
              <a:rPr lang="it-IT" sz="2000" dirty="0">
                <a:latin typeface="CMR10"/>
                <a:ea typeface="Calibri" panose="020F0502020204030204" pitchFamily="34" charset="0"/>
                <a:cs typeface="CMR10"/>
              </a:rPr>
              <a:t>/</a:t>
            </a:r>
            <a:r>
              <a:rPr lang="it-IT" sz="2000" dirty="0" err="1">
                <a:latin typeface="CMR10"/>
                <a:ea typeface="Calibri" panose="020F0502020204030204" pitchFamily="34" charset="0"/>
                <a:cs typeface="CMR10"/>
              </a:rPr>
              <a:t>magnitude</a:t>
            </a:r>
            <a:r>
              <a:rPr lang="it-IT" sz="2000" dirty="0">
                <a:latin typeface="CMR10"/>
                <a:ea typeface="Calibri" panose="020F0502020204030204" pitchFamily="34" charset="0"/>
                <a:cs typeface="CMR10"/>
              </a:rPr>
              <a:t> and time </a:t>
            </a:r>
            <a:r>
              <a:rPr lang="it-IT" sz="2000" dirty="0" err="1">
                <a:latin typeface="CMR10"/>
                <a:ea typeface="Calibri" panose="020F0502020204030204" pitchFamily="34" charset="0"/>
                <a:cs typeface="CMR10"/>
              </a:rPr>
              <a:t>intervals</a:t>
            </a:r>
            <a:r>
              <a:rPr lang="it-IT" sz="2000" dirty="0">
                <a:latin typeface="CMR10"/>
                <a:ea typeface="Calibri" panose="020F0502020204030204" pitchFamily="34" charset="0"/>
                <a:cs typeface="CMR10"/>
              </a:rPr>
              <a:t> in </a:t>
            </a:r>
            <a:r>
              <a:rPr lang="it-IT" sz="2000" dirty="0" err="1">
                <a:latin typeface="CMR10"/>
                <a:ea typeface="Calibri" panose="020F0502020204030204" pitchFamily="34" charset="0"/>
                <a:cs typeface="CMR10"/>
              </a:rPr>
              <a:t>which</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certain</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intensity</a:t>
            </a:r>
            <a:r>
              <a:rPr lang="it-IT" sz="2000" dirty="0">
                <a:latin typeface="CMR10"/>
                <a:ea typeface="Calibri" panose="020F0502020204030204" pitchFamily="34" charset="0"/>
                <a:cs typeface="CMR10"/>
              </a:rPr>
              <a:t>/</a:t>
            </a:r>
            <a:r>
              <a:rPr lang="it-IT" sz="2000" dirty="0" err="1">
                <a:latin typeface="CMR10"/>
                <a:ea typeface="Calibri" panose="020F0502020204030204" pitchFamily="34" charset="0"/>
                <a:cs typeface="CMR10"/>
              </a:rPr>
              <a:t>magnitude</a:t>
            </a:r>
            <a:r>
              <a:rPr lang="it-IT" sz="2000" dirty="0">
                <a:latin typeface="CMR10"/>
                <a:ea typeface="Calibri" panose="020F0502020204030204" pitchFamily="34" charset="0"/>
                <a:cs typeface="CMR10"/>
              </a:rPr>
              <a:t> range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likely</a:t>
            </a:r>
            <a:r>
              <a:rPr lang="it-IT" sz="2000" dirty="0">
                <a:latin typeface="CMR10"/>
                <a:ea typeface="Calibri" panose="020F0502020204030204" pitchFamily="34" charset="0"/>
                <a:cs typeface="CMR10"/>
              </a:rPr>
              <a:t> to be </a:t>
            </a:r>
            <a:r>
              <a:rPr lang="it-IT" sz="2000" dirty="0" err="1">
                <a:latin typeface="CMR10"/>
                <a:ea typeface="Calibri" panose="020F0502020204030204" pitchFamily="34" charset="0"/>
                <a:cs typeface="CMR10"/>
              </a:rPr>
              <a:t>completely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reported</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16</a:t>
            </a:fld>
            <a:endParaRPr lang="it-IT"/>
          </a:p>
        </p:txBody>
      </p:sp>
      <p:sp>
        <p:nvSpPr>
          <p:cNvPr id="5" name="Segnaposto data 4">
            <a:extLst>
              <a:ext uri="{FF2B5EF4-FFF2-40B4-BE49-F238E27FC236}">
                <a16:creationId xmlns:a16="http://schemas.microsoft.com/office/drawing/2014/main" id="{1C77BC51-2D9D-47A8-A4B2-3F7EADE681F9}"/>
              </a:ext>
            </a:extLst>
          </p:cNvPr>
          <p:cNvSpPr>
            <a:spLocks noGrp="1"/>
          </p:cNvSpPr>
          <p:nvPr>
            <p:ph type="dt" idx="1"/>
          </p:nvPr>
        </p:nvSpPr>
        <p:spPr/>
        <p:txBody>
          <a:bodyPr/>
          <a:lstStyle/>
          <a:p>
            <a:fld id="{A8B1744F-A6EB-4CA5-A8AF-D7D7DAE65982}" type="datetime1">
              <a:rPr lang="it-IT" smtClean="0"/>
              <a:t>01/12/2020</a:t>
            </a:fld>
            <a:endParaRPr lang="it-IT"/>
          </a:p>
        </p:txBody>
      </p:sp>
    </p:spTree>
    <p:extLst>
      <p:ext uri="{BB962C8B-B14F-4D97-AF65-F5344CB8AC3E}">
        <p14:creationId xmlns:p14="http://schemas.microsoft.com/office/powerpoint/2010/main" val="581400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en-GB" sz="2000" dirty="0">
                <a:latin typeface="Calibri" panose="020F0502020204030204" pitchFamily="34" charset="0"/>
                <a:ea typeface="Calibri" panose="020F0502020204030204" pitchFamily="34" charset="0"/>
                <a:cs typeface="Times New Roman" panose="02020603050405020304" pitchFamily="18" charset="0"/>
              </a:rPr>
              <a:t>Here some picture of the distribution of seismic events given magnitude are represent and plotted. IN particular it could be appreciated the comparison or better the application of both GR and GR bounded.</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17</a:t>
            </a:fld>
            <a:endParaRPr lang="it-IT"/>
          </a:p>
        </p:txBody>
      </p:sp>
      <p:sp>
        <p:nvSpPr>
          <p:cNvPr id="5" name="Segnaposto data 4">
            <a:extLst>
              <a:ext uri="{FF2B5EF4-FFF2-40B4-BE49-F238E27FC236}">
                <a16:creationId xmlns:a16="http://schemas.microsoft.com/office/drawing/2014/main" id="{91C4149F-1B23-4B4F-A87A-1B1E0DE8F906}"/>
              </a:ext>
            </a:extLst>
          </p:cNvPr>
          <p:cNvSpPr>
            <a:spLocks noGrp="1"/>
          </p:cNvSpPr>
          <p:nvPr>
            <p:ph type="dt" idx="1"/>
          </p:nvPr>
        </p:nvSpPr>
        <p:spPr/>
        <p:txBody>
          <a:bodyPr/>
          <a:lstStyle/>
          <a:p>
            <a:fld id="{2E97BBC9-2660-49E7-B2F9-178A963308F3}" type="datetime1">
              <a:rPr lang="it-IT" smtClean="0"/>
              <a:t>01/12/2020</a:t>
            </a:fld>
            <a:endParaRPr lang="it-IT"/>
          </a:p>
        </p:txBody>
      </p:sp>
    </p:spTree>
    <p:extLst>
      <p:ext uri="{BB962C8B-B14F-4D97-AF65-F5344CB8AC3E}">
        <p14:creationId xmlns:p14="http://schemas.microsoft.com/office/powerpoint/2010/main" val="2920049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a:latin typeface="CMR10"/>
                <a:ea typeface="Calibri" panose="020F0502020204030204" pitchFamily="34" charset="0"/>
                <a:cs typeface="CMR10"/>
              </a:rPr>
              <a:t>Once the </a:t>
            </a:r>
            <a:r>
              <a:rPr lang="it-IT" sz="2000" dirty="0" err="1">
                <a:latin typeface="CMR10"/>
                <a:ea typeface="Calibri" panose="020F0502020204030204" pitchFamily="34" charset="0"/>
                <a:cs typeface="CMR10"/>
              </a:rPr>
              <a:t>distribution</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potential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earthquakes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magnitudes</a:t>
            </a:r>
            <a:r>
              <a:rPr lang="it-IT" sz="2000" dirty="0">
                <a:latin typeface="CMR10"/>
                <a:ea typeface="Calibri" panose="020F0502020204030204" pitchFamily="34" charset="0"/>
                <a:cs typeface="CMR10"/>
              </a:rPr>
              <a:t> and locations </a:t>
            </a:r>
            <a:r>
              <a:rPr lang="it-IT" sz="2000" dirty="0" err="1">
                <a:latin typeface="CMR10"/>
                <a:ea typeface="Calibri" panose="020F0502020204030204" pitchFamily="34" charset="0"/>
                <a:cs typeface="CMR10"/>
              </a:rPr>
              <a:t>has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identi_ed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can</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evaluate</a:t>
            </a:r>
            <a:r>
              <a:rPr lang="it-IT" sz="2000" dirty="0">
                <a:latin typeface="CMR10"/>
                <a:ea typeface="Calibri" panose="020F0502020204030204" pitchFamily="34" charset="0"/>
                <a:cs typeface="CMR10"/>
              </a:rPr>
              <a:t> the ground </a:t>
            </a:r>
            <a:r>
              <a:rPr lang="it-IT" sz="2000" dirty="0" err="1">
                <a:latin typeface="CMR10"/>
                <a:ea typeface="Calibri" panose="020F0502020204030204" pitchFamily="34" charset="0"/>
                <a:cs typeface="CMR10"/>
              </a:rPr>
              <a:t>motion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at</a:t>
            </a:r>
            <a:r>
              <a:rPr lang="it-IT" sz="2000" dirty="0">
                <a:latin typeface="CMR10"/>
                <a:ea typeface="Calibri" panose="020F0502020204030204" pitchFamily="34" charset="0"/>
                <a:cs typeface="CMR10"/>
              </a:rPr>
              <a:t> the site. </a:t>
            </a:r>
            <a:r>
              <a:rPr lang="it-IT" sz="2000" dirty="0" err="1">
                <a:latin typeface="CMR10"/>
                <a:ea typeface="Calibri" panose="020F0502020204030204" pitchFamily="34" charset="0"/>
                <a:cs typeface="CMR10"/>
              </a:rPr>
              <a:t>There</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two</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basic</a:t>
            </a:r>
            <a:r>
              <a:rPr lang="it-IT" sz="2000" dirty="0">
                <a:latin typeface="CMR10"/>
                <a:ea typeface="Calibri" panose="020F0502020204030204" pitchFamily="34" charset="0"/>
                <a:cs typeface="CMR10"/>
              </a:rPr>
              <a:t> steps to estimate the ground </a:t>
            </a:r>
            <a:r>
              <a:rPr lang="it-IT" sz="2000" dirty="0" err="1">
                <a:latin typeface="CMR10"/>
                <a:ea typeface="Calibri" panose="020F0502020204030204" pitchFamily="34" charset="0"/>
                <a:cs typeface="CMR10"/>
              </a:rPr>
              <a:t>motion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at</a:t>
            </a:r>
            <a:r>
              <a:rPr lang="it-IT" sz="2000" dirty="0">
                <a:latin typeface="CMR10"/>
                <a:ea typeface="Calibri" panose="020F0502020204030204" pitchFamily="34" charset="0"/>
                <a:cs typeface="CMR10"/>
              </a:rPr>
              <a:t> the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site.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buSzPts val="1000"/>
              <a:buFont typeface="CMR10"/>
              <a:buAutoNum type="romanLcPeriod"/>
            </a:pPr>
            <a:r>
              <a:rPr lang="it-IT" sz="2000" dirty="0">
                <a:latin typeface="CMR10"/>
                <a:ea typeface="Calibri" panose="020F0502020204030204" pitchFamily="34" charset="0"/>
                <a:cs typeface="CMR10"/>
              </a:rPr>
              <a:t>i </a:t>
            </a:r>
            <a:r>
              <a:rPr lang="it-IT" sz="2000" dirty="0" err="1">
                <a:latin typeface="CMR10"/>
                <a:ea typeface="Calibri" panose="020F0502020204030204" pitchFamily="34" charset="0"/>
                <a:cs typeface="CMR10"/>
              </a:rPr>
              <a:t>Identification</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important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characteristics</a:t>
            </a:r>
            <a:r>
              <a:rPr lang="it-IT" sz="2000" dirty="0">
                <a:latin typeface="CMR10"/>
                <a:ea typeface="Calibri" panose="020F0502020204030204" pitchFamily="34" charset="0"/>
                <a:cs typeface="CMR10"/>
              </a:rPr>
              <a:t> of the ground </a:t>
            </a:r>
            <a:r>
              <a:rPr lang="it-IT" sz="2000" dirty="0" err="1">
                <a:latin typeface="CMR10"/>
                <a:ea typeface="Calibri" panose="020F0502020204030204" pitchFamily="34" charset="0"/>
                <a:cs typeface="CMR10"/>
              </a:rPr>
              <a:t>motion</a:t>
            </a:r>
            <a:r>
              <a:rPr lang="it-IT" sz="2000" dirty="0">
                <a:latin typeface="CMR10"/>
                <a:ea typeface="Calibri" panose="020F0502020204030204" pitchFamily="34" charset="0"/>
                <a:cs typeface="CMR10"/>
              </a:rPr>
              <a:t> (i.e. the </a:t>
            </a:r>
            <a:r>
              <a:rPr lang="it-IT" sz="2000" dirty="0" err="1">
                <a:latin typeface="CMR10"/>
                <a:ea typeface="Calibri" panose="020F0502020204030204" pitchFamily="34" charset="0"/>
                <a:cs typeface="CMR10"/>
              </a:rPr>
              <a:t>intensity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measures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selection</a:t>
            </a:r>
            <a:r>
              <a:rPr lang="it-IT" sz="2000" dirty="0">
                <a:latin typeface="CMR10"/>
                <a:ea typeface="Calibri" panose="020F0502020204030204" pitchFamily="34" charset="0"/>
                <a:cs typeface="CMR10"/>
              </a:rPr>
              <a:t> of the </a:t>
            </a:r>
            <a:r>
              <a:rPr lang="it-IT" sz="2000" dirty="0">
                <a:latin typeface="CMMI10"/>
                <a:ea typeface="Calibri" panose="020F0502020204030204" pitchFamily="34" charset="0"/>
                <a:cs typeface="CMMI10"/>
              </a:rPr>
              <a:t>IM </a:t>
            </a:r>
            <a:r>
              <a:rPr lang="it-IT" sz="2000" dirty="0">
                <a:latin typeface="CMR10"/>
                <a:ea typeface="Calibri" panose="020F0502020204030204" pitchFamily="34" charset="0"/>
                <a:cs typeface="CMR10"/>
              </a:rPr>
              <a:t>of </a:t>
            </a:r>
            <a:r>
              <a:rPr lang="it-IT" sz="2000" dirty="0" err="1">
                <a:latin typeface="CMR10"/>
                <a:ea typeface="Calibri" panose="020F0502020204030204" pitchFamily="34" charset="0"/>
                <a:cs typeface="CMR10"/>
              </a:rPr>
              <a:t>interest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amplitude</a:t>
            </a:r>
            <a:r>
              <a:rPr lang="it-IT" sz="2000" dirty="0">
                <a:latin typeface="CMR10"/>
                <a:ea typeface="Calibri" panose="020F0502020204030204" pitchFamily="34" charset="0"/>
                <a:cs typeface="CMR10"/>
              </a:rPr>
              <a:t>, frequency and/or duration-</a:t>
            </a:r>
            <a:r>
              <a:rPr lang="it-IT" sz="2000" dirty="0" err="1">
                <a:latin typeface="CMR10"/>
                <a:ea typeface="Calibri" panose="020F0502020204030204" pitchFamily="34" charset="0"/>
                <a:cs typeface="CMR10"/>
              </a:rPr>
              <a:t>based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depends</a:t>
            </a:r>
            <a:r>
              <a:rPr lang="it-IT" sz="2000" dirty="0">
                <a:latin typeface="CMR10"/>
                <a:ea typeface="Calibri" panose="020F0502020204030204" pitchFamily="34" charset="0"/>
                <a:cs typeface="CMR10"/>
              </a:rPr>
              <a:t> on the </a:t>
            </a:r>
            <a:r>
              <a:rPr lang="it-IT" sz="2000" dirty="0" err="1">
                <a:latin typeface="CMR10"/>
                <a:ea typeface="Calibri" panose="020F0502020204030204" pitchFamily="34" charset="0"/>
                <a:cs typeface="CMR10"/>
              </a:rPr>
              <a:t>element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at</a:t>
            </a:r>
            <a:r>
              <a:rPr lang="it-IT" sz="2000" dirty="0">
                <a:latin typeface="CMR10"/>
                <a:ea typeface="Calibri" panose="020F0502020204030204" pitchFamily="34" charset="0"/>
                <a:cs typeface="CMR10"/>
              </a:rPr>
              <a:t> risk under </a:t>
            </a:r>
            <a:r>
              <a:rPr lang="it-IT" sz="2000" dirty="0" err="1">
                <a:latin typeface="CMR10"/>
                <a:ea typeface="Calibri" panose="020F0502020204030204" pitchFamily="34" charset="0"/>
                <a:cs typeface="CMR10"/>
              </a:rPr>
              <a:t>consideration</a:t>
            </a:r>
            <a:r>
              <a:rPr lang="it-IT" sz="2000" dirty="0">
                <a:latin typeface="CMR10"/>
                <a:ea typeface="Calibri" panose="020F0502020204030204" pitchFamily="34" charset="0"/>
                <a:cs typeface="CMR10"/>
              </a:rPr>
              <a:t> and on the </a:t>
            </a:r>
            <a:r>
              <a:rPr lang="it-IT" sz="2000" dirty="0" err="1">
                <a:latin typeface="CMR10"/>
                <a:ea typeface="Calibri" panose="020F0502020204030204" pitchFamily="34" charset="0"/>
                <a:cs typeface="CMR10"/>
              </a:rPr>
              <a:t>purposes</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CMR10"/>
            </a:endParaRPr>
          </a:p>
          <a:p>
            <a:pPr marL="371532" indent="-371532">
              <a:lnSpc>
                <a:spcPct val="107000"/>
              </a:lnSpc>
              <a:spcAft>
                <a:spcPts val="867"/>
              </a:spcAft>
              <a:buSzPts val="1000"/>
              <a:buFont typeface="CMR10"/>
              <a:buAutoNum type="romanLcPeriod"/>
            </a:pPr>
            <a:r>
              <a:rPr lang="it-IT" sz="2000" dirty="0" err="1">
                <a:latin typeface="CMR10"/>
                <a:ea typeface="Calibri" panose="020F0502020204030204" pitchFamily="34" charset="0"/>
                <a:cs typeface="CMR10"/>
              </a:rPr>
              <a:t>Estimation</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probability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distribution</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selected</a:t>
            </a:r>
            <a:r>
              <a:rPr lang="it-IT" sz="2000" dirty="0">
                <a:latin typeface="CMR10"/>
                <a:ea typeface="Calibri" panose="020F0502020204030204" pitchFamily="34" charset="0"/>
                <a:cs typeface="CMR10"/>
              </a:rPr>
              <a:t> </a:t>
            </a:r>
            <a:r>
              <a:rPr lang="it-IT" sz="2000" dirty="0">
                <a:latin typeface="CMMI10"/>
                <a:ea typeface="Calibri" panose="020F0502020204030204" pitchFamily="34" charset="0"/>
                <a:cs typeface="CMMI10"/>
              </a:rPr>
              <a:t>IM </a:t>
            </a:r>
            <a:r>
              <a:rPr lang="it-IT" sz="2000" dirty="0">
                <a:latin typeface="CMR10"/>
                <a:ea typeface="Calibri" panose="020F0502020204030204" pitchFamily="34" charset="0"/>
                <a:cs typeface="CMR10"/>
              </a:rPr>
              <a:t>must be </a:t>
            </a:r>
            <a:r>
              <a:rPr lang="it-IT" sz="2000" dirty="0" err="1">
                <a:latin typeface="CMR10"/>
                <a:ea typeface="Calibri" panose="020F0502020204030204" pitchFamily="34" charset="0"/>
                <a:cs typeface="CMR10"/>
              </a:rPr>
              <a:t>estimated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function</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predictor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variables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such</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earthquake</a:t>
            </a:r>
            <a:r>
              <a:rPr lang="it-IT" sz="2000" dirty="0">
                <a:latin typeface="CMR10"/>
                <a:ea typeface="Calibri" panose="020F0502020204030204" pitchFamily="34" charset="0"/>
                <a:cs typeface="CMR10"/>
              </a:rPr>
              <a:t> source </a:t>
            </a:r>
            <a:r>
              <a:rPr lang="it-IT" sz="2000" dirty="0" err="1">
                <a:latin typeface="CMR10"/>
                <a:ea typeface="Calibri" panose="020F0502020204030204" pitchFamily="34" charset="0"/>
                <a:cs typeface="CMR10"/>
              </a:rPr>
              <a:t>properties</a:t>
            </a:r>
            <a:r>
              <a:rPr lang="it-IT" sz="2000" dirty="0">
                <a:latin typeface="CMR10"/>
                <a:ea typeface="Calibri" panose="020F0502020204030204" pitchFamily="34" charset="0"/>
                <a:cs typeface="CMR10"/>
              </a:rPr>
              <a:t>, the relative location of the </a:t>
            </a:r>
            <a:r>
              <a:rPr lang="it-IT" sz="2000" dirty="0" err="1">
                <a:latin typeface="CMR10"/>
                <a:ea typeface="Calibri" panose="020F0502020204030204" pitchFamily="34" charset="0"/>
                <a:cs typeface="CMR10"/>
              </a:rPr>
              <a:t>earthquake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respect</a:t>
            </a:r>
            <a:r>
              <a:rPr lang="it-IT" sz="2000" dirty="0">
                <a:latin typeface="CMR10"/>
                <a:ea typeface="Calibri" panose="020F0502020204030204" pitchFamily="34" charset="0"/>
                <a:cs typeface="CMR10"/>
              </a:rPr>
              <a:t> to the site, and the </a:t>
            </a:r>
            <a:r>
              <a:rPr lang="it-IT" sz="2000" dirty="0" err="1">
                <a:latin typeface="CMR10"/>
                <a:ea typeface="Calibri" panose="020F0502020204030204" pitchFamily="34" charset="0"/>
                <a:cs typeface="CMR10"/>
              </a:rPr>
              <a:t>soil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conditions</a:t>
            </a:r>
            <a:endParaRPr lang="it-IT" sz="2000" dirty="0">
              <a:latin typeface="Calibri" panose="020F0502020204030204" pitchFamily="34" charset="0"/>
              <a:ea typeface="Calibri" panose="020F0502020204030204" pitchFamily="34" charset="0"/>
              <a:cs typeface="CMR1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18</a:t>
            </a:fld>
            <a:endParaRPr lang="it-IT"/>
          </a:p>
        </p:txBody>
      </p:sp>
      <p:sp>
        <p:nvSpPr>
          <p:cNvPr id="5" name="Segnaposto data 4">
            <a:extLst>
              <a:ext uri="{FF2B5EF4-FFF2-40B4-BE49-F238E27FC236}">
                <a16:creationId xmlns:a16="http://schemas.microsoft.com/office/drawing/2014/main" id="{9A0E901D-24B9-4EBF-BA7F-9B108B7B9648}"/>
              </a:ext>
            </a:extLst>
          </p:cNvPr>
          <p:cNvSpPr>
            <a:spLocks noGrp="1"/>
          </p:cNvSpPr>
          <p:nvPr>
            <p:ph type="dt" idx="1"/>
          </p:nvPr>
        </p:nvSpPr>
        <p:spPr/>
        <p:txBody>
          <a:bodyPr/>
          <a:lstStyle/>
          <a:p>
            <a:fld id="{54FCEFCC-899E-460A-BD5F-45D3434B7169}" type="datetime1">
              <a:rPr lang="it-IT" smtClean="0"/>
              <a:t>01/12/2020</a:t>
            </a:fld>
            <a:endParaRPr lang="it-IT"/>
          </a:p>
        </p:txBody>
      </p:sp>
    </p:spTree>
    <p:extLst>
      <p:ext uri="{BB962C8B-B14F-4D97-AF65-F5344CB8AC3E}">
        <p14:creationId xmlns:p14="http://schemas.microsoft.com/office/powerpoint/2010/main" val="4281720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a:latin typeface="CMR10"/>
                <a:ea typeface="Calibri" panose="020F0502020204030204" pitchFamily="34" charset="0"/>
                <a:cs typeface="CMR10"/>
              </a:rPr>
              <a:t>Ground </a:t>
            </a:r>
            <a:r>
              <a:rPr lang="it-IT" sz="2000" dirty="0" err="1">
                <a:latin typeface="CMR10"/>
                <a:ea typeface="Calibri" panose="020F0502020204030204" pitchFamily="34" charset="0"/>
                <a:cs typeface="CMR10"/>
              </a:rPr>
              <a:t>motion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prediction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equations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GMPEs</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usually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adopted</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evaluate</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probability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that</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particular</a:t>
            </a:r>
            <a:r>
              <a:rPr lang="it-IT" sz="2000" dirty="0">
                <a:latin typeface="CMR10"/>
                <a:ea typeface="Calibri" panose="020F0502020204030204" pitchFamily="34" charset="0"/>
                <a:cs typeface="CMR10"/>
              </a:rPr>
              <a:t> </a:t>
            </a:r>
            <a:r>
              <a:rPr lang="it-IT" sz="2000" dirty="0">
                <a:latin typeface="CMMI10"/>
                <a:ea typeface="Calibri" panose="020F0502020204030204" pitchFamily="34" charset="0"/>
                <a:cs typeface="CMMI10"/>
              </a:rPr>
              <a:t>IM </a:t>
            </a:r>
            <a:r>
              <a:rPr lang="it-IT" sz="2000" dirty="0" err="1">
                <a:latin typeface="CMR10"/>
                <a:ea typeface="Calibri" panose="020F0502020204030204" pitchFamily="34" charset="0"/>
                <a:cs typeface="CMR10"/>
              </a:rPr>
              <a:t>exceeds</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certain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value</a:t>
            </a:r>
            <a:r>
              <a:rPr lang="it-IT" sz="2000" dirty="0">
                <a:latin typeface="CMR10"/>
                <a:ea typeface="Calibri" panose="020F0502020204030204" pitchFamily="34" charset="0"/>
                <a:cs typeface="CMR10"/>
              </a:rPr>
              <a:t>, </a:t>
            </a:r>
            <a:r>
              <a:rPr lang="it-IT" sz="2000" dirty="0" err="1">
                <a:latin typeface="CMMI10"/>
                <a:ea typeface="Calibri" panose="020F0502020204030204" pitchFamily="34" charset="0"/>
                <a:cs typeface="CMMI10"/>
              </a:rPr>
              <a:t>im</a:t>
            </a:r>
            <a:r>
              <a:rPr lang="it-IT" sz="2000" dirty="0">
                <a:latin typeface="CMR10"/>
                <a:ea typeface="Calibri" panose="020F0502020204030204" pitchFamily="34" charset="0"/>
                <a:cs typeface="CMR10"/>
              </a:rPr>
              <a:t>, for a </a:t>
            </a:r>
            <a:r>
              <a:rPr lang="it-IT" sz="2000" dirty="0" err="1">
                <a:latin typeface="CMR10"/>
                <a:ea typeface="Calibri" panose="020F0502020204030204" pitchFamily="34" charset="0"/>
                <a:cs typeface="CMR10"/>
              </a:rPr>
              <a:t>given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earthquake</a:t>
            </a:r>
            <a:r>
              <a:rPr lang="it-IT" sz="2000" dirty="0">
                <a:latin typeface="CMR10"/>
                <a:ea typeface="Calibri" panose="020F0502020204030204" pitchFamily="34" charset="0"/>
                <a:cs typeface="CMR10"/>
              </a:rPr>
              <a:t> </a:t>
            </a:r>
            <a:r>
              <a:rPr lang="it-IT" sz="2000" dirty="0">
                <a:latin typeface="CMMI10"/>
                <a:ea typeface="Calibri" panose="020F0502020204030204" pitchFamily="34" charset="0"/>
                <a:cs typeface="CMMI10"/>
              </a:rPr>
              <a:t>M </a:t>
            </a:r>
            <a:r>
              <a:rPr lang="it-IT" sz="2000" dirty="0">
                <a:latin typeface="CMR10"/>
                <a:ea typeface="Calibri" panose="020F0502020204030204" pitchFamily="34" charset="0"/>
                <a:cs typeface="CMR10"/>
              </a:rPr>
              <a:t>= </a:t>
            </a:r>
            <a:r>
              <a:rPr lang="it-IT" sz="2000" dirty="0">
                <a:latin typeface="CMMI10"/>
                <a:ea typeface="Calibri" panose="020F0502020204030204" pitchFamily="34" charset="0"/>
                <a:cs typeface="CMMI10"/>
              </a:rPr>
              <a:t>m</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occurring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at</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given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distance</a:t>
            </a:r>
            <a:r>
              <a:rPr lang="it-IT" sz="2000" dirty="0">
                <a:latin typeface="CMR10"/>
                <a:ea typeface="Calibri" panose="020F0502020204030204" pitchFamily="34" charset="0"/>
                <a:cs typeface="CMR10"/>
              </a:rPr>
              <a:t>, </a:t>
            </a:r>
            <a:r>
              <a:rPr lang="it-IT" sz="2000" dirty="0">
                <a:latin typeface="CMMI10"/>
                <a:ea typeface="Calibri" panose="020F0502020204030204" pitchFamily="34" charset="0"/>
                <a:cs typeface="CMMI10"/>
              </a:rPr>
              <a:t>R </a:t>
            </a:r>
            <a:r>
              <a:rPr lang="it-IT" sz="2000" dirty="0">
                <a:latin typeface="CMR10"/>
                <a:ea typeface="Calibri" panose="020F0502020204030204" pitchFamily="34" charset="0"/>
                <a:cs typeface="CMR10"/>
              </a:rPr>
              <a:t>= </a:t>
            </a:r>
            <a:r>
              <a:rPr lang="it-IT" sz="2000" dirty="0">
                <a:latin typeface="CMMI10"/>
                <a:ea typeface="Calibri" panose="020F0502020204030204" pitchFamily="34" charset="0"/>
                <a:cs typeface="CMMI10"/>
              </a:rPr>
              <a:t>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illustrated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graphically</a:t>
            </a:r>
            <a:r>
              <a:rPr lang="it-IT" sz="2000" dirty="0">
                <a:latin typeface="CMR10"/>
                <a:ea typeface="Calibri" panose="020F0502020204030204" pitchFamily="34" charset="0"/>
                <a:cs typeface="CMR10"/>
              </a:rPr>
              <a:t> in Figure </a:t>
            </a:r>
            <a:r>
              <a:rPr lang="it-IT" sz="2000" dirty="0" err="1">
                <a:latin typeface="CMR10"/>
                <a:ea typeface="Calibri" panose="020F0502020204030204" pitchFamily="34" charset="0"/>
                <a:cs typeface="CMR10"/>
              </a:rPr>
              <a:t>beside</a:t>
            </a:r>
            <a:r>
              <a:rPr lang="it-IT" sz="2000" dirty="0">
                <a:latin typeface="CMR10"/>
                <a:ea typeface="Calibri" panose="020F0502020204030204" pitchFamily="34" charset="0"/>
                <a:cs typeface="CMR10"/>
              </a:rPr>
              <a:t>). In </a:t>
            </a:r>
            <a:r>
              <a:rPr lang="it-IT" sz="2000" dirty="0" err="1">
                <a:latin typeface="CMR10"/>
                <a:ea typeface="Calibri" panose="020F0502020204030204" pitchFamily="34" charset="0"/>
                <a:cs typeface="CMR10"/>
              </a:rPr>
              <a:t>probabilistic</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terms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written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a:t>
            </a:r>
            <a:r>
              <a:rPr lang="it-IT" sz="2000" dirty="0">
                <a:latin typeface="CMR10"/>
                <a:ea typeface="Calibri" panose="020F0502020204030204" pitchFamily="34" charset="0"/>
                <a:cs typeface="CMR10"/>
              </a:rPr>
              <a:t> </a:t>
            </a:r>
            <a:r>
              <a:rPr lang="it-IT" sz="2000" dirty="0">
                <a:latin typeface="CMMI10"/>
                <a:ea typeface="Calibri" panose="020F0502020204030204" pitchFamily="34" charset="0"/>
                <a:cs typeface="CMMI10"/>
              </a:rPr>
              <a:t>P</a:t>
            </a:r>
            <a:r>
              <a:rPr lang="it-IT" sz="2000" dirty="0">
                <a:latin typeface="CMR10"/>
                <a:ea typeface="Calibri" panose="020F0502020204030204" pitchFamily="34" charset="0"/>
                <a:cs typeface="CMR10"/>
              </a:rPr>
              <a:t>[</a:t>
            </a:r>
            <a:r>
              <a:rPr lang="it-IT" sz="2000" dirty="0">
                <a:latin typeface="CMMI10"/>
                <a:ea typeface="Calibri" panose="020F0502020204030204" pitchFamily="34" charset="0"/>
                <a:cs typeface="CMMI10"/>
              </a:rPr>
              <a:t>IM &gt; </a:t>
            </a:r>
            <a:r>
              <a:rPr lang="it-IT" sz="2000" dirty="0" err="1">
                <a:latin typeface="CMMI10"/>
                <a:ea typeface="Calibri" panose="020F0502020204030204" pitchFamily="34" charset="0"/>
                <a:cs typeface="CMMI10"/>
              </a:rPr>
              <a:t>im</a:t>
            </a:r>
            <a:r>
              <a:rPr lang="it-IT" sz="2000" dirty="0" err="1">
                <a:latin typeface="CMSY10"/>
                <a:ea typeface="Calibri" panose="020F0502020204030204" pitchFamily="34" charset="0"/>
                <a:cs typeface="CMSY10"/>
              </a:rPr>
              <a:t>j</a:t>
            </a:r>
            <a:r>
              <a:rPr lang="it-IT" sz="2000" dirty="0" err="1">
                <a:latin typeface="CMMI10"/>
                <a:ea typeface="Calibri" panose="020F0502020204030204" pitchFamily="34" charset="0"/>
                <a:cs typeface="CMMI10"/>
              </a:rPr>
              <a:t>R</a:t>
            </a:r>
            <a:r>
              <a:rPr lang="it-IT" sz="2000" dirty="0">
                <a:latin typeface="CMMI10"/>
                <a:ea typeface="Calibri" panose="020F0502020204030204" pitchFamily="34" charset="0"/>
                <a:cs typeface="CMMI10"/>
              </a:rPr>
              <a:t> </a:t>
            </a:r>
            <a:r>
              <a:rPr lang="it-IT" sz="2000" dirty="0">
                <a:latin typeface="CMR10"/>
                <a:ea typeface="Calibri" panose="020F0502020204030204" pitchFamily="34" charset="0"/>
                <a:cs typeface="CMR10"/>
              </a:rPr>
              <a:t>= </a:t>
            </a:r>
            <a:r>
              <a:rPr lang="it-IT" sz="2000" dirty="0" err="1">
                <a:latin typeface="CMMI10"/>
                <a:ea typeface="Calibri" panose="020F0502020204030204" pitchFamily="34" charset="0"/>
                <a:cs typeface="CMMI10"/>
              </a:rPr>
              <a:t>r;M</a:t>
            </a:r>
            <a:r>
              <a:rPr lang="it-IT" sz="2000" dirty="0">
                <a:latin typeface="CMMI10"/>
                <a:ea typeface="Calibri" panose="020F0502020204030204" pitchFamily="34" charset="0"/>
                <a:cs typeface="CMMI10"/>
              </a:rPr>
              <a:t> </a:t>
            </a:r>
            <a:r>
              <a:rPr lang="it-IT" sz="2000" dirty="0">
                <a:latin typeface="CMR10"/>
                <a:ea typeface="Calibri" panose="020F0502020204030204" pitchFamily="34" charset="0"/>
                <a:cs typeface="CMR10"/>
              </a:rPr>
              <a:t>= </a:t>
            </a:r>
            <a:r>
              <a:rPr lang="it-IT" sz="2000" dirty="0">
                <a:latin typeface="CMMI10"/>
                <a:ea typeface="Calibri" panose="020F0502020204030204" pitchFamily="34" charset="0"/>
                <a:cs typeface="CMMI10"/>
              </a:rPr>
              <a:t>m</a:t>
            </a:r>
            <a:r>
              <a:rPr lang="it-IT" sz="2000" dirty="0">
                <a:latin typeface="CMR10"/>
                <a:ea typeface="Calibri" panose="020F0502020204030204" pitchFamily="34" charset="0"/>
                <a:cs typeface="CMR10"/>
              </a:rPr>
              <a:t>] = 1 </a:t>
            </a:r>
            <a:r>
              <a:rPr lang="it-IT" sz="2000" dirty="0">
                <a:latin typeface="Calibri" panose="020F0502020204030204" pitchFamily="34" charset="0"/>
                <a:ea typeface="Calibri" panose="020F0502020204030204" pitchFamily="34" charset="0"/>
                <a:cs typeface="Calibri" panose="020F0502020204030204" pitchFamily="34" charset="0"/>
              </a:rPr>
              <a:t>􀀀</a:t>
            </a:r>
            <a:r>
              <a:rPr lang="it-IT" sz="2000" dirty="0">
                <a:latin typeface="CMSY10"/>
                <a:ea typeface="Calibri" panose="020F0502020204030204" pitchFamily="34" charset="0"/>
                <a:cs typeface="CMSY10"/>
              </a:rPr>
              <a:t> </a:t>
            </a:r>
            <a:r>
              <a:rPr lang="it-IT" sz="2000" dirty="0" err="1">
                <a:latin typeface="CMMI10"/>
                <a:ea typeface="Calibri" panose="020F0502020204030204" pitchFamily="34" charset="0"/>
                <a:cs typeface="CMMI10"/>
              </a:rPr>
              <a:t>F</a:t>
            </a:r>
            <a:r>
              <a:rPr lang="it-IT" sz="2000" dirty="0" err="1">
                <a:latin typeface="CMMI7"/>
                <a:ea typeface="Calibri" panose="020F0502020204030204" pitchFamily="34" charset="0"/>
                <a:cs typeface="CMMI7"/>
              </a:rPr>
              <a:t>IM</a:t>
            </a:r>
            <a:r>
              <a:rPr lang="it-IT" sz="2000" dirty="0" err="1">
                <a:latin typeface="CMSY7"/>
                <a:ea typeface="Calibri" panose="020F0502020204030204" pitchFamily="34" charset="0"/>
                <a:cs typeface="CMSY7"/>
              </a:rPr>
              <a:t>j</a:t>
            </a:r>
            <a:r>
              <a:rPr lang="it-IT" sz="2000" dirty="0" err="1">
                <a:latin typeface="CMMI7"/>
                <a:ea typeface="Calibri" panose="020F0502020204030204" pitchFamily="34" charset="0"/>
                <a:cs typeface="CMMI7"/>
              </a:rPr>
              <a:t>RM</a:t>
            </a:r>
            <a:r>
              <a:rPr lang="it-IT" sz="2000" dirty="0">
                <a:latin typeface="CMR10"/>
                <a:ea typeface="Calibri" panose="020F0502020204030204" pitchFamily="34" charset="0"/>
                <a:cs typeface="CMR10"/>
              </a:rPr>
              <a:t>(</a:t>
            </a:r>
            <a:r>
              <a:rPr lang="it-IT" sz="2000" dirty="0" err="1">
                <a:latin typeface="CMMI10"/>
                <a:ea typeface="Calibri" panose="020F0502020204030204" pitchFamily="34" charset="0"/>
                <a:cs typeface="CMMI10"/>
              </a:rPr>
              <a:t>im</a:t>
            </a:r>
            <a:r>
              <a:rPr lang="it-IT" sz="2000" dirty="0" err="1">
                <a:latin typeface="CMSY10"/>
                <a:ea typeface="Calibri" panose="020F0502020204030204" pitchFamily="34" charset="0"/>
                <a:cs typeface="CMSY10"/>
              </a:rPr>
              <a:t>j</a:t>
            </a:r>
            <a:r>
              <a:rPr lang="it-IT" sz="2000" dirty="0" err="1">
                <a:latin typeface="CMMI10"/>
                <a:ea typeface="Calibri" panose="020F0502020204030204" pitchFamily="34" charset="0"/>
                <a:cs typeface="CMMI10"/>
              </a:rPr>
              <a:t>r;m</a:t>
            </a:r>
            <a:r>
              <a:rPr lang="it-IT" sz="2000" dirty="0">
                <a:latin typeface="CMR10"/>
                <a:ea typeface="Calibri" panose="020F0502020204030204" pitchFamily="34" charset="0"/>
                <a:cs typeface="CMR10"/>
              </a:rPr>
              <a:t>). </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In general, the </a:t>
            </a:r>
            <a:r>
              <a:rPr lang="it-IT" sz="2000" dirty="0" err="1">
                <a:latin typeface="CMR10"/>
                <a:ea typeface="Calibri" panose="020F0502020204030204" pitchFamily="34" charset="0"/>
                <a:cs typeface="CMR10"/>
              </a:rPr>
              <a:t>conditional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distribution</a:t>
            </a:r>
            <a:r>
              <a:rPr lang="it-IT" sz="2000" dirty="0">
                <a:latin typeface="CMR10"/>
                <a:ea typeface="Calibri" panose="020F0502020204030204" pitchFamily="34" charset="0"/>
                <a:cs typeface="CMR10"/>
              </a:rPr>
              <a:t> of the ground </a:t>
            </a:r>
            <a:r>
              <a:rPr lang="it-IT" sz="2000" dirty="0" err="1">
                <a:latin typeface="CMR10"/>
                <a:ea typeface="Calibri" panose="020F0502020204030204" pitchFamily="34" charset="0"/>
                <a:cs typeface="CMR10"/>
              </a:rPr>
              <a:t>motion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intensity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measure</a:t>
            </a:r>
            <a:r>
              <a:rPr lang="it-IT" sz="2000" dirty="0">
                <a:latin typeface="CMR10"/>
                <a:ea typeface="Calibri" panose="020F0502020204030204" pitchFamily="34" charset="0"/>
                <a:cs typeface="CMR10"/>
              </a:rPr>
              <a:t>, i.e. </a:t>
            </a:r>
            <a:r>
              <a:rPr lang="it-IT" sz="2000" dirty="0">
                <a:latin typeface="CMMI10"/>
                <a:ea typeface="Calibri" panose="020F0502020204030204" pitchFamily="34" charset="0"/>
                <a:cs typeface="CMMI10"/>
              </a:rPr>
              <a:t>F</a:t>
            </a:r>
            <a:r>
              <a:rPr lang="it-IT" sz="2000" dirty="0">
                <a:latin typeface="CMR10"/>
                <a:ea typeface="Calibri" panose="020F0502020204030204" pitchFamily="34" charset="0"/>
                <a:cs typeface="CMR10"/>
              </a:rPr>
              <a:t>(</a:t>
            </a:r>
            <a:r>
              <a:rPr lang="it-IT" sz="2000" dirty="0" err="1">
                <a:latin typeface="CMMI10"/>
                <a:ea typeface="Calibri" panose="020F0502020204030204" pitchFamily="34" charset="0"/>
                <a:cs typeface="CMMI10"/>
              </a:rPr>
              <a:t>im</a:t>
            </a:r>
            <a:r>
              <a:rPr lang="it-IT" sz="2000" dirty="0" err="1">
                <a:latin typeface="CMSY10"/>
                <a:ea typeface="Calibri" panose="020F0502020204030204" pitchFamily="34" charset="0"/>
                <a:cs typeface="CMSY10"/>
              </a:rPr>
              <a:t>j</a:t>
            </a:r>
            <a:r>
              <a:rPr lang="it-IT" sz="2000" dirty="0" err="1">
                <a:latin typeface="CMMI10"/>
                <a:ea typeface="Calibri" panose="020F0502020204030204" pitchFamily="34" charset="0"/>
                <a:cs typeface="CMMI10"/>
              </a:rPr>
              <a:t>r;m</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assumed</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log </a:t>
            </a:r>
            <a:r>
              <a:rPr lang="it-IT" sz="2000" dirty="0" err="1">
                <a:latin typeface="CMR10"/>
                <a:ea typeface="Calibri" panose="020F0502020204030204" pitchFamily="34" charset="0"/>
                <a:cs typeface="CMR10"/>
              </a:rPr>
              <a:t>normal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It</a:t>
            </a:r>
            <a:r>
              <a:rPr lang="it-IT" sz="2000" dirty="0">
                <a:latin typeface="CMR10"/>
                <a:ea typeface="Calibri" panose="020F0502020204030204" pitchFamily="34" charset="0"/>
                <a:cs typeface="CMR10"/>
              </a:rPr>
              <a:t> follow </a:t>
            </a:r>
            <a:r>
              <a:rPr lang="it-IT" sz="2000" dirty="0" err="1">
                <a:latin typeface="CMR10"/>
                <a:ea typeface="Calibri" panose="020F0502020204030204" pitchFamily="34" charset="0"/>
                <a:cs typeface="CMR10"/>
              </a:rPr>
              <a:t>that</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logarithm</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conditional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intensity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measure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normally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distributed</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Some </a:t>
            </a:r>
            <a:r>
              <a:rPr lang="it-IT" sz="2000" dirty="0" err="1">
                <a:latin typeface="CMR10"/>
                <a:ea typeface="Calibri" panose="020F0502020204030204" pitchFamily="34" charset="0"/>
                <a:cs typeface="CMR10"/>
              </a:rPr>
              <a:t>observations</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mention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Well</a:t>
            </a:r>
            <a:r>
              <a:rPr lang="it-IT" sz="2000" dirty="0">
                <a:latin typeface="CMR10"/>
                <a:ea typeface="Calibri" panose="020F0502020204030204" pitchFamily="34" charset="0"/>
                <a:cs typeface="CMR10"/>
              </a:rPr>
              <a:t>, over </a:t>
            </a:r>
            <a:r>
              <a:rPr lang="it-IT" sz="2000" dirty="0" err="1">
                <a:latin typeface="CMR10"/>
                <a:ea typeface="Calibri" panose="020F0502020204030204" pitchFamily="34" charset="0"/>
                <a:cs typeface="CMR10"/>
              </a:rPr>
              <a:t>decades</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development</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prediction</a:t>
            </a:r>
            <a:r>
              <a:rPr lang="it-IT" sz="2000" dirty="0">
                <a:latin typeface="CMR10"/>
                <a:ea typeface="Calibri" panose="020F0502020204030204" pitchFamily="34" charset="0"/>
                <a:cs typeface="CMR10"/>
              </a:rPr>
              <a:t> models </a:t>
            </a:r>
            <a:r>
              <a:rPr lang="it-IT" sz="2000" dirty="0" err="1">
                <a:latin typeface="CMR10"/>
                <a:ea typeface="Calibri" panose="020F0502020204030204" pitchFamily="34" charset="0"/>
                <a:cs typeface="CMR10"/>
              </a:rPr>
              <a:t>have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become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complex</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consisting</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many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parameters</a:t>
            </a:r>
            <a:r>
              <a:rPr lang="it-IT" sz="2000" dirty="0">
                <a:latin typeface="CMR10"/>
                <a:ea typeface="Calibri" panose="020F0502020204030204" pitchFamily="34" charset="0"/>
                <a:cs typeface="CMR10"/>
              </a:rPr>
              <a:t>. More </a:t>
            </a:r>
            <a:r>
              <a:rPr lang="it-IT" sz="2000" dirty="0" err="1">
                <a:latin typeface="CMR10"/>
                <a:ea typeface="Calibri" panose="020F0502020204030204" pitchFamily="34" charset="0"/>
                <a:cs typeface="CMR10"/>
              </a:rPr>
              <a:t>speci_cally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many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factors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related</a:t>
            </a:r>
            <a:r>
              <a:rPr lang="it-IT" sz="2000" dirty="0">
                <a:latin typeface="CMR10"/>
                <a:ea typeface="Calibri" panose="020F0502020204030204" pitchFamily="34" charset="0"/>
                <a:cs typeface="CMR10"/>
              </a:rPr>
              <a:t> to source and site </a:t>
            </a:r>
            <a:r>
              <a:rPr lang="it-IT" sz="2000" dirty="0" err="1">
                <a:latin typeface="CMR10"/>
                <a:ea typeface="Calibri" panose="020F0502020204030204" pitchFamily="34" charset="0"/>
                <a:cs typeface="CMR10"/>
              </a:rPr>
              <a:t>characteristics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are </a:t>
            </a:r>
            <a:r>
              <a:rPr lang="it-IT" sz="2000" dirty="0" err="1">
                <a:latin typeface="CMR10"/>
                <a:ea typeface="Calibri" panose="020F0502020204030204" pitchFamily="34" charset="0"/>
                <a:cs typeface="CMR10"/>
              </a:rPr>
              <a:t>considered</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among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all</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parameters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involved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faulting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mechanism</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effect</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local</a:t>
            </a:r>
            <a:r>
              <a:rPr lang="it-IT" sz="2000" dirty="0">
                <a:latin typeface="CMR10"/>
                <a:ea typeface="Calibri" panose="020F0502020204030204" pitchFamily="34" charset="0"/>
                <a:cs typeface="CMR10"/>
              </a:rPr>
              <a:t> site </a:t>
            </a:r>
            <a:r>
              <a:rPr lang="it-IT" sz="2000" dirty="0" err="1">
                <a:latin typeface="CMR10"/>
                <a:ea typeface="Calibri" panose="020F0502020204030204" pitchFamily="34" charset="0"/>
                <a:cs typeface="CMR10"/>
              </a:rPr>
              <a:t>conditions</a:t>
            </a:r>
            <a:r>
              <a:rPr lang="it-IT" sz="2000" dirty="0">
                <a:latin typeface="CMR10"/>
                <a:ea typeface="Calibri" panose="020F0502020204030204" pitchFamily="34" charset="0"/>
                <a:cs typeface="CMR10"/>
              </a:rPr>
              <a:t> are of </a:t>
            </a:r>
            <a:r>
              <a:rPr lang="it-IT" sz="2000" dirty="0" err="1">
                <a:latin typeface="CMR10"/>
                <a:ea typeface="Calibri" panose="020F0502020204030204" pitchFamily="34" charset="0"/>
                <a:cs typeface="CMR10"/>
              </a:rPr>
              <a:t>paramount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importance</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19</a:t>
            </a:fld>
            <a:endParaRPr lang="it-IT"/>
          </a:p>
        </p:txBody>
      </p:sp>
      <p:sp>
        <p:nvSpPr>
          <p:cNvPr id="5" name="Segnaposto data 4">
            <a:extLst>
              <a:ext uri="{FF2B5EF4-FFF2-40B4-BE49-F238E27FC236}">
                <a16:creationId xmlns:a16="http://schemas.microsoft.com/office/drawing/2014/main" id="{671708D0-1BC2-4F1E-AEF4-753334F1733D}"/>
              </a:ext>
            </a:extLst>
          </p:cNvPr>
          <p:cNvSpPr>
            <a:spLocks noGrp="1"/>
          </p:cNvSpPr>
          <p:nvPr>
            <p:ph type="dt" idx="1"/>
          </p:nvPr>
        </p:nvSpPr>
        <p:spPr/>
        <p:txBody>
          <a:bodyPr/>
          <a:lstStyle/>
          <a:p>
            <a:fld id="{40AD8D6B-2ADD-4534-874F-177C6EA7A6D2}" type="datetime1">
              <a:rPr lang="it-IT" smtClean="0"/>
              <a:t>01/12/2020</a:t>
            </a:fld>
            <a:endParaRPr lang="it-IT"/>
          </a:p>
        </p:txBody>
      </p:sp>
    </p:spTree>
    <p:extLst>
      <p:ext uri="{BB962C8B-B14F-4D97-AF65-F5344CB8AC3E}">
        <p14:creationId xmlns:p14="http://schemas.microsoft.com/office/powerpoint/2010/main" val="1456428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Here is presented the course outline.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First, a brief introduction on PBEE and especially on the proposed framework of the PEER, i.e. Pacific Earthquake Research </a:t>
            </a:r>
            <a:r>
              <a:rPr lang="en-GB" sz="2000" dirty="0" err="1">
                <a:latin typeface="Calibri" panose="020F0502020204030204" pitchFamily="34" charset="0"/>
                <a:ea typeface="Calibri" panose="020F0502020204030204" pitchFamily="34" charset="0"/>
                <a:cs typeface="Times New Roman" panose="02020603050405020304" pitchFamily="18" charset="0"/>
              </a:rPr>
              <a:t>Center</a:t>
            </a:r>
            <a:r>
              <a:rPr lang="en-GB" sz="2000" dirty="0">
                <a:latin typeface="Calibri" panose="020F0502020204030204" pitchFamily="34" charset="0"/>
                <a:ea typeface="Calibri" panose="020F0502020204030204" pitchFamily="34" charset="0"/>
                <a:cs typeface="Times New Roman" panose="02020603050405020304" pitchFamily="18" charset="0"/>
              </a:rPr>
              <a:t> of Berkeley, here adopted.</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Then, Probabilistic seismic hazard model is presented: starting from main concepts and analytical formulations to an implementation on MATLAB and a comparison of results with the ones provided by the Italian National Institute INGV {AINGVI}.</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In the second hour, we will unfold main ideas on fragility concepts and discuss a case study implemented on MATLAB in order to perform fragility curves.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Finally, some references are provided.</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2</a:t>
            </a:fld>
            <a:endParaRPr lang="it-IT"/>
          </a:p>
        </p:txBody>
      </p:sp>
      <p:sp>
        <p:nvSpPr>
          <p:cNvPr id="5" name="Segnaposto data 4">
            <a:extLst>
              <a:ext uri="{FF2B5EF4-FFF2-40B4-BE49-F238E27FC236}">
                <a16:creationId xmlns:a16="http://schemas.microsoft.com/office/drawing/2014/main" id="{E75C5C21-93BA-4B47-967D-8FC23E539C0C}"/>
              </a:ext>
            </a:extLst>
          </p:cNvPr>
          <p:cNvSpPr>
            <a:spLocks noGrp="1"/>
          </p:cNvSpPr>
          <p:nvPr>
            <p:ph type="dt" idx="1"/>
          </p:nvPr>
        </p:nvSpPr>
        <p:spPr/>
        <p:txBody>
          <a:bodyPr/>
          <a:lstStyle/>
          <a:p>
            <a:fld id="{154A74DC-3536-44B7-A7D4-E4785EF2D4D3}" type="datetime1">
              <a:rPr lang="it-IT" smtClean="0"/>
              <a:t>01/12/2020</a:t>
            </a:fld>
            <a:endParaRPr lang="it-IT"/>
          </a:p>
        </p:txBody>
      </p:sp>
    </p:spTree>
    <p:extLst>
      <p:ext uri="{BB962C8B-B14F-4D97-AF65-F5344CB8AC3E}">
        <p14:creationId xmlns:p14="http://schemas.microsoft.com/office/powerpoint/2010/main" val="2441866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err="1">
                <a:latin typeface="CMR10"/>
                <a:ea typeface="Calibri" panose="020F0502020204030204" pitchFamily="34" charset="0"/>
                <a:cs typeface="CMR10"/>
              </a:rPr>
              <a:t>Then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finally</a:t>
            </a:r>
            <a:r>
              <a:rPr lang="it-IT" sz="2000" dirty="0">
                <a:latin typeface="CMR10"/>
                <a:ea typeface="Calibri" panose="020F0502020204030204" pitchFamily="34" charset="0"/>
                <a:cs typeface="CMR10"/>
              </a:rPr>
              <a:t> the last step: the hazard </a:t>
            </a:r>
            <a:r>
              <a:rPr lang="it-IT" sz="2000" dirty="0" err="1">
                <a:latin typeface="CMR10"/>
                <a:ea typeface="Calibri" panose="020F0502020204030204" pitchFamily="34" charset="0"/>
                <a:cs typeface="CMR10"/>
              </a:rPr>
              <a:t>computation</a:t>
            </a:r>
            <a:r>
              <a:rPr lang="it-IT" sz="2000" dirty="0">
                <a:latin typeface="CMR10"/>
                <a:ea typeface="Calibri" panose="020F0502020204030204" pitchFamily="34" charset="0"/>
                <a:cs typeface="CMR10"/>
              </a:rPr>
              <a:t>. </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The </a:t>
            </a:r>
            <a:r>
              <a:rPr lang="it-IT" sz="2000" dirty="0" err="1">
                <a:latin typeface="CMR10"/>
                <a:ea typeface="Calibri" panose="020F0502020204030204" pitchFamily="34" charset="0"/>
                <a:cs typeface="CMR10"/>
              </a:rPr>
              <a:t>seismic</a:t>
            </a:r>
            <a:r>
              <a:rPr lang="it-IT" sz="2000" dirty="0">
                <a:latin typeface="CMR10"/>
                <a:ea typeface="Calibri" panose="020F0502020204030204" pitchFamily="34" charset="0"/>
                <a:cs typeface="CMR10"/>
              </a:rPr>
              <a:t> hazard curve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function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representing</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annual</a:t>
            </a:r>
            <a:r>
              <a:rPr lang="it-IT" sz="2000" dirty="0">
                <a:latin typeface="CMR10"/>
                <a:ea typeface="Calibri" panose="020F0502020204030204" pitchFamily="34" charset="0"/>
                <a:cs typeface="CMR10"/>
              </a:rPr>
              <a:t> frequency of </a:t>
            </a:r>
            <a:r>
              <a:rPr lang="it-IT" sz="2000" dirty="0" err="1">
                <a:latin typeface="CMR10"/>
                <a:ea typeface="Calibri" panose="020F0502020204030204" pitchFamily="34" charset="0"/>
                <a:cs typeface="CMR10"/>
              </a:rPr>
              <a:t>exceeding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various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levels</a:t>
            </a:r>
            <a:r>
              <a:rPr lang="it-IT" sz="2000" dirty="0">
                <a:latin typeface="CMR10"/>
                <a:ea typeface="Calibri" panose="020F0502020204030204" pitchFamily="34" charset="0"/>
                <a:cs typeface="CMR10"/>
              </a:rPr>
              <a:t> of</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ground </a:t>
            </a:r>
            <a:r>
              <a:rPr lang="it-IT" sz="2000" dirty="0" err="1">
                <a:latin typeface="CMR10"/>
                <a:ea typeface="Calibri" panose="020F0502020204030204" pitchFamily="34" charset="0"/>
                <a:cs typeface="CMR10"/>
              </a:rPr>
              <a:t>shaking</a:t>
            </a:r>
            <a:r>
              <a:rPr lang="it-IT" sz="2000" dirty="0">
                <a:latin typeface="CMR10"/>
                <a:ea typeface="Calibri" panose="020F0502020204030204" pitchFamily="34" charset="0"/>
                <a:cs typeface="CMR10"/>
              </a:rPr>
              <a:t> (i.e. the </a:t>
            </a:r>
            <a:r>
              <a:rPr lang="it-IT" sz="2000" dirty="0">
                <a:latin typeface="CMMI10"/>
                <a:ea typeface="Calibri" panose="020F0502020204030204" pitchFamily="34" charset="0"/>
                <a:cs typeface="CMMI10"/>
              </a:rPr>
              <a:t>IM</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at</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speci_c</a:t>
            </a:r>
            <a:r>
              <a:rPr lang="it-IT" sz="2000" dirty="0">
                <a:latin typeface="CMR10"/>
                <a:ea typeface="Calibri" panose="020F0502020204030204" pitchFamily="34" charset="0"/>
                <a:cs typeface="CMR10"/>
              </a:rPr>
              <a:t> site. The curve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obtained</a:t>
            </a:r>
            <a:r>
              <a:rPr lang="it-IT" sz="2000" dirty="0">
                <a:latin typeface="CMR10"/>
                <a:ea typeface="Calibri" panose="020F0502020204030204" pitchFamily="34" charset="0"/>
                <a:cs typeface="CMR10"/>
              </a:rPr>
              <a:t> by </a:t>
            </a:r>
            <a:r>
              <a:rPr lang="it-IT" sz="2000" dirty="0" err="1">
                <a:latin typeface="CMR10"/>
                <a:ea typeface="Calibri" panose="020F0502020204030204" pitchFamily="34" charset="0"/>
                <a:cs typeface="CMR10"/>
              </a:rPr>
              <a:t>integration</a:t>
            </a:r>
            <a:r>
              <a:rPr lang="it-IT" sz="2000" dirty="0">
                <a:latin typeface="CMR10"/>
                <a:ea typeface="Calibri" panose="020F0502020204030204" pitchFamily="34" charset="0"/>
                <a:cs typeface="CMR10"/>
              </a:rPr>
              <a:t> of the _</a:t>
            </a:r>
            <a:r>
              <a:rPr lang="it-IT" sz="2000" dirty="0" err="1">
                <a:latin typeface="CMR10"/>
                <a:ea typeface="Calibri" panose="020F0502020204030204" pitchFamily="34" charset="0"/>
                <a:cs typeface="CMR10"/>
              </a:rPr>
              <a:t>rst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three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steps over </a:t>
            </a:r>
            <a:r>
              <a:rPr lang="it-IT" sz="2000" dirty="0" err="1">
                <a:latin typeface="CMR10"/>
                <a:ea typeface="Calibri" panose="020F0502020204030204" pitchFamily="34" charset="0"/>
                <a:cs typeface="CMR10"/>
              </a:rPr>
              <a:t>all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possible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magnitudes</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earthquakes</a:t>
            </a:r>
            <a:r>
              <a:rPr lang="it-IT" sz="2000" dirty="0">
                <a:latin typeface="CMR10"/>
                <a:ea typeface="Calibri" panose="020F0502020204030204" pitchFamily="34" charset="0"/>
                <a:cs typeface="CMR10"/>
              </a:rPr>
              <a:t> locations.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Seismic</a:t>
            </a:r>
            <a:r>
              <a:rPr lang="it-IT" sz="2000" dirty="0">
                <a:latin typeface="CMR10"/>
                <a:ea typeface="Calibri" panose="020F0502020204030204" pitchFamily="34" charset="0"/>
                <a:cs typeface="CMR10"/>
              </a:rPr>
              <a:t> hazard </a:t>
            </a:r>
            <a:r>
              <a:rPr lang="it-IT" sz="2000" dirty="0" err="1">
                <a:latin typeface="CMR10"/>
                <a:ea typeface="Calibri" panose="020F0502020204030204" pitchFamily="34" charset="0"/>
                <a:cs typeface="CMR10"/>
              </a:rPr>
              <a:t>curves</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obtained</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individual</a:t>
            </a:r>
            <a:r>
              <a:rPr lang="it-IT" sz="2000" dirty="0">
                <a:latin typeface="CMR10"/>
                <a:ea typeface="Calibri" panose="020F0502020204030204" pitchFamily="34" charset="0"/>
                <a:cs typeface="CMR10"/>
              </a:rPr>
              <a:t> sources and, </a:t>
            </a:r>
            <a:r>
              <a:rPr lang="it-IT" sz="2000" dirty="0" err="1">
                <a:latin typeface="CMR10"/>
                <a:ea typeface="Calibri" panose="020F0502020204030204" pitchFamily="34" charset="0"/>
                <a:cs typeface="CMR10"/>
              </a:rPr>
              <a:t>then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combined</a:t>
            </a:r>
            <a:r>
              <a:rPr lang="it-IT" sz="2000" dirty="0">
                <a:latin typeface="CMR10"/>
                <a:ea typeface="Calibri" panose="020F0502020204030204" pitchFamily="34" charset="0"/>
                <a:cs typeface="CMR10"/>
              </a:rPr>
              <a:t> to express the aggregate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hazard </a:t>
            </a:r>
            <a:r>
              <a:rPr lang="it-IT" sz="2000" dirty="0" err="1">
                <a:latin typeface="CMR10"/>
                <a:ea typeface="Calibri" panose="020F0502020204030204" pitchFamily="34" charset="0"/>
                <a:cs typeface="CMR10"/>
              </a:rPr>
              <a:t>at</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particular</a:t>
            </a:r>
            <a:r>
              <a:rPr lang="it-IT" sz="2000" dirty="0">
                <a:latin typeface="CMR10"/>
                <a:ea typeface="Calibri" panose="020F0502020204030204" pitchFamily="34" charset="0"/>
                <a:cs typeface="CMR10"/>
              </a:rPr>
              <a:t> site.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Given</a:t>
            </a:r>
            <a:r>
              <a:rPr lang="it-IT" sz="2000" dirty="0">
                <a:latin typeface="CMR10"/>
                <a:ea typeface="Calibri" panose="020F0502020204030204" pitchFamily="34" charset="0"/>
                <a:cs typeface="CMR10"/>
              </a:rPr>
              <a:t> </a:t>
            </a:r>
            <a:r>
              <a:rPr lang="it-IT" sz="2000" dirty="0">
                <a:latin typeface="CMMI10"/>
                <a:ea typeface="Calibri" panose="020F0502020204030204" pitchFamily="34" charset="0"/>
                <a:cs typeface="CMMI10"/>
              </a:rPr>
              <a:t>N</a:t>
            </a:r>
            <a:r>
              <a:rPr lang="it-IT" sz="2000" dirty="0">
                <a:latin typeface="CMMI7"/>
                <a:ea typeface="Calibri" panose="020F0502020204030204" pitchFamily="34" charset="0"/>
                <a:cs typeface="CMMI7"/>
              </a:rPr>
              <a:t>s </a:t>
            </a:r>
            <a:r>
              <a:rPr lang="it-IT" sz="2000" dirty="0" err="1">
                <a:latin typeface="CMR10"/>
                <a:ea typeface="Calibri" panose="020F0502020204030204" pitchFamily="34" charset="0"/>
                <a:cs typeface="CMR10"/>
              </a:rPr>
              <a:t>statistically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independent</a:t>
            </a:r>
            <a:r>
              <a:rPr lang="it-IT" sz="2000" dirty="0">
                <a:latin typeface="CMR10"/>
                <a:ea typeface="Calibri" panose="020F0502020204030204" pitchFamily="34" charset="0"/>
                <a:cs typeface="CMR10"/>
              </a:rPr>
              <a:t> sources, the aggregate hazard curve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derived</a:t>
            </a:r>
            <a:r>
              <a:rPr lang="it-IT" sz="2000" dirty="0">
                <a:latin typeface="CMR10"/>
                <a:ea typeface="Calibri" panose="020F0502020204030204" pitchFamily="34" charset="0"/>
                <a:cs typeface="CMR10"/>
              </a:rPr>
              <a:t> by </a:t>
            </a:r>
            <a:r>
              <a:rPr lang="it-IT" sz="2000" dirty="0" err="1">
                <a:latin typeface="CMR10"/>
                <a:ea typeface="Calibri" panose="020F0502020204030204" pitchFamily="34" charset="0"/>
                <a:cs typeface="CMR10"/>
              </a:rPr>
              <a:t>merging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all</a:t>
            </a:r>
            <a:r>
              <a:rPr lang="it-IT" sz="2000" dirty="0">
                <a:latin typeface="CMR10"/>
                <a:ea typeface="Calibri" panose="020F0502020204030204" pitchFamily="34" charset="0"/>
                <a:cs typeface="CMR10"/>
              </a:rPr>
              <a:t> the </a:t>
            </a:r>
            <a:r>
              <a:rPr lang="it-IT" sz="2000" dirty="0">
                <a:latin typeface="CMMI10"/>
                <a:ea typeface="Calibri" panose="020F0502020204030204" pitchFamily="34" charset="0"/>
                <a:cs typeface="CMMI10"/>
              </a:rPr>
              <a:t>N</a:t>
            </a:r>
            <a:r>
              <a:rPr lang="it-IT" sz="2000" dirty="0">
                <a:latin typeface="CMMI7"/>
                <a:ea typeface="Calibri" panose="020F0502020204030204" pitchFamily="34" charset="0"/>
                <a:cs typeface="CMMI7"/>
              </a:rPr>
              <a:t>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Poisson </a:t>
            </a:r>
            <a:r>
              <a:rPr lang="it-IT" sz="2000" dirty="0" err="1">
                <a:latin typeface="CMR10"/>
                <a:ea typeface="Calibri" panose="020F0502020204030204" pitchFamily="34" charset="0"/>
                <a:cs typeface="CMR10"/>
              </a:rPr>
              <a:t>process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numerical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integration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required</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20</a:t>
            </a:fld>
            <a:endParaRPr lang="it-IT"/>
          </a:p>
        </p:txBody>
      </p:sp>
      <p:sp>
        <p:nvSpPr>
          <p:cNvPr id="5" name="Segnaposto data 4">
            <a:extLst>
              <a:ext uri="{FF2B5EF4-FFF2-40B4-BE49-F238E27FC236}">
                <a16:creationId xmlns:a16="http://schemas.microsoft.com/office/drawing/2014/main" id="{4ED487F6-625C-4AA3-A4E3-9FD06BC43E03}"/>
              </a:ext>
            </a:extLst>
          </p:cNvPr>
          <p:cNvSpPr>
            <a:spLocks noGrp="1"/>
          </p:cNvSpPr>
          <p:nvPr>
            <p:ph type="dt" idx="1"/>
          </p:nvPr>
        </p:nvSpPr>
        <p:spPr/>
        <p:txBody>
          <a:bodyPr/>
          <a:lstStyle/>
          <a:p>
            <a:fld id="{094BB574-2CA6-4C20-AE9F-BAFA169752C2}" type="datetime1">
              <a:rPr lang="it-IT" smtClean="0"/>
              <a:t>01/12/2020</a:t>
            </a:fld>
            <a:endParaRPr lang="it-IT"/>
          </a:p>
        </p:txBody>
      </p:sp>
    </p:spTree>
    <p:extLst>
      <p:ext uri="{BB962C8B-B14F-4D97-AF65-F5344CB8AC3E}">
        <p14:creationId xmlns:p14="http://schemas.microsoft.com/office/powerpoint/2010/main" val="352071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21</a:t>
            </a:fld>
            <a:endParaRPr lang="it-IT"/>
          </a:p>
        </p:txBody>
      </p:sp>
      <p:sp>
        <p:nvSpPr>
          <p:cNvPr id="5" name="Segnaposto data 4">
            <a:extLst>
              <a:ext uri="{FF2B5EF4-FFF2-40B4-BE49-F238E27FC236}">
                <a16:creationId xmlns:a16="http://schemas.microsoft.com/office/drawing/2014/main" id="{6E75FAA6-3B3D-4CAE-AE19-8161283D8DA9}"/>
              </a:ext>
            </a:extLst>
          </p:cNvPr>
          <p:cNvSpPr>
            <a:spLocks noGrp="1"/>
          </p:cNvSpPr>
          <p:nvPr>
            <p:ph type="dt" idx="1"/>
          </p:nvPr>
        </p:nvSpPr>
        <p:spPr/>
        <p:txBody>
          <a:bodyPr/>
          <a:lstStyle/>
          <a:p>
            <a:fld id="{3C5ED0F2-D454-4EFA-996E-BE6F87517AFD}" type="datetime1">
              <a:rPr lang="it-IT" smtClean="0"/>
              <a:t>01/12/2020</a:t>
            </a:fld>
            <a:endParaRPr lang="it-IT"/>
          </a:p>
        </p:txBody>
      </p:sp>
    </p:spTree>
    <p:extLst>
      <p:ext uri="{BB962C8B-B14F-4D97-AF65-F5344CB8AC3E}">
        <p14:creationId xmlns:p14="http://schemas.microsoft.com/office/powerpoint/2010/main" val="1659784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Now let’s see with </a:t>
            </a:r>
            <a:r>
              <a:rPr lang="en-GB" sz="2000" dirty="0" err="1">
                <a:latin typeface="Calibri" panose="020F0502020204030204" pitchFamily="34" charset="0"/>
                <a:ea typeface="Calibri" panose="020F0502020204030204" pitchFamily="34" charset="0"/>
                <a:cs typeface="Times New Roman" panose="02020603050405020304" pitchFamily="18" charset="0"/>
              </a:rPr>
              <a:t>Matlab</a:t>
            </a:r>
            <a:r>
              <a:rPr lang="en-GB" sz="2000" dirty="0">
                <a:latin typeface="Calibri" panose="020F0502020204030204" pitchFamily="34" charset="0"/>
                <a:ea typeface="Calibri" panose="020F0502020204030204" pitchFamily="34" charset="0"/>
                <a:cs typeface="Times New Roman" panose="02020603050405020304" pitchFamily="18" charset="0"/>
              </a:rPr>
              <a:t> how to perform a PSHA analysis of a site located in Italy and then, if someone is curious, we can compare it with results from the interactive seismic hazard map of the Italian National institute INGV, by applying just some modification to our code.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The goals are here reported, so basically to compute the hazard curve for each fault annual, at 50 years or at 475 years. What we expect, reasonably, is that the last one hazard curve is going to have an higher rate of exceedance, since, as one can imagine, it has a major return period so chance to see more seismic events. Let’s try to dramatically simplified in this way our expectations.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22</a:t>
            </a:fld>
            <a:endParaRPr lang="it-IT"/>
          </a:p>
        </p:txBody>
      </p:sp>
      <p:sp>
        <p:nvSpPr>
          <p:cNvPr id="5" name="Segnaposto data 4">
            <a:extLst>
              <a:ext uri="{FF2B5EF4-FFF2-40B4-BE49-F238E27FC236}">
                <a16:creationId xmlns:a16="http://schemas.microsoft.com/office/drawing/2014/main" id="{957E885D-5A40-44C1-8E26-9FBD18BE0D75}"/>
              </a:ext>
            </a:extLst>
          </p:cNvPr>
          <p:cNvSpPr>
            <a:spLocks noGrp="1"/>
          </p:cNvSpPr>
          <p:nvPr>
            <p:ph type="dt" idx="1"/>
          </p:nvPr>
        </p:nvSpPr>
        <p:spPr/>
        <p:txBody>
          <a:bodyPr/>
          <a:lstStyle/>
          <a:p>
            <a:fld id="{166A95EF-2503-45F6-9CA4-FF3829A00CD9}" type="datetime1">
              <a:rPr lang="it-IT" smtClean="0"/>
              <a:t>01/12/2020</a:t>
            </a:fld>
            <a:endParaRPr lang="it-IT"/>
          </a:p>
        </p:txBody>
      </p:sp>
    </p:spTree>
    <p:extLst>
      <p:ext uri="{BB962C8B-B14F-4D97-AF65-F5344CB8AC3E}">
        <p14:creationId xmlns:p14="http://schemas.microsoft.com/office/powerpoint/2010/main" val="4210317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As first step we have seen that we need to characterize sources involved in hazard evaluation.</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To do so, we need to access for example to the database and catalogue provided by the Italian National Institute INGV. Here we found data and material needed for the localization of the </a:t>
            </a:r>
            <a:r>
              <a:rPr lang="en-GB" sz="2000" dirty="0" err="1">
                <a:latin typeface="Calibri" panose="020F0502020204030204" pitchFamily="34" charset="0"/>
                <a:ea typeface="Calibri" panose="020F0502020204030204" pitchFamily="34" charset="0"/>
                <a:cs typeface="Times New Roman" panose="02020603050405020304" pitchFamily="18" charset="0"/>
              </a:rPr>
              <a:t>seismogenetic</a:t>
            </a:r>
            <a:r>
              <a:rPr lang="en-GB" sz="2000" dirty="0">
                <a:latin typeface="Calibri" panose="020F0502020204030204" pitchFamily="34" charset="0"/>
                <a:ea typeface="Calibri" panose="020F0502020204030204" pitchFamily="34" charset="0"/>
                <a:cs typeface="Times New Roman" panose="02020603050405020304" pitchFamily="18" charset="0"/>
              </a:rPr>
              <a:t> zones. In particular, the updated catalogue and model for the Italian GMPE is the so called ZS9.</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In this seismological zonation, we find different categories based on distinct characteristics such as fault mechanism, </a:t>
            </a:r>
            <a:r>
              <a:rPr lang="en-GB" sz="2000" dirty="0" err="1">
                <a:latin typeface="Calibri" panose="020F0502020204030204" pitchFamily="34" charset="0"/>
                <a:ea typeface="Calibri" panose="020F0502020204030204" pitchFamily="34" charset="0"/>
                <a:cs typeface="Times New Roman" panose="02020603050405020304" pitchFamily="18" charset="0"/>
              </a:rPr>
              <a:t>hypocenter</a:t>
            </a:r>
            <a:r>
              <a:rPr lang="en-GB" sz="2000" dirty="0">
                <a:latin typeface="Calibri" panose="020F0502020204030204" pitchFamily="34" charset="0"/>
                <a:ea typeface="Calibri" panose="020F0502020204030204" pitchFamily="34" charset="0"/>
                <a:cs typeface="Times New Roman" panose="02020603050405020304" pitchFamily="18" charset="0"/>
              </a:rPr>
              <a:t> depth and so on.</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23</a:t>
            </a:fld>
            <a:endParaRPr lang="it-IT"/>
          </a:p>
        </p:txBody>
      </p:sp>
      <p:sp>
        <p:nvSpPr>
          <p:cNvPr id="5" name="Segnaposto data 4">
            <a:extLst>
              <a:ext uri="{FF2B5EF4-FFF2-40B4-BE49-F238E27FC236}">
                <a16:creationId xmlns:a16="http://schemas.microsoft.com/office/drawing/2014/main" id="{526607E9-046F-4355-968E-616AF7BD6589}"/>
              </a:ext>
            </a:extLst>
          </p:cNvPr>
          <p:cNvSpPr>
            <a:spLocks noGrp="1"/>
          </p:cNvSpPr>
          <p:nvPr>
            <p:ph type="dt" idx="1"/>
          </p:nvPr>
        </p:nvSpPr>
        <p:spPr/>
        <p:txBody>
          <a:bodyPr/>
          <a:lstStyle/>
          <a:p>
            <a:fld id="{4D6F1290-9508-4042-BEEB-68FD58BD4DE6}" type="datetime1">
              <a:rPr lang="it-IT" smtClean="0"/>
              <a:t>01/12/2020</a:t>
            </a:fld>
            <a:endParaRPr lang="it-IT"/>
          </a:p>
        </p:txBody>
      </p:sp>
    </p:spTree>
    <p:extLst>
      <p:ext uri="{BB962C8B-B14F-4D97-AF65-F5344CB8AC3E}">
        <p14:creationId xmlns:p14="http://schemas.microsoft.com/office/powerpoint/2010/main" val="4114372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en-GB" sz="2000" dirty="0">
                <a:latin typeface="Calibri" panose="020F0502020204030204" pitchFamily="34" charset="0"/>
                <a:ea typeface="Calibri" panose="020F0502020204030204" pitchFamily="34" charset="0"/>
                <a:cs typeface="Times New Roman" panose="02020603050405020304" pitchFamily="18" charset="0"/>
              </a:rPr>
              <a:t>Here, since we placed ourselves in </a:t>
            </a:r>
            <a:r>
              <a:rPr lang="en-GB" sz="2000" dirty="0" err="1">
                <a:latin typeface="Calibri" panose="020F0502020204030204" pitchFamily="34" charset="0"/>
                <a:ea typeface="Calibri" panose="020F0502020204030204" pitchFamily="34" charset="0"/>
                <a:cs typeface="Times New Roman" panose="02020603050405020304" pitchFamily="18" charset="0"/>
              </a:rPr>
              <a:t>Palmoli</a:t>
            </a:r>
            <a:r>
              <a:rPr lang="en-GB" sz="2000" dirty="0">
                <a:latin typeface="Calibri" panose="020F0502020204030204" pitchFamily="34" charset="0"/>
                <a:ea typeface="Calibri" panose="020F0502020204030204" pitchFamily="34" charset="0"/>
                <a:cs typeface="Times New Roman" panose="02020603050405020304" pitchFamily="18" charset="0"/>
              </a:rPr>
              <a:t>, middle of Italy, we have selected some of the </a:t>
            </a:r>
            <a:r>
              <a:rPr lang="en-GB" sz="2000" dirty="0" err="1">
                <a:latin typeface="Calibri" panose="020F0502020204030204" pitchFamily="34" charset="0"/>
                <a:ea typeface="Calibri" panose="020F0502020204030204" pitchFamily="34" charset="0"/>
                <a:cs typeface="Times New Roman" panose="02020603050405020304" pitchFamily="18" charset="0"/>
              </a:rPr>
              <a:t>seismogenetic</a:t>
            </a:r>
            <a:r>
              <a:rPr lang="en-GB" sz="2000" dirty="0">
                <a:latin typeface="Calibri" panose="020F0502020204030204" pitchFamily="34" charset="0"/>
                <a:ea typeface="Calibri" panose="020F0502020204030204" pitchFamily="34" charset="0"/>
                <a:cs typeface="Times New Roman" panose="02020603050405020304" pitchFamily="18" charset="0"/>
              </a:rPr>
              <a:t> zone useful or interesting for the hazard curve calculation. In particular, from this table, some useful information are already reported, such as coefficient b of GR, m max and m min </a:t>
            </a:r>
            <a:r>
              <a:rPr lang="en-GB" sz="2000" dirty="0" err="1">
                <a:latin typeface="Calibri" panose="020F0502020204030204" pitchFamily="34" charset="0"/>
                <a:ea typeface="Calibri" panose="020F0502020204030204" pitchFamily="34" charset="0"/>
                <a:cs typeface="Times New Roman" panose="02020603050405020304" pitchFamily="18" charset="0"/>
              </a:rPr>
              <a:t>ect</a:t>
            </a:r>
            <a:r>
              <a:rPr lang="en-GB" sz="2000" dirty="0">
                <a:latin typeface="Calibri" panose="020F0502020204030204" pitchFamily="34" charset="0"/>
                <a:ea typeface="Calibri" panose="020F0502020204030204" pitchFamily="34" charset="0"/>
                <a:cs typeface="Times New Roman" panose="02020603050405020304" pitchFamily="18" charset="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24</a:t>
            </a:fld>
            <a:endParaRPr lang="it-IT"/>
          </a:p>
        </p:txBody>
      </p:sp>
      <p:sp>
        <p:nvSpPr>
          <p:cNvPr id="5" name="Segnaposto data 4">
            <a:extLst>
              <a:ext uri="{FF2B5EF4-FFF2-40B4-BE49-F238E27FC236}">
                <a16:creationId xmlns:a16="http://schemas.microsoft.com/office/drawing/2014/main" id="{8813E9D2-5B3A-4FFD-B9AD-3A22737D9CED}"/>
              </a:ext>
            </a:extLst>
          </p:cNvPr>
          <p:cNvSpPr>
            <a:spLocks noGrp="1"/>
          </p:cNvSpPr>
          <p:nvPr>
            <p:ph type="dt" idx="1"/>
          </p:nvPr>
        </p:nvSpPr>
        <p:spPr/>
        <p:txBody>
          <a:bodyPr/>
          <a:lstStyle/>
          <a:p>
            <a:fld id="{458252C2-DBE0-424A-8C45-777C48274CDD}" type="datetime1">
              <a:rPr lang="it-IT" smtClean="0"/>
              <a:t>01/12/2020</a:t>
            </a:fld>
            <a:endParaRPr lang="it-IT"/>
          </a:p>
        </p:txBody>
      </p:sp>
    </p:spTree>
    <p:extLst>
      <p:ext uri="{BB962C8B-B14F-4D97-AF65-F5344CB8AC3E}">
        <p14:creationId xmlns:p14="http://schemas.microsoft.com/office/powerpoint/2010/main" val="2231748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Besides, in this first phase, also geometrical information about how to model the seismic source are needed: in the same catalogue are reported the coordinates that define the polygon of the area source.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These, for calculation purposes, are then converted in a more suitable format and reported in a cartesian reference system.</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25</a:t>
            </a:fld>
            <a:endParaRPr lang="it-IT"/>
          </a:p>
        </p:txBody>
      </p:sp>
      <p:sp>
        <p:nvSpPr>
          <p:cNvPr id="5" name="Segnaposto data 4">
            <a:extLst>
              <a:ext uri="{FF2B5EF4-FFF2-40B4-BE49-F238E27FC236}">
                <a16:creationId xmlns:a16="http://schemas.microsoft.com/office/drawing/2014/main" id="{50B93E55-3D75-424F-B295-44A31963434A}"/>
              </a:ext>
            </a:extLst>
          </p:cNvPr>
          <p:cNvSpPr>
            <a:spLocks noGrp="1"/>
          </p:cNvSpPr>
          <p:nvPr>
            <p:ph type="dt" idx="1"/>
          </p:nvPr>
        </p:nvSpPr>
        <p:spPr/>
        <p:txBody>
          <a:bodyPr/>
          <a:lstStyle/>
          <a:p>
            <a:fld id="{6FF2EC1A-A16E-4C62-8333-DF41A63D19CF}" type="datetime1">
              <a:rPr lang="it-IT" smtClean="0"/>
              <a:t>01/12/2020</a:t>
            </a:fld>
            <a:endParaRPr lang="it-IT"/>
          </a:p>
        </p:txBody>
      </p:sp>
    </p:spTree>
    <p:extLst>
      <p:ext uri="{BB962C8B-B14F-4D97-AF65-F5344CB8AC3E}">
        <p14:creationId xmlns:p14="http://schemas.microsoft.com/office/powerpoint/2010/main" val="726247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In this way, it is possible to compute the pdf distribution of site-to-source distance. Just for sake of clarity, here is reported a conventional circular zonation: the maths in this way is simplified, as the definition of the CDF corresponds to an analytically easy close form. We can therefore interpret the CDF as the ratio between area of circle with radius small r over area of circle of fixed radius, in this case 50 km.</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So, since pdf is the derivative of CDF, we obtain a linear probability distribution of site-to-source distance.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26</a:t>
            </a:fld>
            <a:endParaRPr lang="it-IT"/>
          </a:p>
        </p:txBody>
      </p:sp>
      <p:sp>
        <p:nvSpPr>
          <p:cNvPr id="5" name="Segnaposto data 4">
            <a:extLst>
              <a:ext uri="{FF2B5EF4-FFF2-40B4-BE49-F238E27FC236}">
                <a16:creationId xmlns:a16="http://schemas.microsoft.com/office/drawing/2014/main" id="{960D5668-1D1B-4B84-A93A-C43F9B4F5FFE}"/>
              </a:ext>
            </a:extLst>
          </p:cNvPr>
          <p:cNvSpPr>
            <a:spLocks noGrp="1"/>
          </p:cNvSpPr>
          <p:nvPr>
            <p:ph type="dt" idx="1"/>
          </p:nvPr>
        </p:nvSpPr>
        <p:spPr/>
        <p:txBody>
          <a:bodyPr/>
          <a:lstStyle/>
          <a:p>
            <a:fld id="{72264E01-9016-4369-96DD-928B9868B0C3}" type="datetime1">
              <a:rPr lang="it-IT" smtClean="0"/>
              <a:t>01/12/2020</a:t>
            </a:fld>
            <a:endParaRPr lang="it-IT"/>
          </a:p>
        </p:txBody>
      </p:sp>
    </p:spTree>
    <p:extLst>
      <p:ext uri="{BB962C8B-B14F-4D97-AF65-F5344CB8AC3E}">
        <p14:creationId xmlns:p14="http://schemas.microsoft.com/office/powerpoint/2010/main" val="2365729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en-GB" sz="2000" dirty="0">
                <a:latin typeface="Calibri" panose="020F0502020204030204" pitchFamily="34" charset="0"/>
                <a:ea typeface="Calibri" panose="020F0502020204030204" pitchFamily="34" charset="0"/>
                <a:cs typeface="Times New Roman" panose="02020603050405020304" pitchFamily="18" charset="0"/>
              </a:rPr>
              <a:t>These steps corresponds to the following sections in the codes provided. So there is a pre-processing section in the m-file inside which data from the INGV catalogue are read and prepared for further elaboration.</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27</a:t>
            </a:fld>
            <a:endParaRPr lang="it-IT"/>
          </a:p>
        </p:txBody>
      </p:sp>
      <p:sp>
        <p:nvSpPr>
          <p:cNvPr id="5" name="Segnaposto data 4">
            <a:extLst>
              <a:ext uri="{FF2B5EF4-FFF2-40B4-BE49-F238E27FC236}">
                <a16:creationId xmlns:a16="http://schemas.microsoft.com/office/drawing/2014/main" id="{86375A5D-A5D3-48A4-A31B-0BC978756FA2}"/>
              </a:ext>
            </a:extLst>
          </p:cNvPr>
          <p:cNvSpPr>
            <a:spLocks noGrp="1"/>
          </p:cNvSpPr>
          <p:nvPr>
            <p:ph type="dt" idx="1"/>
          </p:nvPr>
        </p:nvSpPr>
        <p:spPr/>
        <p:txBody>
          <a:bodyPr/>
          <a:lstStyle/>
          <a:p>
            <a:fld id="{B910E8A6-3157-44C4-8956-5FA4025F67CA}" type="datetime1">
              <a:rPr lang="it-IT" smtClean="0"/>
              <a:t>01/12/2020</a:t>
            </a:fld>
            <a:endParaRPr lang="it-IT"/>
          </a:p>
        </p:txBody>
      </p:sp>
    </p:spTree>
    <p:extLst>
      <p:ext uri="{BB962C8B-B14F-4D97-AF65-F5344CB8AC3E}">
        <p14:creationId xmlns:p14="http://schemas.microsoft.com/office/powerpoint/2010/main" val="3704209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en-GB" sz="2000" dirty="0">
                <a:latin typeface="Calibri" panose="020F0502020204030204" pitchFamily="34" charset="0"/>
                <a:ea typeface="Calibri" panose="020F0502020204030204" pitchFamily="34" charset="0"/>
                <a:cs typeface="Times New Roman" panose="02020603050405020304" pitchFamily="18" charset="0"/>
              </a:rPr>
              <a:t>As It possible to see, the pdf of distance is discretized and plotted. Plots show the effect of how a low or bad step of integration can influence results and convergence. As always there’s a penalty to pain: increasing number steps causes the computational effort needed, so it has to be an informed decision.</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28</a:t>
            </a:fld>
            <a:endParaRPr lang="it-IT"/>
          </a:p>
        </p:txBody>
      </p:sp>
      <p:sp>
        <p:nvSpPr>
          <p:cNvPr id="5" name="Segnaposto data 4">
            <a:extLst>
              <a:ext uri="{FF2B5EF4-FFF2-40B4-BE49-F238E27FC236}">
                <a16:creationId xmlns:a16="http://schemas.microsoft.com/office/drawing/2014/main" id="{EDD5DC0C-8623-4532-82D2-9BF3D0F4EC91}"/>
              </a:ext>
            </a:extLst>
          </p:cNvPr>
          <p:cNvSpPr>
            <a:spLocks noGrp="1"/>
          </p:cNvSpPr>
          <p:nvPr>
            <p:ph type="dt" idx="1"/>
          </p:nvPr>
        </p:nvSpPr>
        <p:spPr/>
        <p:txBody>
          <a:bodyPr/>
          <a:lstStyle/>
          <a:p>
            <a:fld id="{9B25A8FD-7E36-44D9-991A-56ED0547DD57}" type="datetime1">
              <a:rPr lang="it-IT" smtClean="0"/>
              <a:t>01/12/2020</a:t>
            </a:fld>
            <a:endParaRPr lang="it-IT"/>
          </a:p>
        </p:txBody>
      </p:sp>
    </p:spTree>
    <p:extLst>
      <p:ext uri="{BB962C8B-B14F-4D97-AF65-F5344CB8AC3E}">
        <p14:creationId xmlns:p14="http://schemas.microsoft.com/office/powerpoint/2010/main" val="715846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en-GB" sz="2000" dirty="0">
                <a:latin typeface="Calibri" panose="020F0502020204030204" pitchFamily="34" charset="0"/>
                <a:ea typeface="Calibri" panose="020F0502020204030204" pitchFamily="34" charset="0"/>
                <a:cs typeface="Times New Roman" panose="02020603050405020304" pitchFamily="18" charset="0"/>
              </a:rPr>
              <a:t>Then, as second step, it is possible to evaluate the pdf distribution of magnitude by considering GR bounded law. Again, starting from CDF and by remembering the definition, it is possible to derive also the pdf.</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29</a:t>
            </a:fld>
            <a:endParaRPr lang="it-IT"/>
          </a:p>
        </p:txBody>
      </p:sp>
      <p:sp>
        <p:nvSpPr>
          <p:cNvPr id="5" name="Segnaposto data 4">
            <a:extLst>
              <a:ext uri="{FF2B5EF4-FFF2-40B4-BE49-F238E27FC236}">
                <a16:creationId xmlns:a16="http://schemas.microsoft.com/office/drawing/2014/main" id="{9AC20334-667C-42AC-B37B-DF994FA04EB6}"/>
              </a:ext>
            </a:extLst>
          </p:cNvPr>
          <p:cNvSpPr>
            <a:spLocks noGrp="1"/>
          </p:cNvSpPr>
          <p:nvPr>
            <p:ph type="dt" idx="1"/>
          </p:nvPr>
        </p:nvSpPr>
        <p:spPr/>
        <p:txBody>
          <a:bodyPr/>
          <a:lstStyle/>
          <a:p>
            <a:fld id="{1C823022-1C79-4DCB-B2CE-205B0441925C}" type="datetime1">
              <a:rPr lang="it-IT" smtClean="0"/>
              <a:t>01/12/2020</a:t>
            </a:fld>
            <a:endParaRPr lang="it-IT"/>
          </a:p>
        </p:txBody>
      </p:sp>
    </p:spTree>
    <p:extLst>
      <p:ext uri="{BB962C8B-B14F-4D97-AF65-F5344CB8AC3E}">
        <p14:creationId xmlns:p14="http://schemas.microsoft.com/office/powerpoint/2010/main" val="302545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3</a:t>
            </a:fld>
            <a:endParaRPr lang="it-IT"/>
          </a:p>
        </p:txBody>
      </p:sp>
      <p:sp>
        <p:nvSpPr>
          <p:cNvPr id="5" name="Segnaposto data 4">
            <a:extLst>
              <a:ext uri="{FF2B5EF4-FFF2-40B4-BE49-F238E27FC236}">
                <a16:creationId xmlns:a16="http://schemas.microsoft.com/office/drawing/2014/main" id="{745945C7-C459-4430-9C31-7D500FC57DF8}"/>
              </a:ext>
            </a:extLst>
          </p:cNvPr>
          <p:cNvSpPr>
            <a:spLocks noGrp="1"/>
          </p:cNvSpPr>
          <p:nvPr>
            <p:ph type="dt" idx="1"/>
          </p:nvPr>
        </p:nvSpPr>
        <p:spPr/>
        <p:txBody>
          <a:bodyPr/>
          <a:lstStyle/>
          <a:p>
            <a:fld id="{87CD3DB4-6A25-4EAD-9DE8-A8779173EF6E}" type="datetime1">
              <a:rPr lang="it-IT" smtClean="0"/>
              <a:t>01/12/2020</a:t>
            </a:fld>
            <a:endParaRPr lang="it-IT"/>
          </a:p>
        </p:txBody>
      </p:sp>
    </p:spTree>
    <p:extLst>
      <p:ext uri="{BB962C8B-B14F-4D97-AF65-F5344CB8AC3E}">
        <p14:creationId xmlns:p14="http://schemas.microsoft.com/office/powerpoint/2010/main" val="11558449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Again, here are plotted the continuous and discretized form of the PDF and CDF for magnitude.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The codes reported are simply the formulation rewritten in </a:t>
            </a:r>
            <a:r>
              <a:rPr lang="en-GB" sz="2000" dirty="0" err="1">
                <a:latin typeface="Calibri" panose="020F0502020204030204" pitchFamily="34" charset="0"/>
                <a:ea typeface="Calibri" panose="020F0502020204030204" pitchFamily="34" charset="0"/>
                <a:cs typeface="Times New Roman" panose="02020603050405020304" pitchFamily="18" charset="0"/>
              </a:rPr>
              <a:t>matlab</a:t>
            </a:r>
            <a:r>
              <a:rPr lang="en-GB" sz="2000" dirty="0">
                <a:latin typeface="Calibri" panose="020F0502020204030204" pitchFamily="34" charset="0"/>
                <a:ea typeface="Calibri" panose="020F0502020204030204" pitchFamily="34" charset="0"/>
                <a:cs typeface="Times New Roman" panose="02020603050405020304" pitchFamily="18" charset="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30</a:t>
            </a:fld>
            <a:endParaRPr lang="it-IT"/>
          </a:p>
        </p:txBody>
      </p:sp>
      <p:sp>
        <p:nvSpPr>
          <p:cNvPr id="5" name="Segnaposto data 4">
            <a:extLst>
              <a:ext uri="{FF2B5EF4-FFF2-40B4-BE49-F238E27FC236}">
                <a16:creationId xmlns:a16="http://schemas.microsoft.com/office/drawing/2014/main" id="{5724A5AA-03E3-448E-9396-42B3919686AA}"/>
              </a:ext>
            </a:extLst>
          </p:cNvPr>
          <p:cNvSpPr>
            <a:spLocks noGrp="1"/>
          </p:cNvSpPr>
          <p:nvPr>
            <p:ph type="dt" idx="1"/>
          </p:nvPr>
        </p:nvSpPr>
        <p:spPr/>
        <p:txBody>
          <a:bodyPr/>
          <a:lstStyle/>
          <a:p>
            <a:fld id="{EF0849A6-704B-4315-B1FA-71C4662BB07A}" type="datetime1">
              <a:rPr lang="it-IT" smtClean="0"/>
              <a:t>01/12/2020</a:t>
            </a:fld>
            <a:endParaRPr lang="it-IT"/>
          </a:p>
        </p:txBody>
      </p:sp>
    </p:spTree>
    <p:extLst>
      <p:ext uri="{BB962C8B-B14F-4D97-AF65-F5344CB8AC3E}">
        <p14:creationId xmlns:p14="http://schemas.microsoft.com/office/powerpoint/2010/main" val="1325763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en-GB" sz="2000" dirty="0">
                <a:latin typeface="Calibri" panose="020F0502020204030204" pitchFamily="34" charset="0"/>
                <a:ea typeface="Calibri" panose="020F0502020204030204" pitchFamily="34" charset="0"/>
                <a:cs typeface="Times New Roman" panose="02020603050405020304" pitchFamily="18" charset="0"/>
              </a:rPr>
              <a:t>At this stage, we need to implement the most delicate phase of the hazard analysis: the prediction equation or the conditional probability that we have seen before. GMPE are model capable to predict the pdf of ground motion intensity as function of predictor variables such as magnitude, distance and other parameters. Generally, they are based on the form here reported.</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31</a:t>
            </a:fld>
            <a:endParaRPr lang="it-IT"/>
          </a:p>
        </p:txBody>
      </p:sp>
      <p:sp>
        <p:nvSpPr>
          <p:cNvPr id="5" name="Segnaposto data 4">
            <a:extLst>
              <a:ext uri="{FF2B5EF4-FFF2-40B4-BE49-F238E27FC236}">
                <a16:creationId xmlns:a16="http://schemas.microsoft.com/office/drawing/2014/main" id="{C221E991-17E7-450D-9823-776956529E3D}"/>
              </a:ext>
            </a:extLst>
          </p:cNvPr>
          <p:cNvSpPr>
            <a:spLocks noGrp="1"/>
          </p:cNvSpPr>
          <p:nvPr>
            <p:ph type="dt" idx="1"/>
          </p:nvPr>
        </p:nvSpPr>
        <p:spPr/>
        <p:txBody>
          <a:bodyPr/>
          <a:lstStyle/>
          <a:p>
            <a:fld id="{1E9CC942-879D-4915-B66E-2B2333507B77}" type="datetime1">
              <a:rPr lang="it-IT" smtClean="0"/>
              <a:t>01/12/2020</a:t>
            </a:fld>
            <a:endParaRPr lang="it-IT"/>
          </a:p>
        </p:txBody>
      </p:sp>
    </p:spTree>
    <p:extLst>
      <p:ext uri="{BB962C8B-B14F-4D97-AF65-F5344CB8AC3E}">
        <p14:creationId xmlns:p14="http://schemas.microsoft.com/office/powerpoint/2010/main" val="2788644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a:latin typeface="CMR10"/>
                <a:ea typeface="Calibri" panose="020F0502020204030204" pitchFamily="34" charset="0"/>
                <a:cs typeface="CMR10"/>
              </a:rPr>
              <a:t>Just for </a:t>
            </a:r>
            <a:r>
              <a:rPr lang="it-IT" sz="2000" dirty="0" err="1">
                <a:latin typeface="CMR10"/>
                <a:ea typeface="Calibri" panose="020F0502020204030204" pitchFamily="34" charset="0"/>
                <a:cs typeface="CMR10"/>
              </a:rPr>
              <a:t>simplicity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here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reported</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predictive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equation</a:t>
            </a:r>
            <a:r>
              <a:rPr lang="it-IT" sz="2000" dirty="0">
                <a:latin typeface="CMR10"/>
                <a:ea typeface="Calibri" panose="020F0502020204030204" pitchFamily="34" charset="0"/>
                <a:cs typeface="CMR10"/>
              </a:rPr>
              <a:t> of Cornell </a:t>
            </a:r>
            <a:r>
              <a:rPr lang="it-IT" sz="2000" dirty="0" err="1">
                <a:latin typeface="CMR10"/>
                <a:ea typeface="Calibri" panose="020F0502020204030204" pitchFamily="34" charset="0"/>
                <a:cs typeface="CMR10"/>
              </a:rPr>
              <a:t>that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for PGA </a:t>
            </a:r>
            <a:r>
              <a:rPr lang="it-IT" sz="2000" dirty="0" err="1">
                <a:latin typeface="CMR10"/>
                <a:ea typeface="Calibri" panose="020F0502020204030204" pitchFamily="34" charset="0"/>
                <a:cs typeface="CMR10"/>
              </a:rPr>
              <a:t>intensity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measure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formulation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functions</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magnitude</a:t>
            </a:r>
            <a:r>
              <a:rPr lang="it-IT" sz="2000" dirty="0">
                <a:latin typeface="CMR10"/>
                <a:ea typeface="Calibri" panose="020F0502020204030204" pitchFamily="34" charset="0"/>
                <a:cs typeface="CMR10"/>
              </a:rPr>
              <a:t> and site </a:t>
            </a:r>
            <a:r>
              <a:rPr lang="it-IT" sz="2000" dirty="0" err="1">
                <a:latin typeface="CMR10"/>
                <a:ea typeface="Calibri" panose="020F0502020204030204" pitchFamily="34" charset="0"/>
                <a:cs typeface="CMR10"/>
              </a:rPr>
              <a:t>distance</a:t>
            </a:r>
            <a:r>
              <a:rPr lang="it-IT" sz="2000" dirty="0">
                <a:latin typeface="CMR10"/>
                <a:ea typeface="Calibri" panose="020F0502020204030204" pitchFamily="34" charset="0"/>
                <a:cs typeface="CMR10"/>
              </a:rPr>
              <a:t> with some </a:t>
            </a:r>
            <a:r>
              <a:rPr lang="it-IT" sz="2000" dirty="0" err="1">
                <a:latin typeface="CMR10"/>
                <a:ea typeface="Calibri" panose="020F0502020204030204" pitchFamily="34" charset="0"/>
                <a:cs typeface="CMR10"/>
              </a:rPr>
              <a:t>constants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value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calibrated</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Just an </a:t>
            </a:r>
            <a:r>
              <a:rPr lang="it-IT" sz="2000" dirty="0" err="1">
                <a:latin typeface="CMR10"/>
                <a:ea typeface="Calibri" panose="020F0502020204030204" pitchFamily="34" charset="0"/>
                <a:cs typeface="CMR10"/>
              </a:rPr>
              <a:t>observation</a:t>
            </a:r>
            <a:r>
              <a:rPr lang="it-IT" sz="2000" dirty="0">
                <a:latin typeface="CMR10"/>
                <a:ea typeface="Calibri" panose="020F0502020204030204" pitchFamily="34" charset="0"/>
                <a:cs typeface="CMR10"/>
              </a:rPr>
              <a:t>: in the </a:t>
            </a:r>
            <a:r>
              <a:rPr lang="it-IT" sz="2000" dirty="0" err="1">
                <a:latin typeface="CMR10"/>
                <a:ea typeface="Calibri" panose="020F0502020204030204" pitchFamily="34" charset="0"/>
                <a:cs typeface="CMR10"/>
              </a:rPr>
              <a:t>Italian</a:t>
            </a:r>
            <a:r>
              <a:rPr lang="it-IT" sz="2000" dirty="0">
                <a:latin typeface="CMR10"/>
                <a:ea typeface="Calibri" panose="020F0502020204030204" pitchFamily="34" charset="0"/>
                <a:cs typeface="CMR10"/>
              </a:rPr>
              <a:t> database Sabetta Pugliese </a:t>
            </a:r>
            <a:r>
              <a:rPr lang="it-IT" sz="2000" dirty="0" err="1">
                <a:latin typeface="CMR10"/>
                <a:ea typeface="Calibri" panose="020F0502020204030204" pitchFamily="34" charset="0"/>
                <a:cs typeface="CMR10"/>
              </a:rPr>
              <a:t>law</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the one </a:t>
            </a:r>
            <a:r>
              <a:rPr lang="it-IT" sz="2000" dirty="0" err="1">
                <a:latin typeface="CMR10"/>
                <a:ea typeface="Calibri" panose="020F0502020204030204" pitchFamily="34" charset="0"/>
                <a:cs typeface="CMR10"/>
              </a:rPr>
              <a:t>applied</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evaluate</a:t>
            </a:r>
            <a:r>
              <a:rPr lang="it-IT" sz="2000" dirty="0">
                <a:latin typeface="CMR10"/>
                <a:ea typeface="Calibri" panose="020F0502020204030204" pitchFamily="34" charset="0"/>
                <a:cs typeface="CMR10"/>
              </a:rPr>
              <a:t> the hazard </a:t>
            </a:r>
            <a:r>
              <a:rPr lang="it-IT" sz="2000" dirty="0" err="1">
                <a:latin typeface="CMR10"/>
                <a:ea typeface="Calibri" panose="020F0502020204030204" pitchFamily="34" charset="0"/>
                <a:cs typeface="CMR10"/>
              </a:rPr>
              <a:t>map</a:t>
            </a:r>
            <a:r>
              <a:rPr lang="it-IT" sz="2000" dirty="0">
                <a:latin typeface="CMR10"/>
                <a:ea typeface="Calibri" panose="020F0502020204030204" pitchFamily="34" charset="0"/>
                <a:cs typeface="CMR10"/>
              </a:rPr>
              <a:t>. In </a:t>
            </a:r>
            <a:r>
              <a:rPr lang="it-IT" sz="2000" dirty="0" err="1">
                <a:latin typeface="CMR10"/>
                <a:ea typeface="Calibri" panose="020F0502020204030204" pitchFamily="34" charset="0"/>
                <a:cs typeface="CMR10"/>
              </a:rPr>
              <a:t>codes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you</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will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find</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possibility</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change</a:t>
            </a:r>
            <a:r>
              <a:rPr lang="it-IT" sz="2000" dirty="0">
                <a:latin typeface="CMR10"/>
                <a:ea typeface="Calibri" panose="020F0502020204030204" pitchFamily="34" charset="0"/>
                <a:cs typeface="CMR10"/>
              </a:rPr>
              <a:t> or </a:t>
            </a:r>
            <a:r>
              <a:rPr lang="it-IT" sz="2000" dirty="0" err="1">
                <a:latin typeface="CMR10"/>
                <a:ea typeface="Calibri" panose="020F0502020204030204" pitchFamily="34" charset="0"/>
                <a:cs typeface="CMR10"/>
              </a:rPr>
              <a:t>implement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that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requires</a:t>
            </a:r>
            <a:r>
              <a:rPr lang="it-IT" sz="2000" dirty="0">
                <a:latin typeface="CMR10"/>
                <a:ea typeface="Calibri" panose="020F0502020204030204" pitchFamily="34" charset="0"/>
                <a:cs typeface="CMR10"/>
              </a:rPr>
              <a:t> more data </a:t>
            </a:r>
            <a:r>
              <a:rPr lang="it-IT" sz="2000" dirty="0" err="1">
                <a:latin typeface="CMR10"/>
                <a:ea typeface="Calibri" panose="020F0502020204030204" pitchFamily="34" charset="0"/>
                <a:cs typeface="CMR10"/>
              </a:rPr>
              <a:t>that</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collected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all</a:t>
            </a:r>
            <a:r>
              <a:rPr lang="it-IT" sz="2000" dirty="0">
                <a:latin typeface="CMR10"/>
                <a:ea typeface="Calibri" panose="020F0502020204030204" pitchFamily="34" charset="0"/>
                <a:cs typeface="CMR10"/>
              </a:rPr>
              <a:t> in the </a:t>
            </a:r>
            <a:r>
              <a:rPr lang="it-IT" sz="2000" dirty="0" err="1">
                <a:latin typeface="CMR10"/>
                <a:ea typeface="Calibri" panose="020F0502020204030204" pitchFamily="34" charset="0"/>
                <a:cs typeface="CMR10"/>
              </a:rPr>
              <a:t>documentation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provided</a:t>
            </a:r>
            <a:r>
              <a:rPr lang="it-IT" sz="2000" dirty="0">
                <a:latin typeface="CMR10"/>
                <a:ea typeface="Calibri" panose="020F0502020204030204" pitchFamily="34" charset="0"/>
                <a:cs typeface="CMR10"/>
              </a:rPr>
              <a:t> by the INGV.</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32</a:t>
            </a:fld>
            <a:endParaRPr lang="it-IT"/>
          </a:p>
        </p:txBody>
      </p:sp>
      <p:sp>
        <p:nvSpPr>
          <p:cNvPr id="5" name="Segnaposto data 4">
            <a:extLst>
              <a:ext uri="{FF2B5EF4-FFF2-40B4-BE49-F238E27FC236}">
                <a16:creationId xmlns:a16="http://schemas.microsoft.com/office/drawing/2014/main" id="{6164FC31-2534-4681-A604-14338A547BED}"/>
              </a:ext>
            </a:extLst>
          </p:cNvPr>
          <p:cNvSpPr>
            <a:spLocks noGrp="1"/>
          </p:cNvSpPr>
          <p:nvPr>
            <p:ph type="dt" idx="1"/>
          </p:nvPr>
        </p:nvSpPr>
        <p:spPr/>
        <p:txBody>
          <a:bodyPr/>
          <a:lstStyle/>
          <a:p>
            <a:fld id="{38D0D391-8553-4775-8DA0-6CA2E86EEBFF}" type="datetime1">
              <a:rPr lang="it-IT" smtClean="0"/>
              <a:t>01/12/2020</a:t>
            </a:fld>
            <a:endParaRPr lang="it-IT"/>
          </a:p>
        </p:txBody>
      </p:sp>
    </p:spTree>
    <p:extLst>
      <p:ext uri="{BB962C8B-B14F-4D97-AF65-F5344CB8AC3E}">
        <p14:creationId xmlns:p14="http://schemas.microsoft.com/office/powerpoint/2010/main" val="2055410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can </a:t>
            </a:r>
            <a:r>
              <a:rPr lang="it-IT" sz="2000" dirty="0" err="1">
                <a:latin typeface="CMR10"/>
                <a:ea typeface="Calibri" panose="020F0502020204030204" pitchFamily="34" charset="0"/>
                <a:cs typeface="CMR10"/>
              </a:rPr>
              <a:t>thereby</a:t>
            </a:r>
            <a:r>
              <a:rPr lang="it-IT" sz="2000" dirty="0">
                <a:latin typeface="CMR10"/>
                <a:ea typeface="Calibri" panose="020F0502020204030204" pitchFamily="34" charset="0"/>
                <a:cs typeface="CMR10"/>
              </a:rPr>
              <a:t> compute the </a:t>
            </a:r>
            <a:r>
              <a:rPr lang="it-IT" sz="2000" dirty="0" err="1">
                <a:latin typeface="CMR10"/>
                <a:ea typeface="Calibri" panose="020F0502020204030204" pitchFamily="34" charset="0"/>
                <a:cs typeface="CMR10"/>
              </a:rPr>
              <a:t>probability</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exceeding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any</a:t>
            </a:r>
            <a:r>
              <a:rPr lang="it-IT" sz="2000" dirty="0">
                <a:latin typeface="CMR10"/>
                <a:ea typeface="Calibri" panose="020F0502020204030204" pitchFamily="34" charset="0"/>
                <a:cs typeface="CMR10"/>
              </a:rPr>
              <a:t> PGA </a:t>
            </a:r>
            <a:r>
              <a:rPr lang="it-IT" sz="2000" dirty="0" err="1">
                <a:latin typeface="CMR10"/>
                <a:ea typeface="Calibri" panose="020F0502020204030204" pitchFamily="34" charset="0"/>
                <a:cs typeface="CMR10"/>
              </a:rPr>
              <a:t>level</a:t>
            </a:r>
            <a:r>
              <a:rPr lang="it-IT" sz="2000" dirty="0">
                <a:latin typeface="CMR10"/>
                <a:ea typeface="Calibri" panose="020F0502020204030204" pitchFamily="34" charset="0"/>
                <a:cs typeface="CMR10"/>
              </a:rPr>
              <a:t> by </a:t>
            </a:r>
            <a:r>
              <a:rPr lang="it-IT" sz="2000" dirty="0" err="1">
                <a:latin typeface="CMR10"/>
                <a:ea typeface="Calibri" panose="020F0502020204030204" pitchFamily="34" charset="0"/>
                <a:cs typeface="CMR10"/>
              </a:rPr>
              <a:t>evaluating</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conditional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probability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applying</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example</a:t>
            </a:r>
            <a:r>
              <a:rPr lang="it-IT" sz="2000" dirty="0">
                <a:latin typeface="CMR10"/>
                <a:ea typeface="Calibri" panose="020F0502020204030204" pitchFamily="34" charset="0"/>
                <a:cs typeface="CMR10"/>
              </a:rPr>
              <a:t> the Cornell </a:t>
            </a:r>
            <a:r>
              <a:rPr lang="it-IT" sz="2000" dirty="0" err="1">
                <a:latin typeface="CMR10"/>
                <a:ea typeface="Calibri" panose="020F0502020204030204" pitchFamily="34" charset="0"/>
                <a:cs typeface="CMR10"/>
              </a:rPr>
              <a:t>law</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noticed</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conditional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probability</a:t>
            </a:r>
            <a:r>
              <a:rPr lang="it-IT" sz="2000" dirty="0">
                <a:latin typeface="CMR10"/>
                <a:ea typeface="Calibri" panose="020F0502020204030204" pitchFamily="34" charset="0"/>
                <a:cs typeface="CMR10"/>
              </a:rPr>
              <a:t> can be </a:t>
            </a:r>
            <a:r>
              <a:rPr lang="it-IT" sz="2000" dirty="0" err="1">
                <a:latin typeface="CMR10"/>
                <a:ea typeface="Calibri" panose="020F0502020204030204" pitchFamily="34" charset="0"/>
                <a:cs typeface="CMR10"/>
              </a:rPr>
              <a:t>evaluated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complement</a:t>
            </a:r>
            <a:r>
              <a:rPr lang="it-IT" sz="2000" dirty="0">
                <a:latin typeface="CMR10"/>
                <a:ea typeface="Calibri" panose="020F0502020204030204" pitchFamily="34" charset="0"/>
                <a:cs typeface="CMR10"/>
              </a:rPr>
              <a:t> of the cumulative </a:t>
            </a:r>
            <a:r>
              <a:rPr lang="it-IT" sz="2000" dirty="0" err="1">
                <a:latin typeface="CMR10"/>
                <a:ea typeface="Calibri" panose="020F0502020204030204" pitchFamily="34" charset="0"/>
                <a:cs typeface="CMR10"/>
              </a:rPr>
              <a:t>distribution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function</a:t>
            </a:r>
            <a:r>
              <a:rPr lang="it-IT" sz="2000" dirty="0">
                <a:latin typeface="CMR10"/>
                <a:ea typeface="Calibri" panose="020F0502020204030204" pitchFamily="34" charset="0"/>
                <a:cs typeface="CMR10"/>
              </a:rPr>
              <a:t>. </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To </a:t>
            </a:r>
            <a:r>
              <a:rPr lang="it-IT" sz="2000" dirty="0" err="1">
                <a:latin typeface="CMR10"/>
                <a:ea typeface="Calibri" panose="020F0502020204030204" pitchFamily="34" charset="0"/>
                <a:cs typeface="CMR10"/>
              </a:rPr>
              <a:t>give</a:t>
            </a:r>
            <a:r>
              <a:rPr lang="it-IT" sz="2000" dirty="0">
                <a:latin typeface="CMR10"/>
                <a:ea typeface="Calibri" panose="020F0502020204030204" pitchFamily="34" charset="0"/>
                <a:cs typeface="CMR10"/>
              </a:rPr>
              <a:t> a visual idea of </a:t>
            </a:r>
            <a:r>
              <a:rPr lang="it-IT" sz="2000" dirty="0" err="1">
                <a:latin typeface="CMR10"/>
                <a:ea typeface="Calibri" panose="020F0502020204030204" pitchFamily="34" charset="0"/>
                <a:cs typeface="CMR10"/>
              </a:rPr>
              <a:t>what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are computing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can </a:t>
            </a:r>
            <a:r>
              <a:rPr lang="it-IT" sz="2000" dirty="0" err="1">
                <a:latin typeface="CMR10"/>
                <a:ea typeface="Calibri" panose="020F0502020204030204" pitchFamily="34" charset="0"/>
                <a:cs typeface="CMR10"/>
              </a:rPr>
              <a:t>give</a:t>
            </a:r>
            <a:r>
              <a:rPr lang="it-IT" sz="2000" dirty="0">
                <a:latin typeface="CMR10"/>
                <a:ea typeface="Calibri" panose="020F0502020204030204" pitchFamily="34" charset="0"/>
                <a:cs typeface="CMR10"/>
              </a:rPr>
              <a:t> a look to the figure </a:t>
            </a:r>
            <a:r>
              <a:rPr lang="it-IT" sz="2000" dirty="0" err="1">
                <a:latin typeface="CMR10"/>
                <a:ea typeface="Calibri" panose="020F0502020204030204" pitchFamily="34" charset="0"/>
                <a:cs typeface="CMR10"/>
              </a:rPr>
              <a:t>below</a:t>
            </a:r>
            <a:r>
              <a:rPr lang="it-IT" sz="2000" dirty="0">
                <a:latin typeface="CMR10"/>
                <a:ea typeface="Calibri" panose="020F0502020204030204" pitchFamily="34" charset="0"/>
                <a:cs typeface="CMR10"/>
              </a:rPr>
              <a:t>:  for a </a:t>
            </a:r>
            <a:r>
              <a:rPr lang="it-IT" sz="2000" dirty="0" err="1">
                <a:latin typeface="CMR10"/>
                <a:ea typeface="Calibri" panose="020F0502020204030204" pitchFamily="34" charset="0"/>
                <a:cs typeface="CMR10"/>
              </a:rPr>
              <a:t>given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magnitude</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distance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interested</a:t>
            </a:r>
            <a:r>
              <a:rPr lang="it-IT" sz="2000" dirty="0">
                <a:latin typeface="CMR10"/>
                <a:ea typeface="Calibri" panose="020F0502020204030204" pitchFamily="34" charset="0"/>
                <a:cs typeface="CMR10"/>
              </a:rPr>
              <a:t> in the </a:t>
            </a:r>
            <a:r>
              <a:rPr lang="it-IT" sz="2000" dirty="0" err="1">
                <a:latin typeface="CMR10"/>
                <a:ea typeface="Calibri" panose="020F0502020204030204" pitchFamily="34" charset="0"/>
                <a:cs typeface="CMR10"/>
              </a:rPr>
              <a:t>probability</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intensity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measure</a:t>
            </a:r>
            <a:r>
              <a:rPr lang="it-IT" sz="2000" dirty="0">
                <a:latin typeface="CMR10"/>
                <a:ea typeface="Calibri" panose="020F0502020204030204" pitchFamily="34" charset="0"/>
                <a:cs typeface="CMR10"/>
              </a:rPr>
              <a:t> PGA, so the pdf </a:t>
            </a:r>
            <a:r>
              <a:rPr lang="it-IT" sz="2000" dirty="0" err="1">
                <a:latin typeface="CMR10"/>
                <a:ea typeface="Calibri" panose="020F0502020204030204" pitchFamily="34" charset="0"/>
                <a:cs typeface="CMR10"/>
              </a:rPr>
              <a:t>here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plotted</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different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distances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greater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than</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threshold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looking</a:t>
            </a:r>
            <a:r>
              <a:rPr lang="it-IT" sz="2000" dirty="0">
                <a:latin typeface="CMR10"/>
                <a:ea typeface="Calibri" panose="020F0502020204030204" pitchFamily="34" charset="0"/>
                <a:cs typeface="CMR10"/>
              </a:rPr>
              <a:t> for the coloured part of the </a:t>
            </a:r>
            <a:r>
              <a:rPr lang="it-IT" sz="2000" dirty="0" err="1">
                <a:latin typeface="CMR10"/>
                <a:ea typeface="Calibri" panose="020F0502020204030204" pitchFamily="34" charset="0"/>
                <a:cs typeface="CMR10"/>
              </a:rPr>
              <a:t>drawn</a:t>
            </a:r>
            <a:r>
              <a:rPr lang="it-IT" sz="2000" dirty="0">
                <a:latin typeface="CMR10"/>
                <a:ea typeface="Calibri" panose="020F0502020204030204" pitchFamily="34" charset="0"/>
                <a:cs typeface="CMR10"/>
              </a:rPr>
              <a:t> pdf.</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33</a:t>
            </a:fld>
            <a:endParaRPr lang="it-IT"/>
          </a:p>
        </p:txBody>
      </p:sp>
      <p:sp>
        <p:nvSpPr>
          <p:cNvPr id="5" name="Segnaposto data 4">
            <a:extLst>
              <a:ext uri="{FF2B5EF4-FFF2-40B4-BE49-F238E27FC236}">
                <a16:creationId xmlns:a16="http://schemas.microsoft.com/office/drawing/2014/main" id="{8F667AE7-668E-4D78-AC72-AAC114A41E38}"/>
              </a:ext>
            </a:extLst>
          </p:cNvPr>
          <p:cNvSpPr>
            <a:spLocks noGrp="1"/>
          </p:cNvSpPr>
          <p:nvPr>
            <p:ph type="dt" idx="1"/>
          </p:nvPr>
        </p:nvSpPr>
        <p:spPr/>
        <p:txBody>
          <a:bodyPr/>
          <a:lstStyle/>
          <a:p>
            <a:fld id="{A287DA62-AC0E-41EC-A895-44D15F1B2301}" type="datetime1">
              <a:rPr lang="it-IT" smtClean="0"/>
              <a:t>01/12/2020</a:t>
            </a:fld>
            <a:endParaRPr lang="it-IT"/>
          </a:p>
        </p:txBody>
      </p:sp>
    </p:spTree>
    <p:extLst>
      <p:ext uri="{BB962C8B-B14F-4D97-AF65-F5344CB8AC3E}">
        <p14:creationId xmlns:p14="http://schemas.microsoft.com/office/powerpoint/2010/main" val="2729840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it-IT" sz="2000" dirty="0">
                <a:latin typeface="CMR10"/>
                <a:ea typeface="Calibri" panose="020F0502020204030204" pitchFamily="34" charset="0"/>
                <a:cs typeface="CMR10"/>
              </a:rPr>
              <a:t>Here the </a:t>
            </a:r>
            <a:r>
              <a:rPr lang="it-IT" sz="2000" dirty="0" err="1">
                <a:latin typeface="CMR10"/>
                <a:ea typeface="Calibri" panose="020F0502020204030204" pitchFamily="34" charset="0"/>
                <a:cs typeface="CMR10"/>
              </a:rPr>
              <a:t>coded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example</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attenuation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law</a:t>
            </a:r>
            <a:r>
              <a:rPr lang="it-IT" sz="2000" dirty="0">
                <a:latin typeface="CMR10"/>
                <a:ea typeface="Calibri" panose="020F0502020204030204" pitchFamily="34" charset="0"/>
                <a:cs typeface="CMR10"/>
              </a:rPr>
              <a:t> of Cornell</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34</a:t>
            </a:fld>
            <a:endParaRPr lang="it-IT"/>
          </a:p>
        </p:txBody>
      </p:sp>
      <p:sp>
        <p:nvSpPr>
          <p:cNvPr id="5" name="Segnaposto data 4">
            <a:extLst>
              <a:ext uri="{FF2B5EF4-FFF2-40B4-BE49-F238E27FC236}">
                <a16:creationId xmlns:a16="http://schemas.microsoft.com/office/drawing/2014/main" id="{33EDCDFA-2413-41C0-9628-F5C57CFAF1DC}"/>
              </a:ext>
            </a:extLst>
          </p:cNvPr>
          <p:cNvSpPr>
            <a:spLocks noGrp="1"/>
          </p:cNvSpPr>
          <p:nvPr>
            <p:ph type="dt" idx="1"/>
          </p:nvPr>
        </p:nvSpPr>
        <p:spPr/>
        <p:txBody>
          <a:bodyPr/>
          <a:lstStyle/>
          <a:p>
            <a:fld id="{B80FDC6B-7310-4EB8-B4CE-6AE91E8599E0}" type="datetime1">
              <a:rPr lang="it-IT" smtClean="0"/>
              <a:t>01/12/2020</a:t>
            </a:fld>
            <a:endParaRPr lang="it-IT"/>
          </a:p>
        </p:txBody>
      </p:sp>
    </p:spTree>
    <p:extLst>
      <p:ext uri="{BB962C8B-B14F-4D97-AF65-F5344CB8AC3E}">
        <p14:creationId xmlns:p14="http://schemas.microsoft.com/office/powerpoint/2010/main" val="1570283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a:latin typeface="CMR10"/>
                <a:ea typeface="Calibri" panose="020F0502020204030204" pitchFamily="34" charset="0"/>
                <a:cs typeface="CMR10"/>
              </a:rPr>
              <a:t>So </a:t>
            </a:r>
            <a:r>
              <a:rPr lang="it-IT" sz="2000" dirty="0" err="1">
                <a:latin typeface="CMR10"/>
                <a:ea typeface="Calibri" panose="020F0502020204030204" pitchFamily="34" charset="0"/>
                <a:cs typeface="CMR10"/>
              </a:rPr>
              <a:t>finally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need</a:t>
            </a:r>
            <a:r>
              <a:rPr lang="it-IT" sz="2000" dirty="0">
                <a:latin typeface="CMR10"/>
                <a:ea typeface="Calibri" panose="020F0502020204030204" pitchFamily="34" charset="0"/>
                <a:cs typeface="CMR10"/>
              </a:rPr>
              <a:t> to compute the hazard by </a:t>
            </a:r>
            <a:r>
              <a:rPr lang="it-IT" sz="2000" dirty="0" err="1">
                <a:latin typeface="CMR10"/>
                <a:ea typeface="Calibri" panose="020F0502020204030204" pitchFamily="34" charset="0"/>
                <a:cs typeface="CMR10"/>
              </a:rPr>
              <a:t>combining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all</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previous</a:t>
            </a:r>
            <a:r>
              <a:rPr lang="it-IT" sz="2000" dirty="0">
                <a:latin typeface="CMR10"/>
                <a:ea typeface="Calibri" panose="020F0502020204030204" pitchFamily="34" charset="0"/>
                <a:cs typeface="CMR10"/>
              </a:rPr>
              <a:t> info.</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compute the </a:t>
            </a:r>
            <a:r>
              <a:rPr lang="it-IT" sz="2000" dirty="0" err="1">
                <a:latin typeface="CMR10"/>
                <a:ea typeface="Calibri" panose="020F0502020204030204" pitchFamily="34" charset="0"/>
                <a:cs typeface="CMR10"/>
              </a:rPr>
              <a:t>probability</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exceedance</a:t>
            </a:r>
            <a:r>
              <a:rPr lang="it-IT" sz="2000" dirty="0">
                <a:latin typeface="CMR10"/>
                <a:ea typeface="Calibri" panose="020F0502020204030204" pitchFamily="34" charset="0"/>
                <a:cs typeface="CMR10"/>
              </a:rPr>
              <a:t> first, </a:t>
            </a:r>
            <a:r>
              <a:rPr lang="it-IT" sz="2000" dirty="0" err="1">
                <a:latin typeface="CMR10"/>
                <a:ea typeface="Calibri" panose="020F0502020204030204" pitchFamily="34" charset="0"/>
                <a:cs typeface="CMR10"/>
              </a:rPr>
              <a:t>then</a:t>
            </a:r>
            <a:r>
              <a:rPr lang="it-IT" sz="2000" dirty="0">
                <a:latin typeface="CMR10"/>
                <a:ea typeface="Calibri" panose="020F0502020204030204" pitchFamily="34" charset="0"/>
                <a:cs typeface="CMR10"/>
              </a:rPr>
              <a:t> the rate by </a:t>
            </a:r>
            <a:r>
              <a:rPr lang="it-IT" sz="2000" dirty="0" err="1">
                <a:latin typeface="CMR10"/>
                <a:ea typeface="Calibri" panose="020F0502020204030204" pitchFamily="34" charset="0"/>
                <a:cs typeface="CMR10"/>
              </a:rPr>
              <a:t>multipling</a:t>
            </a:r>
            <a:r>
              <a:rPr lang="it-IT" sz="2000" dirty="0">
                <a:latin typeface="CMR10"/>
                <a:ea typeface="Calibri" panose="020F0502020204030204" pitchFamily="34" charset="0"/>
                <a:cs typeface="CMR10"/>
              </a:rPr>
              <a:t> for the rate of </a:t>
            </a:r>
            <a:r>
              <a:rPr lang="it-IT" sz="2000" dirty="0" err="1">
                <a:latin typeface="CMR10"/>
                <a:ea typeface="Calibri" panose="020F0502020204030204" pitchFamily="34" charset="0"/>
                <a:cs typeface="CMR10"/>
              </a:rPr>
              <a:t>exceedance</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earthquakes</a:t>
            </a:r>
            <a:r>
              <a:rPr lang="it-IT" sz="2000" dirty="0">
                <a:latin typeface="CMR10"/>
                <a:ea typeface="Calibri" panose="020F0502020204030204" pitchFamily="34" charset="0"/>
                <a:cs typeface="CMR10"/>
              </a:rPr>
              <a:t> for the </a:t>
            </a:r>
            <a:r>
              <a:rPr lang="it-IT" sz="2000" dirty="0" err="1">
                <a:latin typeface="CMR10"/>
                <a:ea typeface="Calibri" panose="020F0502020204030204" pitchFamily="34" charset="0"/>
                <a:cs typeface="CMR10"/>
              </a:rPr>
              <a:t>selected</a:t>
            </a:r>
            <a:r>
              <a:rPr lang="it-IT" sz="2000" dirty="0">
                <a:latin typeface="CMR10"/>
                <a:ea typeface="Calibri" panose="020F0502020204030204" pitchFamily="34" charset="0"/>
                <a:cs typeface="CMR10"/>
              </a:rPr>
              <a:t> source.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 </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35</a:t>
            </a:fld>
            <a:endParaRPr lang="it-IT"/>
          </a:p>
        </p:txBody>
      </p:sp>
      <p:sp>
        <p:nvSpPr>
          <p:cNvPr id="5" name="Segnaposto data 4">
            <a:extLst>
              <a:ext uri="{FF2B5EF4-FFF2-40B4-BE49-F238E27FC236}">
                <a16:creationId xmlns:a16="http://schemas.microsoft.com/office/drawing/2014/main" id="{0B2693A9-3DB0-42F6-98EC-75D9B14192E3}"/>
              </a:ext>
            </a:extLst>
          </p:cNvPr>
          <p:cNvSpPr>
            <a:spLocks noGrp="1"/>
          </p:cNvSpPr>
          <p:nvPr>
            <p:ph type="dt" idx="1"/>
          </p:nvPr>
        </p:nvSpPr>
        <p:spPr/>
        <p:txBody>
          <a:bodyPr/>
          <a:lstStyle/>
          <a:p>
            <a:fld id="{6B4345AF-161E-4981-84F3-4ACD06D84A03}" type="datetime1">
              <a:rPr lang="it-IT" smtClean="0"/>
              <a:t>01/12/2020</a:t>
            </a:fld>
            <a:endParaRPr lang="it-IT"/>
          </a:p>
        </p:txBody>
      </p:sp>
    </p:spTree>
    <p:extLst>
      <p:ext uri="{BB962C8B-B14F-4D97-AF65-F5344CB8AC3E}">
        <p14:creationId xmlns:p14="http://schemas.microsoft.com/office/powerpoint/2010/main" val="2825816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defTabSz="990752">
                  <a:defRPr/>
                </a:pPr>
                <a14:m>
                  <m:oMathPara xmlns:m="http://schemas.openxmlformats.org/officeDocument/2006/math">
                    <m:oMathParaPr>
                      <m:jc m:val="centerGroup"/>
                    </m:oMathParaPr>
                    <m:oMath xmlns:m="http://schemas.openxmlformats.org/officeDocument/2006/math">
                      <m:r>
                        <m:rPr>
                          <m:sty m:val="p"/>
                        </m:rPr>
                        <a:rPr lang="it-IT" b="0" i="1" smtClean="0">
                          <a:latin typeface="Cambria Math" panose="02040503050406030204" pitchFamily="18" charset="0"/>
                        </a:rPr>
                        <m:t>λ</m:t>
                      </m:r>
                      <m:r>
                        <a:rPr lang="it-IT" b="0" i="1" smtClean="0">
                          <a:latin typeface="Cambria Math" panose="02040503050406030204" pitchFamily="18" charset="0"/>
                        </a:rPr>
                        <m:t>(</m:t>
                      </m:r>
                      <m:r>
                        <a:rPr lang="it-IT" b="0" i="1" smtClean="0">
                          <a:latin typeface="Cambria Math" panose="02040503050406030204" pitchFamily="18" charset="0"/>
                        </a:rPr>
                        <m:t>𝑀</m:t>
                      </m:r>
                      <m:r>
                        <a:rPr lang="it-IT" b="0" i="1" smtClean="0">
                          <a:latin typeface="Cambria Math" panose="02040503050406030204" pitchFamily="18" charset="0"/>
                        </a:rPr>
                        <m:t>&gt;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𝑚𝑖𝑛</m:t>
                          </m:r>
                        </m:sub>
                      </m:sSub>
                      <m:r>
                        <a:rPr lang="it-IT" b="0" i="1" smtClean="0">
                          <a:latin typeface="Cambria Math" panose="02040503050406030204" pitchFamily="18" charset="0"/>
                        </a:rPr>
                        <m:t>)</m:t>
                      </m:r>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𝑚𝑎𝑥</m:t>
                              </m:r>
                            </m:sub>
                          </m:sSub>
                        </m:sup>
                        <m:e>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𝑚𝑎𝑥</m:t>
                                  </m:r>
                                </m:sub>
                              </m:sSub>
                            </m:sup>
                            <m:e>
                              <m:r>
                                <a:rPr lang="it-IT" i="1" dirty="0">
                                  <a:latin typeface="Cambria Math" panose="02040503050406030204" pitchFamily="18" charset="0"/>
                                </a:rPr>
                                <m:t>𝑃</m:t>
                              </m:r>
                              <m:d>
                                <m:dPr>
                                  <m:endChr m:val="|"/>
                                  <m:ctrlPr>
                                    <a:rPr lang="it-IT" i="1" dirty="0">
                                      <a:latin typeface="Cambria Math" panose="02040503050406030204" pitchFamily="18" charset="0"/>
                                    </a:rPr>
                                  </m:ctrlPr>
                                </m:dPr>
                                <m:e>
                                  <m:r>
                                    <a:rPr lang="it-IT" i="1" dirty="0">
                                      <a:latin typeface="Cambria Math" panose="02040503050406030204" pitchFamily="18" charset="0"/>
                                    </a:rPr>
                                    <m:t>𝐼𝑀</m:t>
                                  </m:r>
                                  <m:r>
                                    <a:rPr lang="it-IT" i="1" dirty="0">
                                      <a:latin typeface="Cambria Math" panose="02040503050406030204" pitchFamily="18" charset="0"/>
                                    </a:rPr>
                                    <m:t>&gt;</m:t>
                                  </m:r>
                                  <m:r>
                                    <a:rPr lang="it-IT" i="1" dirty="0">
                                      <a:latin typeface="Cambria Math" panose="02040503050406030204" pitchFamily="18" charset="0"/>
                                    </a:rPr>
                                    <m:t>𝑖𝑚</m:t>
                                  </m:r>
                                  <m:r>
                                    <a:rPr lang="it-IT" i="1" dirty="0">
                                      <a:latin typeface="Cambria Math" panose="02040503050406030204" pitchFamily="18" charset="0"/>
                                    </a:rPr>
                                    <m:t> </m:t>
                                  </m:r>
                                </m:e>
                              </m:d>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𝑚</m:t>
                              </m:r>
                              <m:r>
                                <a:rPr lang="it-IT" i="1" dirty="0">
                                  <a:latin typeface="Cambria Math" panose="02040503050406030204" pitchFamily="18" charset="0"/>
                                </a:rPr>
                                <m:t> , </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𝑟</m:t>
                              </m:r>
                              <m:r>
                                <a:rPr lang="it-IT" i="1" dirty="0">
                                  <a:latin typeface="Cambria Math" panose="02040503050406030204" pitchFamily="18" charset="0"/>
                                </a:rPr>
                                <m:t>)</m:t>
                              </m:r>
                            </m:e>
                          </m:nary>
                        </m:e>
                      </m:nary>
                      <m:r>
                        <a:rPr lang="en-GB" i="1" dirty="0">
                          <a:latin typeface="Cambria Math" panose="02040503050406030204" pitchFamily="18" charset="0"/>
                        </a:rPr>
                        <m:t> </m:t>
                      </m:r>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𝑅</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𝑟</m:t>
                          </m:r>
                        </m:e>
                      </m:d>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𝑀</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𝑚</m:t>
                          </m:r>
                        </m:e>
                      </m:d>
                      <m:r>
                        <a:rPr lang="en-GB" i="1" dirty="0" err="1">
                          <a:latin typeface="Cambria Math" panose="02040503050406030204" pitchFamily="18" charset="0"/>
                        </a:rPr>
                        <m:t>𝑑𝑟𝑑𝑚</m:t>
                      </m:r>
                    </m:oMath>
                  </m:oMathPara>
                </a14:m>
                <a:endParaRPr lang="en-GB" dirty="0"/>
              </a:p>
              <a:p>
                <a:pPr defTabSz="990752">
                  <a:defRPr/>
                </a:pPr>
                <a:r>
                  <a:rPr lang="it-IT" sz="2000" dirty="0">
                    <a:latin typeface="CMR10"/>
                    <a:ea typeface="Calibri" panose="020F0502020204030204" pitchFamily="34" charset="0"/>
                    <a:cs typeface="CMR10"/>
                  </a:rPr>
                  <a:t>And </a:t>
                </a:r>
                <a:r>
                  <a:rPr lang="it-IT" sz="2000" dirty="0" err="1">
                    <a:latin typeface="CMR10"/>
                    <a:ea typeface="Calibri" panose="020F0502020204030204" pitchFamily="34" charset="0"/>
                    <a:cs typeface="CMR10"/>
                  </a:rPr>
                  <a:t>finally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consider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all</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involved</a:t>
                </a:r>
                <a:r>
                  <a:rPr lang="it-IT" sz="2000" dirty="0">
                    <a:latin typeface="CMR10"/>
                    <a:ea typeface="Calibri" panose="020F0502020204030204" pitchFamily="34" charset="0"/>
                    <a:cs typeface="CMR10"/>
                  </a:rPr>
                  <a:t> sources in the hazard </a:t>
                </a:r>
                <a:r>
                  <a:rPr lang="it-IT" sz="2000" dirty="0" err="1">
                    <a:latin typeface="CMR10"/>
                    <a:ea typeface="Calibri" panose="020F0502020204030204" pitchFamily="34" charset="0"/>
                    <a:cs typeface="CMR10"/>
                  </a:rPr>
                  <a:t>computation</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mc:Choice>
        <mc:Fallback xmlns="">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smtClean="0">
                    <a:latin typeface="Cambria Math" panose="02040503050406030204" pitchFamily="18" charset="0"/>
                  </a:rPr>
                  <a:t>λ(𝑀&gt;</a:t>
                </a:r>
                <a:r>
                  <a:rPr lang="it-IT" b="0" i="0" smtClean="0">
                    <a:latin typeface="Cambria Math" panose="02040503050406030204" pitchFamily="18" charset="0"/>
                  </a:rPr>
                  <a:t>𝑚_𝑚𝑖𝑛)</a:t>
                </a:r>
                <a:r>
                  <a:rPr lang="it-IT" i="0" dirty="0">
                    <a:latin typeface="Cambria Math" panose="02040503050406030204" pitchFamily="18" charset="0"/>
                  </a:rPr>
                  <a:t>∫_(𝑟_𝑚𝑖𝑛)^(𝑟_𝑚𝑎𝑥)▒∫_(𝑚_𝑚𝑖𝑛)^(𝑚_𝑚𝑎𝑥)▒〖𝑃(𝐼𝑀&gt;𝑖𝑚 ┤|𝑀=𝑚 , 𝑅=𝑟)〗</a:t>
                </a:r>
                <a:r>
                  <a:rPr lang="en-GB" i="0" dirty="0">
                    <a:latin typeface="Cambria Math" panose="02040503050406030204" pitchFamily="18" charset="0"/>
                  </a:rPr>
                  <a:t>  𝑓</a:t>
                </a:r>
                <a:r>
                  <a:rPr lang="it-IT" i="0" dirty="0">
                    <a:latin typeface="Cambria Math" panose="02040503050406030204" pitchFamily="18" charset="0"/>
                  </a:rPr>
                  <a:t>_𝑅^((</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(𝑟)</a:t>
                </a:r>
                <a:r>
                  <a:rPr lang="it-IT" i="0" dirty="0">
                    <a:latin typeface="Cambria Math" panose="02040503050406030204" pitchFamily="18" charset="0"/>
                  </a:rPr>
                  <a:t> </a:t>
                </a:r>
                <a:r>
                  <a:rPr lang="en-GB" i="0" dirty="0">
                    <a:latin typeface="Cambria Math" panose="02040503050406030204" pitchFamily="18" charset="0"/>
                  </a:rPr>
                  <a:t>𝑓</a:t>
                </a:r>
                <a:r>
                  <a:rPr lang="it-IT" i="0" dirty="0">
                    <a:latin typeface="Cambria Math" panose="02040503050406030204" pitchFamily="18" charset="0"/>
                  </a:rPr>
                  <a:t>_𝑀^((</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(𝑚)</a:t>
                </a:r>
                <a:r>
                  <a:rPr lang="en-GB" i="0" dirty="0" err="1">
                    <a:latin typeface="Cambria Math" panose="02040503050406030204" pitchFamily="18" charset="0"/>
                  </a:rPr>
                  <a:t>𝑑𝑟𝑑𝑚</a:t>
                </a:r>
                <a:endParaRPr lang="en-GB" dirty="0"/>
              </a:p>
              <a:p>
                <a:endParaRPr lang="en-GB" dirty="0"/>
              </a:p>
            </p:txBody>
          </p:sp>
        </mc:Fallback>
      </mc:AlternateContent>
      <p:sp>
        <p:nvSpPr>
          <p:cNvPr id="4" name="Segnaposto numero diapositiva 3"/>
          <p:cNvSpPr>
            <a:spLocks noGrp="1"/>
          </p:cNvSpPr>
          <p:nvPr>
            <p:ph type="sldNum" sz="quarter" idx="10"/>
          </p:nvPr>
        </p:nvSpPr>
        <p:spPr/>
        <p:txBody>
          <a:bodyPr/>
          <a:lstStyle/>
          <a:p>
            <a:fld id="{BD8970F1-6B2F-4AB4-8491-9CFFA8CC2A05}" type="slidenum">
              <a:rPr lang="it-IT" smtClean="0"/>
              <a:t>36</a:t>
            </a:fld>
            <a:endParaRPr lang="it-IT"/>
          </a:p>
        </p:txBody>
      </p:sp>
      <p:sp>
        <p:nvSpPr>
          <p:cNvPr id="5" name="Segnaposto data 4">
            <a:extLst>
              <a:ext uri="{FF2B5EF4-FFF2-40B4-BE49-F238E27FC236}">
                <a16:creationId xmlns:a16="http://schemas.microsoft.com/office/drawing/2014/main" id="{CDF4D957-3736-4591-B987-9EB3D3A6FF89}"/>
              </a:ext>
            </a:extLst>
          </p:cNvPr>
          <p:cNvSpPr>
            <a:spLocks noGrp="1"/>
          </p:cNvSpPr>
          <p:nvPr>
            <p:ph type="dt" idx="1"/>
          </p:nvPr>
        </p:nvSpPr>
        <p:spPr/>
        <p:txBody>
          <a:bodyPr/>
          <a:lstStyle/>
          <a:p>
            <a:fld id="{3395DB76-D20E-41EA-B0BE-4E31E9880741}" type="datetime1">
              <a:rPr lang="it-IT" smtClean="0"/>
              <a:t>01/12/2020</a:t>
            </a:fld>
            <a:endParaRPr lang="it-IT"/>
          </a:p>
        </p:txBody>
      </p:sp>
    </p:spTree>
    <p:extLst>
      <p:ext uri="{BB962C8B-B14F-4D97-AF65-F5344CB8AC3E}">
        <p14:creationId xmlns:p14="http://schemas.microsoft.com/office/powerpoint/2010/main" val="34055836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m:rPr>
                          <m:nor/>
                        </m:rPr>
                        <a:rPr lang="en-GB" sz="1300"/>
                        <m:t>By</m:t>
                      </m:r>
                      <m:r>
                        <m:rPr>
                          <m:nor/>
                        </m:rPr>
                        <a:rPr lang="en-GB" sz="1300"/>
                        <m:t> </m:t>
                      </m:r>
                      <m:r>
                        <m:rPr>
                          <m:nor/>
                        </m:rPr>
                        <a:rPr lang="en-GB" sz="1300"/>
                        <m:t>discretizing</m:t>
                      </m:r>
                      <m:r>
                        <m:rPr>
                          <m:nor/>
                        </m:rPr>
                        <a:rPr lang="en-GB" sz="1300"/>
                        <m:t> </m:t>
                      </m:r>
                      <m:r>
                        <m:rPr>
                          <m:nor/>
                        </m:rPr>
                        <a:rPr lang="en-GB" sz="1300"/>
                        <m:t>for</m:t>
                      </m:r>
                      <m:r>
                        <m:rPr>
                          <m:nor/>
                        </m:rPr>
                        <a:rPr lang="en-GB" sz="1300"/>
                        <m:t> </m:t>
                      </m:r>
                      <m:r>
                        <m:rPr>
                          <m:nor/>
                        </m:rPr>
                        <a:rPr lang="en-GB" sz="1300"/>
                        <m:t>the</m:t>
                      </m:r>
                      <m:r>
                        <m:rPr>
                          <m:nor/>
                        </m:rPr>
                        <a:rPr lang="en-GB" sz="1300"/>
                        <m:t> </m:t>
                      </m:r>
                      <m:r>
                        <m:rPr>
                          <m:nor/>
                        </m:rPr>
                        <a:rPr lang="en-GB" sz="1300"/>
                        <m:t>numerical</m:t>
                      </m:r>
                      <m:r>
                        <m:rPr>
                          <m:nor/>
                        </m:rPr>
                        <a:rPr lang="en-GB" sz="1300"/>
                        <m:t> </m:t>
                      </m:r>
                      <m:r>
                        <m:rPr>
                          <m:nor/>
                        </m:rPr>
                        <a:rPr lang="en-GB" sz="1300"/>
                        <m:t>solution</m:t>
                      </m:r>
                    </m:oMath>
                  </m:oMathPara>
                </a14:m>
                <a:endParaRPr lang="it-IT" sz="1300" dirty="0"/>
              </a:p>
              <a:p>
                <a:endParaRPr lang="en-GB" dirty="0"/>
              </a:p>
            </p:txBody>
          </p:sp>
        </mc:Choice>
        <mc:Fallback xmlns="">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smtClean="0">
                    <a:latin typeface="Cambria Math" panose="02040503050406030204" pitchFamily="18" charset="0"/>
                  </a:rPr>
                  <a:t>λ(𝑀&gt;</a:t>
                </a:r>
                <a:r>
                  <a:rPr lang="it-IT" b="0" i="0" smtClean="0">
                    <a:latin typeface="Cambria Math" panose="02040503050406030204" pitchFamily="18" charset="0"/>
                  </a:rPr>
                  <a:t>𝑚_𝑚𝑖𝑛)</a:t>
                </a:r>
                <a:r>
                  <a:rPr lang="it-IT" i="0" dirty="0">
                    <a:latin typeface="Cambria Math" panose="02040503050406030204" pitchFamily="18" charset="0"/>
                  </a:rPr>
                  <a:t>∫_(𝑟_𝑚𝑖𝑛)^(𝑟_𝑚𝑎𝑥)▒∫_(𝑚_𝑚𝑖𝑛)^(𝑚_𝑚𝑎𝑥)▒〖𝑃(𝐼𝑀&gt;𝑖𝑚 ┤|𝑀=𝑚 , 𝑅=𝑟)〗</a:t>
                </a:r>
                <a:r>
                  <a:rPr lang="en-GB" i="0" dirty="0">
                    <a:latin typeface="Cambria Math" panose="02040503050406030204" pitchFamily="18" charset="0"/>
                  </a:rPr>
                  <a:t>  𝑓</a:t>
                </a:r>
                <a:r>
                  <a:rPr lang="it-IT" i="0" dirty="0">
                    <a:latin typeface="Cambria Math" panose="02040503050406030204" pitchFamily="18" charset="0"/>
                  </a:rPr>
                  <a:t>_𝑅^((</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(𝑟)</a:t>
                </a:r>
                <a:r>
                  <a:rPr lang="it-IT" i="0" dirty="0">
                    <a:latin typeface="Cambria Math" panose="02040503050406030204" pitchFamily="18" charset="0"/>
                  </a:rPr>
                  <a:t> </a:t>
                </a:r>
                <a:r>
                  <a:rPr lang="en-GB" i="0" dirty="0">
                    <a:latin typeface="Cambria Math" panose="02040503050406030204" pitchFamily="18" charset="0"/>
                  </a:rPr>
                  <a:t>𝑓</a:t>
                </a:r>
                <a:r>
                  <a:rPr lang="it-IT" i="0" dirty="0">
                    <a:latin typeface="Cambria Math" panose="02040503050406030204" pitchFamily="18" charset="0"/>
                  </a:rPr>
                  <a:t>_𝑀^((</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(𝑚)</a:t>
                </a:r>
                <a:r>
                  <a:rPr lang="en-GB" i="0" dirty="0" err="1">
                    <a:latin typeface="Cambria Math" panose="02040503050406030204" pitchFamily="18" charset="0"/>
                  </a:rPr>
                  <a:t>𝑑𝑟𝑑𝑚</a:t>
                </a:r>
                <a:endParaRPr lang="en-GB" dirty="0"/>
              </a:p>
              <a:p>
                <a:endParaRPr lang="en-GB" dirty="0"/>
              </a:p>
            </p:txBody>
          </p:sp>
        </mc:Fallback>
      </mc:AlternateContent>
      <p:sp>
        <p:nvSpPr>
          <p:cNvPr id="4" name="Segnaposto numero diapositiva 3"/>
          <p:cNvSpPr>
            <a:spLocks noGrp="1"/>
          </p:cNvSpPr>
          <p:nvPr>
            <p:ph type="sldNum" sz="quarter" idx="10"/>
          </p:nvPr>
        </p:nvSpPr>
        <p:spPr/>
        <p:txBody>
          <a:bodyPr/>
          <a:lstStyle/>
          <a:p>
            <a:fld id="{BD8970F1-6B2F-4AB4-8491-9CFFA8CC2A05}" type="slidenum">
              <a:rPr lang="it-IT" smtClean="0"/>
              <a:t>37</a:t>
            </a:fld>
            <a:endParaRPr lang="it-IT"/>
          </a:p>
        </p:txBody>
      </p:sp>
      <p:sp>
        <p:nvSpPr>
          <p:cNvPr id="5" name="Segnaposto data 4">
            <a:extLst>
              <a:ext uri="{FF2B5EF4-FFF2-40B4-BE49-F238E27FC236}">
                <a16:creationId xmlns:a16="http://schemas.microsoft.com/office/drawing/2014/main" id="{46F73B57-6FDD-4C89-9CB7-B5633B834E5C}"/>
              </a:ext>
            </a:extLst>
          </p:cNvPr>
          <p:cNvSpPr>
            <a:spLocks noGrp="1"/>
          </p:cNvSpPr>
          <p:nvPr>
            <p:ph type="dt" idx="1"/>
          </p:nvPr>
        </p:nvSpPr>
        <p:spPr/>
        <p:txBody>
          <a:bodyPr/>
          <a:lstStyle/>
          <a:p>
            <a:fld id="{08D408F2-DA92-485D-9D1F-D5AD6761883E}" type="datetime1">
              <a:rPr lang="it-IT" smtClean="0"/>
              <a:t>01/12/2020</a:t>
            </a:fld>
            <a:endParaRPr lang="it-IT"/>
          </a:p>
        </p:txBody>
      </p:sp>
    </p:spTree>
    <p:extLst>
      <p:ext uri="{BB962C8B-B14F-4D97-AF65-F5344CB8AC3E}">
        <p14:creationId xmlns:p14="http://schemas.microsoft.com/office/powerpoint/2010/main" val="4228751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defTabSz="990752">
                  <a:defRPr/>
                </a:pPr>
                <a:r>
                  <a:rPr lang="en-GB" sz="2000" dirty="0">
                    <a:latin typeface="Calibri" panose="020F0502020204030204" pitchFamily="34" charset="0"/>
                    <a:ea typeface="Calibri" panose="020F0502020204030204" pitchFamily="34" charset="0"/>
                    <a:cs typeface="Times New Roman" panose="02020603050405020304" pitchFamily="18" charset="0"/>
                  </a:rPr>
                  <a:t>So here are reported the solution we can obtain by running the provided code in </a:t>
                </a:r>
                <a:r>
                  <a:rPr lang="en-GB" sz="2000" dirty="0" err="1">
                    <a:latin typeface="Calibri" panose="020F0502020204030204" pitchFamily="34" charset="0"/>
                    <a:ea typeface="Calibri" panose="020F0502020204030204" pitchFamily="34" charset="0"/>
                    <a:cs typeface="Times New Roman" panose="02020603050405020304" pitchFamily="18" charset="0"/>
                  </a:rPr>
                  <a:t>matlab</a:t>
                </a:r>
                <a:r>
                  <a:rPr lang="en-GB" sz="2000" dirty="0">
                    <a:latin typeface="Calibri" panose="020F0502020204030204" pitchFamily="34" charset="0"/>
                    <a:ea typeface="Calibri" panose="020F0502020204030204" pitchFamily="34" charset="0"/>
                    <a:cs typeface="Times New Roman" panose="02020603050405020304" pitchFamily="18" charset="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mc:Choice>
        <mc:Fallback xmlns="">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smtClean="0">
                    <a:latin typeface="Cambria Math" panose="02040503050406030204" pitchFamily="18" charset="0"/>
                  </a:rPr>
                  <a:t>λ(𝑀&gt;</a:t>
                </a:r>
                <a:r>
                  <a:rPr lang="it-IT" b="0" i="0" smtClean="0">
                    <a:latin typeface="Cambria Math" panose="02040503050406030204" pitchFamily="18" charset="0"/>
                  </a:rPr>
                  <a:t>𝑚_𝑚𝑖𝑛)</a:t>
                </a:r>
                <a:r>
                  <a:rPr lang="it-IT" i="0" dirty="0">
                    <a:latin typeface="Cambria Math" panose="02040503050406030204" pitchFamily="18" charset="0"/>
                  </a:rPr>
                  <a:t>∫_(𝑟_𝑚𝑖𝑛)^(𝑟_𝑚𝑎𝑥)▒∫_(𝑚_𝑚𝑖𝑛)^(𝑚_𝑚𝑎𝑥)▒〖𝑃(𝐼𝑀&gt;𝑖𝑚 ┤|𝑀=𝑚 , 𝑅=𝑟)〗</a:t>
                </a:r>
                <a:r>
                  <a:rPr lang="en-GB" i="0" dirty="0">
                    <a:latin typeface="Cambria Math" panose="02040503050406030204" pitchFamily="18" charset="0"/>
                  </a:rPr>
                  <a:t>  𝑓</a:t>
                </a:r>
                <a:r>
                  <a:rPr lang="it-IT" i="0" dirty="0">
                    <a:latin typeface="Cambria Math" panose="02040503050406030204" pitchFamily="18" charset="0"/>
                  </a:rPr>
                  <a:t>_𝑅^((</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(𝑟)</a:t>
                </a:r>
                <a:r>
                  <a:rPr lang="it-IT" i="0" dirty="0">
                    <a:latin typeface="Cambria Math" panose="02040503050406030204" pitchFamily="18" charset="0"/>
                  </a:rPr>
                  <a:t> </a:t>
                </a:r>
                <a:r>
                  <a:rPr lang="en-GB" i="0" dirty="0">
                    <a:latin typeface="Cambria Math" panose="02040503050406030204" pitchFamily="18" charset="0"/>
                  </a:rPr>
                  <a:t>𝑓</a:t>
                </a:r>
                <a:r>
                  <a:rPr lang="it-IT" i="0" dirty="0">
                    <a:latin typeface="Cambria Math" panose="02040503050406030204" pitchFamily="18" charset="0"/>
                  </a:rPr>
                  <a:t>_𝑀^((</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(𝑚)</a:t>
                </a:r>
                <a:r>
                  <a:rPr lang="en-GB" i="0" dirty="0" err="1">
                    <a:latin typeface="Cambria Math" panose="02040503050406030204" pitchFamily="18" charset="0"/>
                  </a:rPr>
                  <a:t>𝑑𝑟𝑑𝑚</a:t>
                </a:r>
                <a:endParaRPr lang="en-GB" dirty="0"/>
              </a:p>
              <a:p>
                <a:endParaRPr lang="en-GB" dirty="0"/>
              </a:p>
            </p:txBody>
          </p:sp>
        </mc:Fallback>
      </mc:AlternateContent>
      <p:sp>
        <p:nvSpPr>
          <p:cNvPr id="4" name="Segnaposto numero diapositiva 3"/>
          <p:cNvSpPr>
            <a:spLocks noGrp="1"/>
          </p:cNvSpPr>
          <p:nvPr>
            <p:ph type="sldNum" sz="quarter" idx="10"/>
          </p:nvPr>
        </p:nvSpPr>
        <p:spPr/>
        <p:txBody>
          <a:bodyPr/>
          <a:lstStyle/>
          <a:p>
            <a:fld id="{BD8970F1-6B2F-4AB4-8491-9CFFA8CC2A05}" type="slidenum">
              <a:rPr lang="it-IT" smtClean="0"/>
              <a:t>38</a:t>
            </a:fld>
            <a:endParaRPr lang="it-IT"/>
          </a:p>
        </p:txBody>
      </p:sp>
      <p:sp>
        <p:nvSpPr>
          <p:cNvPr id="5" name="Segnaposto data 4">
            <a:extLst>
              <a:ext uri="{FF2B5EF4-FFF2-40B4-BE49-F238E27FC236}">
                <a16:creationId xmlns:a16="http://schemas.microsoft.com/office/drawing/2014/main" id="{CEBEEA55-7FB0-4358-9287-B00FC879A8A4}"/>
              </a:ext>
            </a:extLst>
          </p:cNvPr>
          <p:cNvSpPr>
            <a:spLocks noGrp="1"/>
          </p:cNvSpPr>
          <p:nvPr>
            <p:ph type="dt" idx="1"/>
          </p:nvPr>
        </p:nvSpPr>
        <p:spPr/>
        <p:txBody>
          <a:bodyPr/>
          <a:lstStyle/>
          <a:p>
            <a:fld id="{E43A2AA3-7370-4E48-AA47-F8AC024ABC9F}" type="datetime1">
              <a:rPr lang="it-IT" smtClean="0"/>
              <a:t>01/12/2020</a:t>
            </a:fld>
            <a:endParaRPr lang="it-IT"/>
          </a:p>
        </p:txBody>
      </p:sp>
    </p:spTree>
    <p:extLst>
      <p:ext uri="{BB962C8B-B14F-4D97-AF65-F5344CB8AC3E}">
        <p14:creationId xmlns:p14="http://schemas.microsoft.com/office/powerpoint/2010/main" val="4096357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defTabSz="990752">
                  <a:defRPr/>
                </a:pPr>
                <a14:m>
                  <m:oMathPara xmlns:m="http://schemas.openxmlformats.org/officeDocument/2006/math">
                    <m:oMathParaPr>
                      <m:jc m:val="centerGroup"/>
                    </m:oMathParaPr>
                    <m:oMath xmlns:m="http://schemas.openxmlformats.org/officeDocument/2006/math">
                      <m:r>
                        <m:rPr>
                          <m:sty m:val="p"/>
                        </m:rPr>
                        <a:rPr lang="it-IT" b="0" i="1" smtClean="0">
                          <a:latin typeface="Cambria Math" panose="02040503050406030204" pitchFamily="18" charset="0"/>
                        </a:rPr>
                        <m:t>λ</m:t>
                      </m:r>
                      <m:r>
                        <a:rPr lang="it-IT" b="0" i="1" smtClean="0">
                          <a:latin typeface="Cambria Math" panose="02040503050406030204" pitchFamily="18" charset="0"/>
                        </a:rPr>
                        <m:t>(</m:t>
                      </m:r>
                      <m:r>
                        <a:rPr lang="it-IT" b="0" i="1" smtClean="0">
                          <a:latin typeface="Cambria Math" panose="02040503050406030204" pitchFamily="18" charset="0"/>
                        </a:rPr>
                        <m:t>𝑀</m:t>
                      </m:r>
                      <m:r>
                        <a:rPr lang="it-IT" b="0" i="1" smtClean="0">
                          <a:latin typeface="Cambria Math" panose="02040503050406030204" pitchFamily="18" charset="0"/>
                        </a:rPr>
                        <m:t>&gt;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𝑚𝑖𝑛</m:t>
                          </m:r>
                        </m:sub>
                      </m:sSub>
                      <m:r>
                        <a:rPr lang="it-IT" b="0" i="1" smtClean="0">
                          <a:latin typeface="Cambria Math" panose="02040503050406030204" pitchFamily="18" charset="0"/>
                        </a:rPr>
                        <m:t>)</m:t>
                      </m:r>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𝑚𝑎𝑥</m:t>
                              </m:r>
                            </m:sub>
                          </m:sSub>
                        </m:sup>
                        <m:e>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𝑚𝑎𝑥</m:t>
                                  </m:r>
                                </m:sub>
                              </m:sSub>
                            </m:sup>
                            <m:e>
                              <m:r>
                                <a:rPr lang="it-IT" i="1" dirty="0">
                                  <a:latin typeface="Cambria Math" panose="02040503050406030204" pitchFamily="18" charset="0"/>
                                </a:rPr>
                                <m:t>𝑃</m:t>
                              </m:r>
                              <m:d>
                                <m:dPr>
                                  <m:endChr m:val="|"/>
                                  <m:ctrlPr>
                                    <a:rPr lang="it-IT" i="1" dirty="0">
                                      <a:latin typeface="Cambria Math" panose="02040503050406030204" pitchFamily="18" charset="0"/>
                                    </a:rPr>
                                  </m:ctrlPr>
                                </m:dPr>
                                <m:e>
                                  <m:r>
                                    <a:rPr lang="it-IT" i="1" dirty="0">
                                      <a:latin typeface="Cambria Math" panose="02040503050406030204" pitchFamily="18" charset="0"/>
                                    </a:rPr>
                                    <m:t>𝐼𝑀</m:t>
                                  </m:r>
                                  <m:r>
                                    <a:rPr lang="it-IT" i="1" dirty="0">
                                      <a:latin typeface="Cambria Math" panose="02040503050406030204" pitchFamily="18" charset="0"/>
                                    </a:rPr>
                                    <m:t>&gt;</m:t>
                                  </m:r>
                                  <m:r>
                                    <a:rPr lang="it-IT" i="1" dirty="0">
                                      <a:latin typeface="Cambria Math" panose="02040503050406030204" pitchFamily="18" charset="0"/>
                                    </a:rPr>
                                    <m:t>𝑖𝑚</m:t>
                                  </m:r>
                                  <m:r>
                                    <a:rPr lang="it-IT" i="1" dirty="0">
                                      <a:latin typeface="Cambria Math" panose="02040503050406030204" pitchFamily="18" charset="0"/>
                                    </a:rPr>
                                    <m:t> </m:t>
                                  </m:r>
                                </m:e>
                              </m:d>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𝑚</m:t>
                              </m:r>
                              <m:r>
                                <a:rPr lang="it-IT" i="1" dirty="0">
                                  <a:latin typeface="Cambria Math" panose="02040503050406030204" pitchFamily="18" charset="0"/>
                                </a:rPr>
                                <m:t> , </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𝑟</m:t>
                              </m:r>
                              <m:r>
                                <a:rPr lang="it-IT" i="1" dirty="0">
                                  <a:latin typeface="Cambria Math" panose="02040503050406030204" pitchFamily="18" charset="0"/>
                                </a:rPr>
                                <m:t>)</m:t>
                              </m:r>
                            </m:e>
                          </m:nary>
                        </m:e>
                      </m:nary>
                      <m:r>
                        <a:rPr lang="en-GB" i="1" dirty="0">
                          <a:latin typeface="Cambria Math" panose="02040503050406030204" pitchFamily="18" charset="0"/>
                        </a:rPr>
                        <m:t> </m:t>
                      </m:r>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𝑅</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𝑟</m:t>
                          </m:r>
                        </m:e>
                      </m:d>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𝑀</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𝑚</m:t>
                          </m:r>
                        </m:e>
                      </m:d>
                      <m:r>
                        <a:rPr lang="en-GB" i="1" dirty="0" err="1">
                          <a:latin typeface="Cambria Math" panose="02040503050406030204" pitchFamily="18" charset="0"/>
                        </a:rPr>
                        <m:t>𝑑𝑟𝑑𝑚</m:t>
                      </m:r>
                    </m:oMath>
                  </m:oMathPara>
                </a14:m>
                <a:endParaRPr lang="en-GB" dirty="0"/>
              </a:p>
              <a:p>
                <a:endParaRPr lang="en-GB" dirty="0"/>
              </a:p>
            </p:txBody>
          </p:sp>
        </mc:Choice>
        <mc:Fallback xmlns="">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smtClean="0">
                    <a:latin typeface="Cambria Math" panose="02040503050406030204" pitchFamily="18" charset="0"/>
                  </a:rPr>
                  <a:t>λ(𝑀&gt;</a:t>
                </a:r>
                <a:r>
                  <a:rPr lang="it-IT" b="0" i="0" smtClean="0">
                    <a:latin typeface="Cambria Math" panose="02040503050406030204" pitchFamily="18" charset="0"/>
                  </a:rPr>
                  <a:t>𝑚_𝑚𝑖𝑛)</a:t>
                </a:r>
                <a:r>
                  <a:rPr lang="it-IT" i="0" dirty="0">
                    <a:latin typeface="Cambria Math" panose="02040503050406030204" pitchFamily="18" charset="0"/>
                  </a:rPr>
                  <a:t>∫_(𝑟_𝑚𝑖𝑛)^(𝑟_𝑚𝑎𝑥)▒∫_(𝑚_𝑚𝑖𝑛)^(𝑚_𝑚𝑎𝑥)▒〖𝑃(𝐼𝑀&gt;𝑖𝑚 ┤|𝑀=𝑚 , 𝑅=𝑟)〗</a:t>
                </a:r>
                <a:r>
                  <a:rPr lang="en-GB" i="0" dirty="0">
                    <a:latin typeface="Cambria Math" panose="02040503050406030204" pitchFamily="18" charset="0"/>
                  </a:rPr>
                  <a:t>  𝑓</a:t>
                </a:r>
                <a:r>
                  <a:rPr lang="it-IT" i="0" dirty="0">
                    <a:latin typeface="Cambria Math" panose="02040503050406030204" pitchFamily="18" charset="0"/>
                  </a:rPr>
                  <a:t>_𝑅^((</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(𝑟)</a:t>
                </a:r>
                <a:r>
                  <a:rPr lang="it-IT" i="0" dirty="0">
                    <a:latin typeface="Cambria Math" panose="02040503050406030204" pitchFamily="18" charset="0"/>
                  </a:rPr>
                  <a:t> </a:t>
                </a:r>
                <a:r>
                  <a:rPr lang="en-GB" i="0" dirty="0">
                    <a:latin typeface="Cambria Math" panose="02040503050406030204" pitchFamily="18" charset="0"/>
                  </a:rPr>
                  <a:t>𝑓</a:t>
                </a:r>
                <a:r>
                  <a:rPr lang="it-IT" i="0" dirty="0">
                    <a:latin typeface="Cambria Math" panose="02040503050406030204" pitchFamily="18" charset="0"/>
                  </a:rPr>
                  <a:t>_𝑀^((</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(𝑚)</a:t>
                </a:r>
                <a:r>
                  <a:rPr lang="en-GB" i="0" dirty="0" err="1">
                    <a:latin typeface="Cambria Math" panose="02040503050406030204" pitchFamily="18" charset="0"/>
                  </a:rPr>
                  <a:t>𝑑𝑟𝑑𝑚</a:t>
                </a:r>
                <a:endParaRPr lang="en-GB" dirty="0"/>
              </a:p>
              <a:p>
                <a:endParaRPr lang="en-GB" dirty="0"/>
              </a:p>
            </p:txBody>
          </p:sp>
        </mc:Fallback>
      </mc:AlternateContent>
      <p:sp>
        <p:nvSpPr>
          <p:cNvPr id="4" name="Segnaposto numero diapositiva 3"/>
          <p:cNvSpPr>
            <a:spLocks noGrp="1"/>
          </p:cNvSpPr>
          <p:nvPr>
            <p:ph type="sldNum" sz="quarter" idx="10"/>
          </p:nvPr>
        </p:nvSpPr>
        <p:spPr/>
        <p:txBody>
          <a:bodyPr/>
          <a:lstStyle/>
          <a:p>
            <a:fld id="{BD8970F1-6B2F-4AB4-8491-9CFFA8CC2A05}" type="slidenum">
              <a:rPr lang="it-IT" smtClean="0"/>
              <a:t>39</a:t>
            </a:fld>
            <a:endParaRPr lang="it-IT"/>
          </a:p>
        </p:txBody>
      </p:sp>
      <p:sp>
        <p:nvSpPr>
          <p:cNvPr id="5" name="Segnaposto data 4">
            <a:extLst>
              <a:ext uri="{FF2B5EF4-FFF2-40B4-BE49-F238E27FC236}">
                <a16:creationId xmlns:a16="http://schemas.microsoft.com/office/drawing/2014/main" id="{8C46172B-220F-447D-BF43-22ED562703C5}"/>
              </a:ext>
            </a:extLst>
          </p:cNvPr>
          <p:cNvSpPr>
            <a:spLocks noGrp="1"/>
          </p:cNvSpPr>
          <p:nvPr>
            <p:ph type="dt" idx="1"/>
          </p:nvPr>
        </p:nvSpPr>
        <p:spPr/>
        <p:txBody>
          <a:bodyPr/>
          <a:lstStyle/>
          <a:p>
            <a:fld id="{E2CA84C2-E339-4000-B750-C22C47E95A5B}" type="datetime1">
              <a:rPr lang="it-IT" smtClean="0"/>
              <a:t>01/12/2020</a:t>
            </a:fld>
            <a:endParaRPr lang="it-IT"/>
          </a:p>
        </p:txBody>
      </p:sp>
    </p:spTree>
    <p:extLst>
      <p:ext uri="{BB962C8B-B14F-4D97-AF65-F5344CB8AC3E}">
        <p14:creationId xmlns:p14="http://schemas.microsoft.com/office/powerpoint/2010/main" val="2018099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Let’s start with PBEE.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Performance-</a:t>
            </a:r>
            <a:r>
              <a:rPr lang="it-IT" sz="2000" dirty="0" err="1">
                <a:latin typeface="CMR10"/>
                <a:ea typeface="Calibri" panose="020F0502020204030204" pitchFamily="34" charset="0"/>
                <a:cs typeface="CMR10"/>
              </a:rPr>
              <a:t>Based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Earthquake</a:t>
            </a:r>
            <a:r>
              <a:rPr lang="it-IT" sz="2000" dirty="0">
                <a:latin typeface="CMR10"/>
                <a:ea typeface="Calibri" panose="020F0502020204030204" pitchFamily="34" charset="0"/>
                <a:cs typeface="CMR10"/>
              </a:rPr>
              <a:t> Engineering (PBEE)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probabilistic</a:t>
            </a:r>
            <a:r>
              <a:rPr lang="it-IT" sz="2000" dirty="0">
                <a:latin typeface="CMR10"/>
                <a:ea typeface="Calibri" panose="020F0502020204030204" pitchFamily="34" charset="0"/>
                <a:cs typeface="CMR10"/>
              </a:rPr>
              <a:t> framework, </a:t>
            </a:r>
            <a:r>
              <a:rPr lang="it-IT" sz="2000" dirty="0" err="1">
                <a:latin typeface="CMR10"/>
                <a:ea typeface="Calibri" panose="020F0502020204030204" pitchFamily="34" charset="0"/>
                <a:cs typeface="CMR10"/>
              </a:rPr>
              <a:t>which</a:t>
            </a:r>
            <a:r>
              <a:rPr lang="it-IT" sz="2000" dirty="0">
                <a:latin typeface="CMR10"/>
                <a:ea typeface="Calibri" panose="020F0502020204030204" pitchFamily="34" charset="0"/>
                <a:cs typeface="CMR10"/>
              </a:rPr>
              <a:t> supports designers and stakeholders in </a:t>
            </a:r>
            <a:r>
              <a:rPr lang="it-IT" sz="2000" dirty="0" err="1">
                <a:latin typeface="CMR10"/>
                <a:ea typeface="Calibri" panose="020F0502020204030204" pitchFamily="34" charset="0"/>
                <a:cs typeface="CMR10"/>
              </a:rPr>
              <a:t>assessing</a:t>
            </a:r>
            <a:r>
              <a:rPr lang="it-IT" sz="2000" dirty="0">
                <a:latin typeface="CMR10"/>
                <a:ea typeface="Calibri" panose="020F0502020204030204" pitchFamily="34" charset="0"/>
                <a:cs typeface="CMR10"/>
              </a:rPr>
              <a:t> design, </a:t>
            </a:r>
            <a:r>
              <a:rPr lang="it-IT" sz="2000" dirty="0" err="1">
                <a:latin typeface="CMR10"/>
                <a:ea typeface="Calibri" panose="020F0502020204030204" pitchFamily="34" charset="0"/>
                <a:cs typeface="CMR10"/>
              </a:rPr>
              <a:t>evaluation</a:t>
            </a:r>
            <a:r>
              <a:rPr lang="it-IT" sz="2000" dirty="0">
                <a:latin typeface="CMR10"/>
                <a:ea typeface="Calibri" panose="020F0502020204030204" pitchFamily="34" charset="0"/>
                <a:cs typeface="CMR10"/>
              </a:rPr>
              <a:t>, and planning of </a:t>
            </a:r>
            <a:r>
              <a:rPr lang="it-IT" sz="2000" dirty="0" err="1">
                <a:latin typeface="CMR10"/>
                <a:ea typeface="Calibri" panose="020F0502020204030204" pitchFamily="34" charset="0"/>
                <a:cs typeface="CMR10"/>
              </a:rPr>
              <a:t>civil</a:t>
            </a:r>
            <a:r>
              <a:rPr lang="it-IT" sz="2000" dirty="0">
                <a:latin typeface="CMR10"/>
                <a:ea typeface="Calibri" panose="020F0502020204030204" pitchFamily="34" charset="0"/>
                <a:cs typeface="CMR10"/>
              </a:rPr>
              <a:t> systems. The </a:t>
            </a:r>
            <a:r>
              <a:rPr lang="it-IT" sz="2000" dirty="0" err="1">
                <a:latin typeface="CMR10"/>
                <a:ea typeface="Calibri" panose="020F0502020204030204" pitchFamily="34" charset="0"/>
                <a:cs typeface="CMR10"/>
              </a:rPr>
              <a:t>utmost</a:t>
            </a:r>
            <a:r>
              <a:rPr lang="it-IT" sz="2000" dirty="0">
                <a:latin typeface="CMR10"/>
                <a:ea typeface="Calibri" panose="020F0502020204030204" pitchFamily="34" charset="0"/>
                <a:cs typeface="CMR10"/>
              </a:rPr>
              <a:t> goal of the PBEE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replace</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classical</a:t>
            </a:r>
            <a:r>
              <a:rPr lang="it-IT" sz="2000" dirty="0">
                <a:latin typeface="CMR10"/>
                <a:ea typeface="Calibri" panose="020F0502020204030204" pitchFamily="34" charset="0"/>
                <a:cs typeface="CMR10"/>
              </a:rPr>
              <a:t> load-and-</a:t>
            </a:r>
            <a:r>
              <a:rPr lang="it-IT" sz="2000" dirty="0" err="1">
                <a:latin typeface="CMR10"/>
                <a:ea typeface="Calibri" panose="020F0502020204030204" pitchFamily="34" charset="0"/>
                <a:cs typeface="CMR10"/>
              </a:rPr>
              <a:t>resistance</a:t>
            </a:r>
            <a:r>
              <a:rPr lang="it-IT" sz="2000" dirty="0">
                <a:latin typeface="CMR10"/>
                <a:ea typeface="Calibri" panose="020F0502020204030204" pitchFamily="34" charset="0"/>
                <a:cs typeface="CMR10"/>
              </a:rPr>
              <a:t>-</a:t>
            </a:r>
            <a:r>
              <a:rPr lang="it-IT" sz="2000" dirty="0" err="1">
                <a:latin typeface="CMR10"/>
                <a:ea typeface="Calibri" panose="020F0502020204030204" pitchFamily="34" charset="0"/>
                <a:cs typeface="CMR10"/>
              </a:rPr>
              <a:t>factor</a:t>
            </a:r>
            <a:r>
              <a:rPr lang="it-IT" sz="2000" dirty="0">
                <a:latin typeface="CMR10"/>
                <a:ea typeface="Calibri" panose="020F0502020204030204" pitchFamily="34" charset="0"/>
                <a:cs typeface="CMR10"/>
              </a:rPr>
              <a:t> design, </a:t>
            </a:r>
            <a:r>
              <a:rPr lang="it-IT" sz="2000" dirty="0" err="1">
                <a:latin typeface="CMR10"/>
                <a:ea typeface="Calibri" panose="020F0502020204030204" pitchFamily="34" charset="0"/>
                <a:cs typeface="CMR10"/>
              </a:rPr>
              <a:t>based</a:t>
            </a:r>
            <a:r>
              <a:rPr lang="it-IT" sz="2000" dirty="0">
                <a:latin typeface="CMR10"/>
                <a:ea typeface="Calibri" panose="020F0502020204030204" pitchFamily="34" charset="0"/>
                <a:cs typeface="CMR10"/>
              </a:rPr>
              <a:t> on </a:t>
            </a:r>
            <a:r>
              <a:rPr lang="it-IT" sz="2000" dirty="0" err="1">
                <a:latin typeface="CMR10"/>
                <a:ea typeface="Calibri" panose="020F0502020204030204" pitchFamily="34" charset="0"/>
                <a:cs typeface="CMR10"/>
              </a:rPr>
              <a:t>evaluation</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failure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probabilities</a:t>
            </a:r>
            <a:r>
              <a:rPr lang="it-IT" sz="2000" dirty="0">
                <a:latin typeface="CMR10"/>
                <a:ea typeface="Calibri" panose="020F0502020204030204" pitchFamily="34" charset="0"/>
                <a:cs typeface="CMR10"/>
              </a:rPr>
              <a:t> of single </a:t>
            </a:r>
            <a:r>
              <a:rPr lang="it-IT" sz="2000" dirty="0" err="1">
                <a:latin typeface="CMR10"/>
                <a:ea typeface="Calibri" panose="020F0502020204030204" pitchFamily="34" charset="0"/>
                <a:cs typeface="CMR10"/>
              </a:rPr>
              <a:t>components</a:t>
            </a:r>
            <a:r>
              <a:rPr lang="it-IT" sz="2000" dirty="0">
                <a:latin typeface="CMR10"/>
                <a:ea typeface="Calibri" panose="020F0502020204030204" pitchFamily="34" charset="0"/>
                <a:cs typeface="CMR10"/>
              </a:rPr>
              <a:t>, by </a:t>
            </a:r>
            <a:r>
              <a:rPr lang="it-IT" sz="2000" dirty="0" err="1">
                <a:latin typeface="CMR10"/>
                <a:ea typeface="Calibri" panose="020F0502020204030204" pitchFamily="34" charset="0"/>
                <a:cs typeface="CMR10"/>
              </a:rPr>
              <a:t>developing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instead</a:t>
            </a:r>
            <a:r>
              <a:rPr lang="it-IT" sz="2000" dirty="0">
                <a:latin typeface="CMR10"/>
                <a:ea typeface="Calibri" panose="020F0502020204030204" pitchFamily="34" charset="0"/>
                <a:cs typeface="CMR10"/>
              </a:rPr>
              <a:t> a framework </a:t>
            </a:r>
            <a:r>
              <a:rPr lang="it-IT" sz="2000" dirty="0" err="1">
                <a:latin typeface="CMR10"/>
                <a:ea typeface="Calibri" panose="020F0502020204030204" pitchFamily="34" charset="0"/>
                <a:cs typeface="CMR10"/>
              </a:rPr>
              <a:t>capable</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assessing</a:t>
            </a:r>
            <a:r>
              <a:rPr lang="it-IT" sz="2000" dirty="0">
                <a:latin typeface="CMR10"/>
                <a:ea typeface="Calibri" panose="020F0502020204030204" pitchFamily="34" charset="0"/>
                <a:cs typeface="CMR10"/>
              </a:rPr>
              <a:t> performances of a system, with </a:t>
            </a:r>
            <a:r>
              <a:rPr lang="it-IT" sz="2000" dirty="0" err="1">
                <a:latin typeface="CMR10"/>
                <a:ea typeface="Calibri" panose="020F0502020204030204" pitchFamily="34" charset="0"/>
                <a:cs typeface="CMR10"/>
              </a:rPr>
              <a:t>respect</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different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decision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variables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such</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downtime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monetary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losses</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fatalities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A </a:t>
            </a:r>
            <a:r>
              <a:rPr lang="it-IT" sz="2000" dirty="0" err="1">
                <a:latin typeface="CMR10"/>
                <a:ea typeface="Calibri" panose="020F0502020204030204" pitchFamily="34" charset="0"/>
                <a:cs typeface="CMR10"/>
              </a:rPr>
              <a:t>schematic</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view</a:t>
            </a:r>
            <a:r>
              <a:rPr lang="it-IT" sz="2000" dirty="0">
                <a:latin typeface="CMR10"/>
                <a:ea typeface="Calibri" panose="020F0502020204030204" pitchFamily="34" charset="0"/>
                <a:cs typeface="CMR10"/>
              </a:rPr>
              <a:t> of the PBEE framework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given</a:t>
            </a:r>
            <a:r>
              <a:rPr lang="it-IT" sz="2000" dirty="0">
                <a:latin typeface="CMR10"/>
                <a:ea typeface="Calibri" panose="020F0502020204030204" pitchFamily="34" charset="0"/>
                <a:cs typeface="CMR10"/>
              </a:rPr>
              <a:t> in Figure 1. </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 </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Two </a:t>
            </a:r>
            <a:r>
              <a:rPr lang="it-IT" sz="2000" dirty="0" err="1">
                <a:latin typeface="CMR10"/>
                <a:ea typeface="Calibri" panose="020F0502020204030204" pitchFamily="34" charset="0"/>
                <a:cs typeface="CMR10"/>
              </a:rPr>
              <a:t>axes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define</a:t>
            </a:r>
            <a:r>
              <a:rPr lang="it-IT" sz="2000" dirty="0">
                <a:latin typeface="CMR10"/>
                <a:ea typeface="Calibri" panose="020F0502020204030204" pitchFamily="34" charset="0"/>
                <a:cs typeface="CMR10"/>
              </a:rPr>
              <a:t> the PBEE framework, a discrete set of system performance </a:t>
            </a:r>
            <a:r>
              <a:rPr lang="it-IT" sz="2000" dirty="0" err="1">
                <a:latin typeface="CMR10"/>
                <a:ea typeface="Calibri" panose="020F0502020204030204" pitchFamily="34" charset="0"/>
                <a:cs typeface="CMR10"/>
              </a:rPr>
              <a:t>objectives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that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includes</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example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fully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operational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operational</a:t>
            </a:r>
            <a:r>
              <a:rPr lang="it-IT" sz="2000" dirty="0">
                <a:latin typeface="CMR10"/>
                <a:ea typeface="Calibri" panose="020F0502020204030204" pitchFamily="34" charset="0"/>
                <a:cs typeface="CMR10"/>
              </a:rPr>
              <a:t>, life </a:t>
            </a:r>
            <a:r>
              <a:rPr lang="it-IT" sz="2000" dirty="0" err="1">
                <a:latin typeface="CMR10"/>
                <a:ea typeface="Calibri" panose="020F0502020204030204" pitchFamily="34" charset="0"/>
                <a:cs typeface="CMR10"/>
              </a:rPr>
              <a:t>safe</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near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collapse</a:t>
            </a:r>
            <a:r>
              <a:rPr lang="it-IT" sz="2000" dirty="0">
                <a:latin typeface="CMR10"/>
                <a:ea typeface="Calibri" panose="020F0502020204030204" pitchFamily="34" charset="0"/>
                <a:cs typeface="CMR10"/>
              </a:rPr>
              <a:t>, and a set (discrete or </a:t>
            </a:r>
            <a:r>
              <a:rPr lang="it-IT" sz="2000" dirty="0" err="1">
                <a:latin typeface="CMR10"/>
                <a:ea typeface="Calibri" panose="020F0502020204030204" pitchFamily="34" charset="0"/>
                <a:cs typeface="CMR10"/>
              </a:rPr>
              <a:t>continuous</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seismic</a:t>
            </a:r>
            <a:r>
              <a:rPr lang="it-IT" sz="2000" dirty="0">
                <a:latin typeface="CMR10"/>
                <a:ea typeface="Calibri" panose="020F0502020204030204" pitchFamily="34" charset="0"/>
                <a:cs typeface="CMR10"/>
              </a:rPr>
              <a:t> hazard </a:t>
            </a:r>
            <a:r>
              <a:rPr lang="it-IT" sz="2000" dirty="0" err="1">
                <a:latin typeface="CMR10"/>
                <a:ea typeface="Calibri" panose="020F0502020204030204" pitchFamily="34" charset="0"/>
                <a:cs typeface="CMR10"/>
              </a:rPr>
              <a:t>level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divided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according</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return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period</a:t>
            </a:r>
            <a:r>
              <a:rPr lang="it-IT" sz="2000" dirty="0">
                <a:latin typeface="CMR10"/>
                <a:ea typeface="Calibri" panose="020F0502020204030204" pitchFamily="34" charset="0"/>
                <a:cs typeface="CMR10"/>
              </a:rPr>
              <a:t> or </a:t>
            </a:r>
            <a:r>
              <a:rPr lang="it-IT" sz="2000" dirty="0" err="1">
                <a:latin typeface="CMR10"/>
                <a:ea typeface="Calibri" panose="020F0502020204030204" pitchFamily="34" charset="0"/>
                <a:cs typeface="CMR10"/>
              </a:rPr>
              <a:t>exceedance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probability</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The </a:t>
            </a:r>
            <a:r>
              <a:rPr lang="it-IT" sz="2000" dirty="0" err="1">
                <a:latin typeface="CMR10"/>
                <a:ea typeface="Calibri" panose="020F0502020204030204" pitchFamily="34" charset="0"/>
                <a:cs typeface="CMR10"/>
              </a:rPr>
              <a:t>generated</a:t>
            </a:r>
            <a:r>
              <a:rPr lang="it-IT" sz="2000" dirty="0">
                <a:latin typeface="CMR10"/>
                <a:ea typeface="Calibri" panose="020F0502020204030204" pitchFamily="34" charset="0"/>
                <a:cs typeface="CMR10"/>
              </a:rPr>
              <a:t> domain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therefore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partitioned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into</a:t>
            </a:r>
            <a:r>
              <a:rPr lang="it-IT" sz="2000" dirty="0">
                <a:latin typeface="CMR10"/>
                <a:ea typeface="Calibri" panose="020F0502020204030204" pitchFamily="34" charset="0"/>
                <a:cs typeface="CMR10"/>
              </a:rPr>
              <a:t> an </a:t>
            </a:r>
            <a:r>
              <a:rPr lang="it-IT" sz="2000" dirty="0" err="1">
                <a:latin typeface="CMR10"/>
                <a:ea typeface="Calibri" panose="020F0502020204030204" pitchFamily="34" charset="0"/>
                <a:cs typeface="CMR10"/>
              </a:rPr>
              <a:t>acceptable</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not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acceptable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subdomain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here</a:t>
            </a:r>
            <a:r>
              <a:rPr lang="it-IT" sz="2000" dirty="0">
                <a:latin typeface="CMR10"/>
                <a:ea typeface="Calibri" panose="020F0502020204030204" pitchFamily="34" charset="0"/>
                <a:cs typeface="CMR10"/>
              </a:rPr>
              <a:t>, in the </a:t>
            </a:r>
            <a:r>
              <a:rPr lang="it-IT" sz="2000" dirty="0" err="1">
                <a:latin typeface="CMR10"/>
                <a:ea typeface="Calibri" panose="020F0502020204030204" pitchFamily="34" charset="0"/>
                <a:cs typeface="CMR10"/>
              </a:rPr>
              <a:t>former</a:t>
            </a:r>
            <a:r>
              <a:rPr lang="it-IT" sz="2000" dirty="0">
                <a:latin typeface="CMR10"/>
                <a:ea typeface="Calibri" panose="020F0502020204030204" pitchFamily="34" charset="0"/>
                <a:cs typeface="CMR10"/>
              </a:rPr>
              <a:t>, designer and stakeholders </a:t>
            </a:r>
            <a:r>
              <a:rPr lang="it-IT" sz="2000" dirty="0" err="1">
                <a:latin typeface="CMR10"/>
                <a:ea typeface="Calibri" panose="020F0502020204030204" pitchFamily="34" charset="0"/>
                <a:cs typeface="CMR10"/>
              </a:rPr>
              <a:t>identify</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desired</a:t>
            </a:r>
            <a:r>
              <a:rPr lang="it-IT" sz="2000" dirty="0">
                <a:latin typeface="CMR10"/>
                <a:ea typeface="Calibri" panose="020F0502020204030204" pitchFamily="34" charset="0"/>
                <a:cs typeface="CMR10"/>
              </a:rPr>
              <a:t> or </a:t>
            </a:r>
            <a:r>
              <a:rPr lang="it-IT" sz="2000" dirty="0" err="1">
                <a:latin typeface="CMR10"/>
                <a:ea typeface="Calibri" panose="020F0502020204030204" pitchFamily="34" charset="0"/>
                <a:cs typeface="CMR10"/>
              </a:rPr>
              <a:t>optimal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combination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between</a:t>
            </a:r>
            <a:r>
              <a:rPr lang="it-IT" sz="2000" dirty="0">
                <a:latin typeface="CMR10"/>
                <a:ea typeface="Calibri" panose="020F0502020204030204" pitchFamily="34" charset="0"/>
                <a:cs typeface="CMR10"/>
              </a:rPr>
              <a:t> performance </a:t>
            </a:r>
            <a:r>
              <a:rPr lang="it-IT" sz="2000" dirty="0" err="1">
                <a:latin typeface="CMR10"/>
                <a:ea typeface="Calibri" panose="020F0502020204030204" pitchFamily="34" charset="0"/>
                <a:cs typeface="CMR10"/>
              </a:rPr>
              <a:t>objectives</a:t>
            </a:r>
            <a:r>
              <a:rPr lang="it-IT" sz="2000" dirty="0">
                <a:latin typeface="CMR10"/>
                <a:ea typeface="Calibri" panose="020F0502020204030204" pitchFamily="34" charset="0"/>
                <a:cs typeface="CMR10"/>
              </a:rPr>
              <a:t> and hazard </a:t>
            </a:r>
            <a:r>
              <a:rPr lang="it-IT" sz="2000" dirty="0" err="1">
                <a:latin typeface="CMR10"/>
                <a:ea typeface="Calibri" panose="020F0502020204030204" pitchFamily="34" charset="0"/>
                <a:cs typeface="CMR10"/>
              </a:rPr>
              <a:t>level</a:t>
            </a:r>
            <a:r>
              <a:rPr lang="it-IT" sz="2000" dirty="0">
                <a:latin typeface="CMR10"/>
                <a:ea typeface="Calibri" panose="020F0502020204030204" pitchFamily="34" charset="0"/>
                <a:cs typeface="CMR10"/>
              </a:rPr>
              <a:t> in </a:t>
            </a:r>
            <a:r>
              <a:rPr lang="it-IT" sz="2000" dirty="0" err="1">
                <a:latin typeface="CMR10"/>
                <a:ea typeface="Calibri" panose="020F0502020204030204" pitchFamily="34" charset="0"/>
                <a:cs typeface="CMR10"/>
              </a:rPr>
              <a:t>order</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evaluate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according</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its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likelihood</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monetary</a:t>
            </a:r>
            <a:r>
              <a:rPr lang="it-IT" sz="2000" dirty="0">
                <a:latin typeface="CMR10"/>
                <a:ea typeface="Calibri" panose="020F0502020204030204" pitchFamily="34" charset="0"/>
                <a:cs typeface="CMR10"/>
              </a:rPr>
              <a:t> cost of the system.</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4</a:t>
            </a:fld>
            <a:endParaRPr lang="it-IT"/>
          </a:p>
        </p:txBody>
      </p:sp>
      <p:sp>
        <p:nvSpPr>
          <p:cNvPr id="5" name="Segnaposto data 4">
            <a:extLst>
              <a:ext uri="{FF2B5EF4-FFF2-40B4-BE49-F238E27FC236}">
                <a16:creationId xmlns:a16="http://schemas.microsoft.com/office/drawing/2014/main" id="{0C7B2574-4F33-445C-A84F-F8D907E83184}"/>
              </a:ext>
            </a:extLst>
          </p:cNvPr>
          <p:cNvSpPr>
            <a:spLocks noGrp="1"/>
          </p:cNvSpPr>
          <p:nvPr>
            <p:ph type="dt" idx="1"/>
          </p:nvPr>
        </p:nvSpPr>
        <p:spPr/>
        <p:txBody>
          <a:bodyPr/>
          <a:lstStyle/>
          <a:p>
            <a:fld id="{876EB2CC-2961-4220-8C5C-DC65D66D23E8}" type="datetime1">
              <a:rPr lang="it-IT" smtClean="0"/>
              <a:t>01/12/2020</a:t>
            </a:fld>
            <a:endParaRPr lang="it-IT"/>
          </a:p>
        </p:txBody>
      </p:sp>
    </p:spTree>
    <p:extLst>
      <p:ext uri="{BB962C8B-B14F-4D97-AF65-F5344CB8AC3E}">
        <p14:creationId xmlns:p14="http://schemas.microsoft.com/office/powerpoint/2010/main" val="14793840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defTabSz="990752">
                  <a:defRPr/>
                </a:pPr>
                <a14:m>
                  <m:oMathPara xmlns:m="http://schemas.openxmlformats.org/officeDocument/2006/math">
                    <m:oMathParaPr>
                      <m:jc m:val="centerGroup"/>
                    </m:oMathParaPr>
                    <m:oMath xmlns:m="http://schemas.openxmlformats.org/officeDocument/2006/math">
                      <m:r>
                        <m:rPr>
                          <m:sty m:val="p"/>
                        </m:rPr>
                        <a:rPr lang="it-IT" b="0" i="1" smtClean="0">
                          <a:latin typeface="Cambria Math" panose="02040503050406030204" pitchFamily="18" charset="0"/>
                        </a:rPr>
                        <m:t>λ</m:t>
                      </m:r>
                      <m:r>
                        <a:rPr lang="it-IT" b="0" i="1" smtClean="0">
                          <a:latin typeface="Cambria Math" panose="02040503050406030204" pitchFamily="18" charset="0"/>
                        </a:rPr>
                        <m:t>(</m:t>
                      </m:r>
                      <m:r>
                        <a:rPr lang="it-IT" b="0" i="1" smtClean="0">
                          <a:latin typeface="Cambria Math" panose="02040503050406030204" pitchFamily="18" charset="0"/>
                        </a:rPr>
                        <m:t>𝑀</m:t>
                      </m:r>
                      <m:r>
                        <a:rPr lang="it-IT" b="0" i="1" smtClean="0">
                          <a:latin typeface="Cambria Math" panose="02040503050406030204" pitchFamily="18" charset="0"/>
                        </a:rPr>
                        <m:t>&gt;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𝑚𝑖𝑛</m:t>
                          </m:r>
                        </m:sub>
                      </m:sSub>
                      <m:r>
                        <a:rPr lang="it-IT" b="0" i="1" smtClean="0">
                          <a:latin typeface="Cambria Math" panose="02040503050406030204" pitchFamily="18" charset="0"/>
                        </a:rPr>
                        <m:t>)</m:t>
                      </m:r>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𝑚𝑎𝑥</m:t>
                              </m:r>
                            </m:sub>
                          </m:sSub>
                        </m:sup>
                        <m:e>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𝑚𝑎𝑥</m:t>
                                  </m:r>
                                </m:sub>
                              </m:sSub>
                            </m:sup>
                            <m:e>
                              <m:r>
                                <a:rPr lang="it-IT" i="1" dirty="0">
                                  <a:latin typeface="Cambria Math" panose="02040503050406030204" pitchFamily="18" charset="0"/>
                                </a:rPr>
                                <m:t>𝑃</m:t>
                              </m:r>
                              <m:d>
                                <m:dPr>
                                  <m:endChr m:val="|"/>
                                  <m:ctrlPr>
                                    <a:rPr lang="it-IT" i="1" dirty="0">
                                      <a:latin typeface="Cambria Math" panose="02040503050406030204" pitchFamily="18" charset="0"/>
                                    </a:rPr>
                                  </m:ctrlPr>
                                </m:dPr>
                                <m:e>
                                  <m:r>
                                    <a:rPr lang="it-IT" i="1" dirty="0">
                                      <a:latin typeface="Cambria Math" panose="02040503050406030204" pitchFamily="18" charset="0"/>
                                    </a:rPr>
                                    <m:t>𝐼𝑀</m:t>
                                  </m:r>
                                  <m:r>
                                    <a:rPr lang="it-IT" i="1" dirty="0">
                                      <a:latin typeface="Cambria Math" panose="02040503050406030204" pitchFamily="18" charset="0"/>
                                    </a:rPr>
                                    <m:t>&gt;</m:t>
                                  </m:r>
                                  <m:r>
                                    <a:rPr lang="it-IT" i="1" dirty="0">
                                      <a:latin typeface="Cambria Math" panose="02040503050406030204" pitchFamily="18" charset="0"/>
                                    </a:rPr>
                                    <m:t>𝑖𝑚</m:t>
                                  </m:r>
                                  <m:r>
                                    <a:rPr lang="it-IT" i="1" dirty="0">
                                      <a:latin typeface="Cambria Math" panose="02040503050406030204" pitchFamily="18" charset="0"/>
                                    </a:rPr>
                                    <m:t> </m:t>
                                  </m:r>
                                </m:e>
                              </m:d>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𝑚</m:t>
                              </m:r>
                              <m:r>
                                <a:rPr lang="it-IT" i="1" dirty="0">
                                  <a:latin typeface="Cambria Math" panose="02040503050406030204" pitchFamily="18" charset="0"/>
                                </a:rPr>
                                <m:t> , </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𝑟</m:t>
                              </m:r>
                              <m:r>
                                <a:rPr lang="it-IT" i="1" dirty="0">
                                  <a:latin typeface="Cambria Math" panose="02040503050406030204" pitchFamily="18" charset="0"/>
                                </a:rPr>
                                <m:t>)</m:t>
                              </m:r>
                            </m:e>
                          </m:nary>
                        </m:e>
                      </m:nary>
                      <m:r>
                        <a:rPr lang="en-GB" i="1" dirty="0">
                          <a:latin typeface="Cambria Math" panose="02040503050406030204" pitchFamily="18" charset="0"/>
                        </a:rPr>
                        <m:t> </m:t>
                      </m:r>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𝑅</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𝑟</m:t>
                          </m:r>
                        </m:e>
                      </m:d>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𝑀</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𝑚</m:t>
                          </m:r>
                        </m:e>
                      </m:d>
                      <m:r>
                        <a:rPr lang="en-GB" i="1" dirty="0" err="1">
                          <a:latin typeface="Cambria Math" panose="02040503050406030204" pitchFamily="18" charset="0"/>
                        </a:rPr>
                        <m:t>𝑑𝑟𝑑𝑚</m:t>
                      </m:r>
                    </m:oMath>
                  </m:oMathPara>
                </a14:m>
                <a:endParaRPr lang="en-GB" dirty="0"/>
              </a:p>
              <a:p>
                <a:endParaRPr lang="en-GB" dirty="0"/>
              </a:p>
            </p:txBody>
          </p:sp>
        </mc:Choice>
        <mc:Fallback xmlns="">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smtClean="0">
                    <a:latin typeface="Cambria Math" panose="02040503050406030204" pitchFamily="18" charset="0"/>
                  </a:rPr>
                  <a:t>λ(𝑀&gt;</a:t>
                </a:r>
                <a:r>
                  <a:rPr lang="it-IT" b="0" i="0" smtClean="0">
                    <a:latin typeface="Cambria Math" panose="02040503050406030204" pitchFamily="18" charset="0"/>
                  </a:rPr>
                  <a:t>𝑚_𝑚𝑖𝑛)</a:t>
                </a:r>
                <a:r>
                  <a:rPr lang="it-IT" i="0" dirty="0">
                    <a:latin typeface="Cambria Math" panose="02040503050406030204" pitchFamily="18" charset="0"/>
                  </a:rPr>
                  <a:t>∫_(𝑟_𝑚𝑖𝑛)^(𝑟_𝑚𝑎𝑥)▒∫_(𝑚_𝑚𝑖𝑛)^(𝑚_𝑚𝑎𝑥)▒〖𝑃(𝐼𝑀&gt;𝑖𝑚 ┤|𝑀=𝑚 , 𝑅=𝑟)〗</a:t>
                </a:r>
                <a:r>
                  <a:rPr lang="en-GB" i="0" dirty="0">
                    <a:latin typeface="Cambria Math" panose="02040503050406030204" pitchFamily="18" charset="0"/>
                  </a:rPr>
                  <a:t>  𝑓</a:t>
                </a:r>
                <a:r>
                  <a:rPr lang="it-IT" i="0" dirty="0">
                    <a:latin typeface="Cambria Math" panose="02040503050406030204" pitchFamily="18" charset="0"/>
                  </a:rPr>
                  <a:t>_𝑅^((</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(𝑟)</a:t>
                </a:r>
                <a:r>
                  <a:rPr lang="it-IT" i="0" dirty="0">
                    <a:latin typeface="Cambria Math" panose="02040503050406030204" pitchFamily="18" charset="0"/>
                  </a:rPr>
                  <a:t> </a:t>
                </a:r>
                <a:r>
                  <a:rPr lang="en-GB" i="0" dirty="0">
                    <a:latin typeface="Cambria Math" panose="02040503050406030204" pitchFamily="18" charset="0"/>
                  </a:rPr>
                  <a:t>𝑓</a:t>
                </a:r>
                <a:r>
                  <a:rPr lang="it-IT" i="0" dirty="0">
                    <a:latin typeface="Cambria Math" panose="02040503050406030204" pitchFamily="18" charset="0"/>
                  </a:rPr>
                  <a:t>_𝑀^((</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(𝑚)</a:t>
                </a:r>
                <a:r>
                  <a:rPr lang="en-GB" i="0" dirty="0" err="1">
                    <a:latin typeface="Cambria Math" panose="02040503050406030204" pitchFamily="18" charset="0"/>
                  </a:rPr>
                  <a:t>𝑑𝑟𝑑𝑚</a:t>
                </a:r>
                <a:endParaRPr lang="en-GB" dirty="0"/>
              </a:p>
              <a:p>
                <a:endParaRPr lang="en-GB" dirty="0"/>
              </a:p>
            </p:txBody>
          </p:sp>
        </mc:Fallback>
      </mc:AlternateContent>
      <p:sp>
        <p:nvSpPr>
          <p:cNvPr id="4" name="Segnaposto numero diapositiva 3"/>
          <p:cNvSpPr>
            <a:spLocks noGrp="1"/>
          </p:cNvSpPr>
          <p:nvPr>
            <p:ph type="sldNum" sz="quarter" idx="10"/>
          </p:nvPr>
        </p:nvSpPr>
        <p:spPr/>
        <p:txBody>
          <a:bodyPr/>
          <a:lstStyle/>
          <a:p>
            <a:fld id="{BD8970F1-6B2F-4AB4-8491-9CFFA8CC2A05}" type="slidenum">
              <a:rPr lang="it-IT" smtClean="0"/>
              <a:t>40</a:t>
            </a:fld>
            <a:endParaRPr lang="it-IT"/>
          </a:p>
        </p:txBody>
      </p:sp>
      <p:sp>
        <p:nvSpPr>
          <p:cNvPr id="5" name="Segnaposto data 4">
            <a:extLst>
              <a:ext uri="{FF2B5EF4-FFF2-40B4-BE49-F238E27FC236}">
                <a16:creationId xmlns:a16="http://schemas.microsoft.com/office/drawing/2014/main" id="{AD91E5D1-A59B-4466-A3AE-31D6C7D7199F}"/>
              </a:ext>
            </a:extLst>
          </p:cNvPr>
          <p:cNvSpPr>
            <a:spLocks noGrp="1"/>
          </p:cNvSpPr>
          <p:nvPr>
            <p:ph type="dt" idx="1"/>
          </p:nvPr>
        </p:nvSpPr>
        <p:spPr/>
        <p:txBody>
          <a:bodyPr/>
          <a:lstStyle/>
          <a:p>
            <a:fld id="{65448F2C-6B39-4B0F-83F1-3E4D46A1582E}" type="datetime1">
              <a:rPr lang="it-IT" smtClean="0"/>
              <a:t>01/12/2020</a:t>
            </a:fld>
            <a:endParaRPr lang="it-IT"/>
          </a:p>
        </p:txBody>
      </p:sp>
    </p:spTree>
    <p:extLst>
      <p:ext uri="{BB962C8B-B14F-4D97-AF65-F5344CB8AC3E}">
        <p14:creationId xmlns:p14="http://schemas.microsoft.com/office/powerpoint/2010/main" val="3639232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en-GB" sz="2000" dirty="0">
                <a:latin typeface="Calibri" panose="020F0502020204030204" pitchFamily="34" charset="0"/>
                <a:ea typeface="Calibri" panose="020F0502020204030204" pitchFamily="34" charset="0"/>
                <a:cs typeface="Times New Roman" panose="02020603050405020304" pitchFamily="18" charset="0"/>
              </a:rPr>
              <a:t>Welcome back. Let’s focus now on the fragility analysis.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41</a:t>
            </a:fld>
            <a:endParaRPr lang="it-IT"/>
          </a:p>
        </p:txBody>
      </p:sp>
      <p:sp>
        <p:nvSpPr>
          <p:cNvPr id="5" name="Segnaposto data 4">
            <a:extLst>
              <a:ext uri="{FF2B5EF4-FFF2-40B4-BE49-F238E27FC236}">
                <a16:creationId xmlns:a16="http://schemas.microsoft.com/office/drawing/2014/main" id="{C95FBCB0-EF78-43C7-B847-76736E9D1B9C}"/>
              </a:ext>
            </a:extLst>
          </p:cNvPr>
          <p:cNvSpPr>
            <a:spLocks noGrp="1"/>
          </p:cNvSpPr>
          <p:nvPr>
            <p:ph type="dt" idx="1"/>
          </p:nvPr>
        </p:nvSpPr>
        <p:spPr/>
        <p:txBody>
          <a:bodyPr/>
          <a:lstStyle/>
          <a:p>
            <a:fld id="{3575C225-DF58-45B4-8282-C30FB83B82BC}" type="datetime1">
              <a:rPr lang="it-IT" smtClean="0"/>
              <a:t>01/12/2020</a:t>
            </a:fld>
            <a:endParaRPr lang="it-IT"/>
          </a:p>
        </p:txBody>
      </p:sp>
    </p:spTree>
    <p:extLst>
      <p:ext uri="{BB962C8B-B14F-4D97-AF65-F5344CB8AC3E}">
        <p14:creationId xmlns:p14="http://schemas.microsoft.com/office/powerpoint/2010/main" val="3879037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Fragility analysis represent the next step on the PBEE framework that we have seen in the first part of the lecture.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Its definition is below reported: again, fragility is defined as the conditional probability of an event, a defined limit state, given the observation of an intensity measure which describe the seismic event.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42</a:t>
            </a:fld>
            <a:endParaRPr lang="it-IT"/>
          </a:p>
        </p:txBody>
      </p:sp>
      <p:sp>
        <p:nvSpPr>
          <p:cNvPr id="5" name="Segnaposto data 4">
            <a:extLst>
              <a:ext uri="{FF2B5EF4-FFF2-40B4-BE49-F238E27FC236}">
                <a16:creationId xmlns:a16="http://schemas.microsoft.com/office/drawing/2014/main" id="{6CA4FE9D-B520-4674-AD2C-915BC43353AE}"/>
              </a:ext>
            </a:extLst>
          </p:cNvPr>
          <p:cNvSpPr>
            <a:spLocks noGrp="1"/>
          </p:cNvSpPr>
          <p:nvPr>
            <p:ph type="dt" idx="1"/>
          </p:nvPr>
        </p:nvSpPr>
        <p:spPr/>
        <p:txBody>
          <a:bodyPr/>
          <a:lstStyle/>
          <a:p>
            <a:fld id="{3E932F72-4A30-4B34-A22B-08CEC226A51F}" type="datetime1">
              <a:rPr lang="it-IT" smtClean="0"/>
              <a:t>01/12/2020</a:t>
            </a:fld>
            <a:endParaRPr lang="it-IT"/>
          </a:p>
        </p:txBody>
      </p:sp>
    </p:spTree>
    <p:extLst>
      <p:ext uri="{BB962C8B-B14F-4D97-AF65-F5344CB8AC3E}">
        <p14:creationId xmlns:p14="http://schemas.microsoft.com/office/powerpoint/2010/main" val="41590318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Fragility analysis involved both vulnerability and damage analysis, since it requires the evaluation of both probability of </a:t>
            </a:r>
            <a:r>
              <a:rPr lang="en-GB" sz="2000" dirty="0" err="1">
                <a:latin typeface="Calibri" panose="020F0502020204030204" pitchFamily="34" charset="0"/>
                <a:ea typeface="Calibri" panose="020F0502020204030204" pitchFamily="34" charset="0"/>
                <a:cs typeface="Times New Roman" panose="02020603050405020304" pitchFamily="18" charset="0"/>
              </a:rPr>
              <a:t>EDPconditioned</a:t>
            </a:r>
            <a:r>
              <a:rPr lang="en-GB" sz="2000" dirty="0">
                <a:latin typeface="Calibri" panose="020F0502020204030204" pitchFamily="34" charset="0"/>
                <a:ea typeface="Calibri" panose="020F0502020204030204" pitchFamily="34" charset="0"/>
                <a:cs typeface="Times New Roman" panose="02020603050405020304" pitchFamily="18" charset="0"/>
              </a:rPr>
              <a:t> by IM and DM conditioned by EDP.</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In fact, by definition, the fragility curve is defined as the conditional probability of failure of a structure or its critical component, at given values of seismic intensity.</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In practice a fragility is calculated as the conditional probability </a:t>
            </a:r>
            <a:r>
              <a:rPr lang="en-GB" sz="2000" dirty="0" err="1">
                <a:latin typeface="Calibri" panose="020F0502020204030204" pitchFamily="34" charset="0"/>
                <a:ea typeface="Calibri" panose="020F0502020204030204" pitchFamily="34" charset="0"/>
                <a:cs typeface="Times New Roman" panose="02020603050405020304" pitchFamily="18" charset="0"/>
              </a:rPr>
              <a:t>tha</a:t>
            </a:r>
            <a:r>
              <a:rPr lang="en-GB" sz="2000" dirty="0">
                <a:latin typeface="Calibri" panose="020F0502020204030204" pitchFamily="34" charset="0"/>
                <a:ea typeface="Calibri" panose="020F0502020204030204" pitchFamily="34" charset="0"/>
                <a:cs typeface="Times New Roman" panose="02020603050405020304" pitchFamily="18" charset="0"/>
              </a:rPr>
              <a:t> the damage measure D exceeds a critical threshold for a given seismic IM.</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43</a:t>
            </a:fld>
            <a:endParaRPr lang="it-IT"/>
          </a:p>
        </p:txBody>
      </p:sp>
      <p:sp>
        <p:nvSpPr>
          <p:cNvPr id="5" name="Segnaposto data 4">
            <a:extLst>
              <a:ext uri="{FF2B5EF4-FFF2-40B4-BE49-F238E27FC236}">
                <a16:creationId xmlns:a16="http://schemas.microsoft.com/office/drawing/2014/main" id="{2A857275-5C24-43DF-9B27-90CB8C401178}"/>
              </a:ext>
            </a:extLst>
          </p:cNvPr>
          <p:cNvSpPr>
            <a:spLocks noGrp="1"/>
          </p:cNvSpPr>
          <p:nvPr>
            <p:ph type="dt" idx="1"/>
          </p:nvPr>
        </p:nvSpPr>
        <p:spPr/>
        <p:txBody>
          <a:bodyPr/>
          <a:lstStyle/>
          <a:p>
            <a:fld id="{7FF5B7F8-B227-45E6-B895-A674A5100A94}" type="datetime1">
              <a:rPr lang="it-IT" smtClean="0"/>
              <a:t>01/12/2020</a:t>
            </a:fld>
            <a:endParaRPr lang="it-IT"/>
          </a:p>
        </p:txBody>
      </p:sp>
    </p:spTree>
    <p:extLst>
      <p:ext uri="{BB962C8B-B14F-4D97-AF65-F5344CB8AC3E}">
        <p14:creationId xmlns:p14="http://schemas.microsoft.com/office/powerpoint/2010/main" val="27473930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a:latin typeface="Calibri" panose="020F0502020204030204" pitchFamily="34" charset="0"/>
                <a:ea typeface="Calibri" panose="020F0502020204030204" pitchFamily="34" charset="0"/>
                <a:cs typeface="Times New Roman" panose="02020603050405020304" pitchFamily="18" charset="0"/>
              </a:rPr>
              <a:t>So, </a:t>
            </a:r>
            <a:r>
              <a:rPr lang="it-IT" sz="2000" dirty="0" err="1">
                <a:latin typeface="Calibri" panose="020F0502020204030204" pitchFamily="34" charset="0"/>
                <a:ea typeface="Calibri" panose="020F0502020204030204" pitchFamily="34" charset="0"/>
                <a:cs typeface="Times New Roman" panose="02020603050405020304" pitchFamily="18" charset="0"/>
              </a:rPr>
              <a:t>here</a:t>
            </a:r>
            <a:r>
              <a:rPr lang="it-IT" sz="2000" dirty="0">
                <a:latin typeface="Calibri" panose="020F0502020204030204" pitchFamily="34" charset="0"/>
                <a:ea typeface="Calibri" panose="020F0502020204030204" pitchFamily="34" charset="0"/>
                <a:cs typeface="Times New Roman" panose="02020603050405020304" pitchFamily="18" charset="0"/>
              </a:rPr>
              <a:t> </a:t>
            </a:r>
            <a:r>
              <a:rPr lang="it-IT" sz="2000" dirty="0" err="1">
                <a:latin typeface="Calibri" panose="020F0502020204030204" pitchFamily="34" charset="0"/>
                <a:ea typeface="Calibri" panose="020F0502020204030204" pitchFamily="34" charset="0"/>
                <a:cs typeface="Times New Roman" panose="02020603050405020304" pitchFamily="18" charset="0"/>
              </a:rPr>
              <a:t>is</a:t>
            </a:r>
            <a:r>
              <a:rPr lang="it-IT" sz="2000" dirty="0">
                <a:latin typeface="Calibri" panose="020F0502020204030204" pitchFamily="34" charset="0"/>
                <a:ea typeface="Calibri" panose="020F0502020204030204" pitchFamily="34" charset="0"/>
                <a:cs typeface="Times New Roman" panose="02020603050405020304" pitchFamily="18" charset="0"/>
              </a:rPr>
              <a:t> </a:t>
            </a:r>
            <a:r>
              <a:rPr lang="it-IT" sz="2000" dirty="0" err="1">
                <a:latin typeface="Calibri" panose="020F0502020204030204" pitchFamily="34" charset="0"/>
                <a:ea typeface="Calibri" panose="020F0502020204030204" pitchFamily="34" charset="0"/>
                <a:cs typeface="Times New Roman" panose="02020603050405020304" pitchFamily="18" charset="0"/>
              </a:rPr>
              <a:t>reported</a:t>
            </a:r>
            <a:r>
              <a:rPr lang="it-IT" sz="2000" dirty="0">
                <a:latin typeface="Calibri" panose="020F0502020204030204" pitchFamily="34" charset="0"/>
                <a:ea typeface="Calibri" panose="020F0502020204030204" pitchFamily="34" charset="0"/>
                <a:cs typeface="Times New Roman" panose="02020603050405020304" pitchFamily="18" charset="0"/>
              </a:rPr>
              <a:t> an </a:t>
            </a:r>
            <a:r>
              <a:rPr lang="it-IT" sz="2000" dirty="0" err="1">
                <a:latin typeface="Calibri" panose="020F0502020204030204" pitchFamily="34" charset="0"/>
                <a:ea typeface="Calibri" panose="020F0502020204030204" pitchFamily="34" charset="0"/>
                <a:cs typeface="Times New Roman" panose="02020603050405020304" pitchFamily="18" charset="0"/>
              </a:rPr>
              <a:t>example</a:t>
            </a:r>
            <a:r>
              <a:rPr lang="it-IT" sz="2000" dirty="0">
                <a:latin typeface="Calibri" panose="020F0502020204030204" pitchFamily="34" charset="0"/>
                <a:ea typeface="Calibri" panose="020F0502020204030204" pitchFamily="34" charset="0"/>
                <a:cs typeface="Times New Roman" panose="02020603050405020304" pitchFamily="18" charset="0"/>
              </a:rPr>
              <a:t> of </a:t>
            </a:r>
            <a:r>
              <a:rPr lang="it-IT" sz="2000" dirty="0" err="1">
                <a:latin typeface="Calibri" panose="020F0502020204030204" pitchFamily="34" charset="0"/>
                <a:ea typeface="Calibri" panose="020F0502020204030204" pitchFamily="34" charset="0"/>
                <a:cs typeface="Times New Roman" panose="02020603050405020304" pitchFamily="18" charset="0"/>
              </a:rPr>
              <a:t>fragility</a:t>
            </a:r>
            <a:r>
              <a:rPr lang="it-IT" sz="2000" dirty="0">
                <a:latin typeface="Calibri" panose="020F0502020204030204" pitchFamily="34" charset="0"/>
                <a:ea typeface="Calibri" panose="020F0502020204030204" pitchFamily="34" charset="0"/>
                <a:cs typeface="Times New Roman" panose="02020603050405020304" pitchFamily="18" charset="0"/>
              </a:rPr>
              <a:t> </a:t>
            </a:r>
            <a:r>
              <a:rPr lang="it-IT" sz="2000" dirty="0" err="1">
                <a:latin typeface="Calibri" panose="020F0502020204030204" pitchFamily="34" charset="0"/>
                <a:ea typeface="Calibri" panose="020F0502020204030204" pitchFamily="34" charset="0"/>
                <a:cs typeface="Times New Roman" panose="02020603050405020304" pitchFamily="18" charset="0"/>
              </a:rPr>
              <a:t>curves</a:t>
            </a:r>
            <a:r>
              <a:rPr lang="it-IT" sz="2000" dirty="0">
                <a:latin typeface="Calibri" panose="020F0502020204030204" pitchFamily="34" charset="0"/>
                <a:ea typeface="Calibri" panose="020F0502020204030204" pitchFamily="34" charset="0"/>
                <a:cs typeface="Times New Roman" panose="02020603050405020304" pitchFamily="18" charset="0"/>
              </a:rPr>
              <a:t> for </a:t>
            </a:r>
            <a:r>
              <a:rPr lang="it-IT" sz="2000" dirty="0" err="1">
                <a:latin typeface="Calibri" panose="020F0502020204030204" pitchFamily="34" charset="0"/>
                <a:ea typeface="Calibri" panose="020F0502020204030204" pitchFamily="34" charset="0"/>
                <a:cs typeface="Times New Roman" panose="02020603050405020304" pitchFamily="18" charset="0"/>
              </a:rPr>
              <a:t>different</a:t>
            </a:r>
            <a:r>
              <a:rPr lang="it-IT" sz="2000" dirty="0">
                <a:latin typeface="Calibri" panose="020F0502020204030204" pitchFamily="34" charset="0"/>
                <a:ea typeface="Calibri" panose="020F0502020204030204" pitchFamily="34" charset="0"/>
                <a:cs typeface="Times New Roman" panose="02020603050405020304" pitchFamily="18" charset="0"/>
              </a:rPr>
              <a:t> </a:t>
            </a:r>
            <a:r>
              <a:rPr lang="it-IT" sz="2000" dirty="0" err="1">
                <a:latin typeface="Calibri" panose="020F0502020204030204" pitchFamily="34" charset="0"/>
                <a:ea typeface="Calibri" panose="020F0502020204030204" pitchFamily="34" charset="0"/>
                <a:cs typeface="Times New Roman" panose="02020603050405020304" pitchFamily="18" charset="0"/>
              </a:rPr>
              <a:t>damage</a:t>
            </a:r>
            <a:r>
              <a:rPr lang="it-IT" sz="2000" dirty="0">
                <a:latin typeface="Calibri" panose="020F0502020204030204" pitchFamily="34" charset="0"/>
                <a:ea typeface="Calibri" panose="020F0502020204030204" pitchFamily="34" charset="0"/>
                <a:cs typeface="Times New Roman" panose="02020603050405020304" pitchFamily="18" charset="0"/>
              </a:rPr>
              <a:t> </a:t>
            </a:r>
            <a:r>
              <a:rPr lang="it-IT" sz="2000" dirty="0" err="1">
                <a:latin typeface="Calibri" panose="020F0502020204030204" pitchFamily="34" charset="0"/>
                <a:ea typeface="Calibri" panose="020F0502020204030204" pitchFamily="34" charset="0"/>
                <a:cs typeface="Times New Roman" panose="02020603050405020304" pitchFamily="18" charset="0"/>
              </a:rPr>
              <a:t>limit</a:t>
            </a:r>
            <a:r>
              <a:rPr lang="it-IT" sz="2000" dirty="0">
                <a:latin typeface="Calibri" panose="020F0502020204030204" pitchFamily="34" charset="0"/>
                <a:ea typeface="Calibri" panose="020F0502020204030204" pitchFamily="34" charset="0"/>
                <a:cs typeface="Times New Roman" panose="02020603050405020304" pitchFamily="18" charset="0"/>
              </a:rPr>
              <a:t> </a:t>
            </a:r>
            <a:r>
              <a:rPr lang="it-IT" sz="2000" dirty="0" err="1">
                <a:latin typeface="Calibri" panose="020F0502020204030204" pitchFamily="34" charset="0"/>
                <a:ea typeface="Calibri" panose="020F0502020204030204" pitchFamily="34" charset="0"/>
                <a:cs typeface="Times New Roman" panose="02020603050405020304" pitchFamily="18" charset="0"/>
              </a:rPr>
              <a:t>states</a:t>
            </a:r>
            <a:r>
              <a:rPr lang="it-IT" sz="2000" dirty="0">
                <a:latin typeface="Calibri" panose="020F0502020204030204" pitchFamily="34" charset="0"/>
                <a:ea typeface="Calibri" panose="020F0502020204030204" pitchFamily="34" charset="0"/>
                <a:cs typeface="Times New Roman" panose="02020603050405020304" pitchFamily="18" charset="0"/>
              </a:rPr>
              <a:t>, </a:t>
            </a:r>
            <a:r>
              <a:rPr lang="it-IT" sz="2000" dirty="0" err="1">
                <a:latin typeface="Calibri" panose="020F0502020204030204" pitchFamily="34" charset="0"/>
                <a:ea typeface="Calibri" panose="020F0502020204030204" pitchFamily="34" charset="0"/>
                <a:cs typeface="Times New Roman" panose="02020603050405020304" pitchFamily="18" charset="0"/>
              </a:rPr>
              <a:t>defined</a:t>
            </a:r>
            <a:r>
              <a:rPr lang="it-IT" sz="2000" dirty="0">
                <a:latin typeface="Calibri" panose="020F0502020204030204" pitchFamily="34" charset="0"/>
                <a:ea typeface="Calibri" panose="020F0502020204030204" pitchFamily="34" charset="0"/>
                <a:cs typeface="Times New Roman" panose="02020603050405020304" pitchFamily="18" charset="0"/>
              </a:rPr>
              <a:t> </a:t>
            </a:r>
            <a:r>
              <a:rPr lang="it-IT" sz="2000" dirty="0" err="1">
                <a:latin typeface="Calibri" panose="020F0502020204030204" pitchFamily="34" charset="0"/>
                <a:ea typeface="Calibri" panose="020F0502020204030204" pitchFamily="34" charset="0"/>
                <a:cs typeface="Times New Roman" panose="02020603050405020304" pitchFamily="18" charset="0"/>
              </a:rPr>
              <a:t>according</a:t>
            </a:r>
            <a:r>
              <a:rPr lang="it-IT" sz="2000" dirty="0">
                <a:latin typeface="Calibri" panose="020F0502020204030204" pitchFamily="34" charset="0"/>
                <a:ea typeface="Calibri" panose="020F0502020204030204" pitchFamily="34" charset="0"/>
                <a:cs typeface="Times New Roman" panose="02020603050405020304" pitchFamily="18" charset="0"/>
              </a:rPr>
              <a:t> to some </a:t>
            </a:r>
            <a:r>
              <a:rPr lang="it-IT" sz="2000" dirty="0" err="1">
                <a:latin typeface="Calibri" panose="020F0502020204030204" pitchFamily="34" charset="0"/>
                <a:ea typeface="Calibri" panose="020F0502020204030204" pitchFamily="34" charset="0"/>
                <a:cs typeface="Times New Roman" panose="02020603050405020304" pitchFamily="18" charset="0"/>
              </a:rPr>
              <a:t>criteria</a:t>
            </a:r>
            <a:r>
              <a:rPr lang="it-IT" sz="2000" dirty="0">
                <a:latin typeface="Calibri" panose="020F0502020204030204" pitchFamily="34" charset="0"/>
                <a:ea typeface="Calibri" panose="020F0502020204030204" pitchFamily="34" charset="0"/>
                <a:cs typeface="Times New Roman" panose="02020603050405020304" pitchFamily="18" charset="0"/>
              </a:rPr>
              <a:t> </a:t>
            </a:r>
            <a:r>
              <a:rPr lang="it-IT" sz="2000" dirty="0" err="1">
                <a:latin typeface="Calibri" panose="020F0502020204030204" pitchFamily="34" charset="0"/>
                <a:ea typeface="Calibri" panose="020F0502020204030204" pitchFamily="34" charset="0"/>
                <a:cs typeface="Times New Roman" panose="02020603050405020304" pitchFamily="18" charset="0"/>
              </a:rPr>
              <a:t>based</a:t>
            </a:r>
            <a:r>
              <a:rPr lang="it-IT" sz="2000" dirty="0">
                <a:latin typeface="Calibri" panose="020F0502020204030204" pitchFamily="34" charset="0"/>
                <a:ea typeface="Calibri" panose="020F0502020204030204" pitchFamily="34" charset="0"/>
                <a:cs typeface="Times New Roman" panose="02020603050405020304" pitchFamily="18" charset="0"/>
              </a:rPr>
              <a:t> </a:t>
            </a:r>
            <a:r>
              <a:rPr lang="it-IT" sz="2000" dirty="0" err="1">
                <a:latin typeface="Calibri" panose="020F0502020204030204" pitchFamily="34" charset="0"/>
                <a:ea typeface="Calibri" panose="020F0502020204030204" pitchFamily="34" charset="0"/>
                <a:cs typeface="Times New Roman" panose="02020603050405020304" pitchFamily="18" charset="0"/>
              </a:rPr>
              <a:t>upon</a:t>
            </a:r>
            <a:r>
              <a:rPr lang="it-IT" sz="2000" dirty="0">
                <a:latin typeface="Calibri" panose="020F0502020204030204" pitchFamily="34" charset="0"/>
                <a:ea typeface="Calibri" panose="020F0502020204030204" pitchFamily="34" charset="0"/>
                <a:cs typeface="Times New Roman" panose="02020603050405020304" pitchFamily="18" charset="0"/>
              </a:rPr>
              <a:t> the engineering demand </a:t>
            </a:r>
            <a:r>
              <a:rPr lang="it-IT" sz="2000" dirty="0" err="1">
                <a:latin typeface="Calibri" panose="020F0502020204030204" pitchFamily="34" charset="0"/>
                <a:ea typeface="Calibri" panose="020F0502020204030204" pitchFamily="34" charset="0"/>
                <a:cs typeface="Times New Roman" panose="02020603050405020304" pitchFamily="18" charset="0"/>
              </a:rPr>
              <a:t>parameters</a:t>
            </a:r>
            <a:r>
              <a:rPr lang="it-IT" sz="2000" dirty="0">
                <a:latin typeface="Calibri" panose="020F0502020204030204" pitchFamily="34" charset="0"/>
                <a:ea typeface="Calibri" panose="020F0502020204030204" pitchFamily="34" charset="0"/>
                <a:cs typeface="Times New Roman" panose="02020603050405020304" pitchFamily="18" charset="0"/>
              </a:rPr>
              <a:t>, for </a:t>
            </a:r>
            <a:r>
              <a:rPr lang="it-IT" sz="2000" dirty="0" err="1">
                <a:latin typeface="Calibri" panose="020F0502020204030204" pitchFamily="34" charset="0"/>
                <a:ea typeface="Calibri" panose="020F0502020204030204" pitchFamily="34" charset="0"/>
                <a:cs typeface="Times New Roman" panose="02020603050405020304" pitchFamily="18" charset="0"/>
              </a:rPr>
              <a:t>incresing</a:t>
            </a:r>
            <a:r>
              <a:rPr lang="it-IT" sz="2000" dirty="0">
                <a:latin typeface="Calibri" panose="020F0502020204030204" pitchFamily="34" charset="0"/>
                <a:ea typeface="Calibri" panose="020F0502020204030204" pitchFamily="34" charset="0"/>
                <a:cs typeface="Times New Roman" panose="02020603050405020304" pitchFamily="18" charset="0"/>
              </a:rPr>
              <a:t> </a:t>
            </a:r>
            <a:r>
              <a:rPr lang="it-IT" sz="2000" dirty="0" err="1">
                <a:latin typeface="Calibri" panose="020F0502020204030204" pitchFamily="34" charset="0"/>
                <a:ea typeface="Calibri" panose="020F0502020204030204" pitchFamily="34" charset="0"/>
                <a:cs typeface="Times New Roman" panose="02020603050405020304" pitchFamily="18" charset="0"/>
              </a:rPr>
              <a:t>level</a:t>
            </a:r>
            <a:r>
              <a:rPr lang="it-IT" sz="2000" dirty="0">
                <a:latin typeface="Calibri" panose="020F0502020204030204" pitchFamily="34" charset="0"/>
                <a:ea typeface="Calibri" panose="020F0502020204030204" pitchFamily="34" charset="0"/>
                <a:cs typeface="Times New Roman" panose="02020603050405020304" pitchFamily="18" charset="0"/>
              </a:rPr>
              <a:t> of </a:t>
            </a:r>
            <a:r>
              <a:rPr lang="it-IT" sz="2000" dirty="0" err="1">
                <a:latin typeface="Calibri" panose="020F0502020204030204" pitchFamily="34" charset="0"/>
                <a:ea typeface="Calibri" panose="020F0502020204030204" pitchFamily="34" charset="0"/>
                <a:cs typeface="Times New Roman" panose="02020603050405020304" pitchFamily="18" charset="0"/>
              </a:rPr>
              <a:t>pga</a:t>
            </a:r>
            <a:r>
              <a:rPr lang="it-IT" sz="2000" dirty="0">
                <a:latin typeface="Calibri" panose="020F0502020204030204" pitchFamily="34" charset="0"/>
                <a:ea typeface="Calibri" panose="020F0502020204030204" pitchFamily="34" charset="0"/>
                <a:cs typeface="Times New Roman" panose="02020603050405020304" pitchFamily="18" charset="0"/>
              </a:rPr>
              <a:t>.</a:t>
            </a: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44</a:t>
            </a:fld>
            <a:endParaRPr lang="it-IT"/>
          </a:p>
        </p:txBody>
      </p:sp>
      <p:sp>
        <p:nvSpPr>
          <p:cNvPr id="5" name="Segnaposto data 4">
            <a:extLst>
              <a:ext uri="{FF2B5EF4-FFF2-40B4-BE49-F238E27FC236}">
                <a16:creationId xmlns:a16="http://schemas.microsoft.com/office/drawing/2014/main" id="{EAD40D61-46DF-497D-8BA8-5C90A1764365}"/>
              </a:ext>
            </a:extLst>
          </p:cNvPr>
          <p:cNvSpPr>
            <a:spLocks noGrp="1"/>
          </p:cNvSpPr>
          <p:nvPr>
            <p:ph type="dt" idx="1"/>
          </p:nvPr>
        </p:nvSpPr>
        <p:spPr/>
        <p:txBody>
          <a:bodyPr/>
          <a:lstStyle/>
          <a:p>
            <a:fld id="{A5D0CB39-C7AC-4FD4-ADD9-21AAAE47BBD9}" type="datetime1">
              <a:rPr lang="it-IT" smtClean="0"/>
              <a:t>01/12/2020</a:t>
            </a:fld>
            <a:endParaRPr lang="it-IT"/>
          </a:p>
        </p:txBody>
      </p:sp>
    </p:spTree>
    <p:extLst>
      <p:ext uri="{BB962C8B-B14F-4D97-AF65-F5344CB8AC3E}">
        <p14:creationId xmlns:p14="http://schemas.microsoft.com/office/powerpoint/2010/main" val="39577542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We understand therefore how intensity measure and damage state definition are crucial in the formulation of fragility functions. In greater details, for the intensity measure some properties here enlisted are required: for example efficiency, robustness, practicality </a:t>
            </a:r>
            <a:r>
              <a:rPr lang="en-GB" sz="2000" dirty="0" err="1">
                <a:latin typeface="Calibri" panose="020F0502020204030204" pitchFamily="34" charset="0"/>
                <a:ea typeface="Calibri" panose="020F0502020204030204" pitchFamily="34" charset="0"/>
                <a:cs typeface="Times New Roman" panose="02020603050405020304" pitchFamily="18" charset="0"/>
              </a:rPr>
              <a:t>syffucuebct</a:t>
            </a:r>
            <a:r>
              <a:rPr lang="en-GB" sz="2000" dirty="0">
                <a:latin typeface="Calibri" panose="020F0502020204030204" pitchFamily="34" charset="0"/>
                <a:ea typeface="Calibri" panose="020F0502020204030204" pitchFamily="34" charset="0"/>
                <a:cs typeface="Times New Roman" panose="02020603050405020304" pitchFamily="18" charset="0"/>
              </a:rPr>
              <a:t> </a:t>
            </a:r>
            <a:r>
              <a:rPr lang="en-GB" sz="2000" dirty="0" err="1">
                <a:latin typeface="Calibri" panose="020F0502020204030204" pitchFamily="34" charset="0"/>
                <a:ea typeface="Calibri" panose="020F0502020204030204" pitchFamily="34" charset="0"/>
                <a:cs typeface="Times New Roman" panose="02020603050405020304" pitchFamily="18" charset="0"/>
              </a:rPr>
              <a:t>abd</a:t>
            </a:r>
            <a:r>
              <a:rPr lang="en-GB" sz="2000" dirty="0">
                <a:latin typeface="Calibri" panose="020F0502020204030204" pitchFamily="34" charset="0"/>
                <a:ea typeface="Calibri" panose="020F0502020204030204" pitchFamily="34" charset="0"/>
                <a:cs typeface="Times New Roman" panose="02020603050405020304" pitchFamily="18" charset="0"/>
              </a:rPr>
              <a:t> effectiveness.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Regarding damage state definition instead, it should suit the specific structural problem. In other terms, it is fundamental that damage state definition are based on </a:t>
            </a:r>
            <a:r>
              <a:rPr lang="en-GB" sz="2000" dirty="0" err="1">
                <a:latin typeface="Calibri" panose="020F0502020204030204" pitchFamily="34" charset="0"/>
                <a:ea typeface="Calibri" panose="020F0502020204030204" pitchFamily="34" charset="0"/>
                <a:cs typeface="Times New Roman" panose="02020603050405020304" pitchFamily="18" charset="0"/>
              </a:rPr>
              <a:t>edp</a:t>
            </a:r>
            <a:r>
              <a:rPr lang="en-GB" sz="2000" dirty="0">
                <a:latin typeface="Calibri" panose="020F0502020204030204" pitchFamily="34" charset="0"/>
                <a:ea typeface="Calibri" panose="020F0502020204030204" pitchFamily="34" charset="0"/>
                <a:cs typeface="Times New Roman" panose="02020603050405020304" pitchFamily="18" charset="0"/>
              </a:rPr>
              <a:t> that are significative for the structural problem. G</a:t>
            </a:r>
            <a:r>
              <a:rPr lang="it-IT" sz="2000" dirty="0" err="1">
                <a:latin typeface="CMR10"/>
                <a:ea typeface="Calibri" panose="020F0502020204030204" pitchFamily="34" charset="0"/>
                <a:cs typeface="CMR10"/>
              </a:rPr>
              <a:t>enerally</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damage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states</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de_ned</a:t>
            </a:r>
            <a:r>
              <a:rPr lang="it-IT" sz="2000" dirty="0">
                <a:latin typeface="CMR10"/>
                <a:ea typeface="Calibri" panose="020F0502020204030204" pitchFamily="34" charset="0"/>
                <a:cs typeface="CMR10"/>
              </a:rPr>
              <a:t> with </a:t>
            </a:r>
            <a:r>
              <a:rPr lang="it-IT" sz="2000" dirty="0" err="1">
                <a:latin typeface="CMR10"/>
                <a:ea typeface="Calibri" panose="020F0502020204030204" pitchFamily="34" charset="0"/>
                <a:cs typeface="CMR10"/>
              </a:rPr>
              <a:t>categorical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variables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a:t>
            </a:r>
            <a:r>
              <a:rPr lang="it-IT" sz="2000" dirty="0">
                <a:latin typeface="CMR10"/>
                <a:ea typeface="Calibri" panose="020F0502020204030204" pitchFamily="34" charset="0"/>
                <a:cs typeface="CMR10"/>
              </a:rPr>
              <a:t> follow</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SY10"/>
                <a:ea typeface="Calibri" panose="020F0502020204030204" pitchFamily="34" charset="0"/>
                <a:cs typeface="CMSY10"/>
              </a:rPr>
              <a:t>_ </a:t>
            </a:r>
            <a:r>
              <a:rPr lang="it-IT" sz="2000" dirty="0">
                <a:latin typeface="CMMI10"/>
                <a:ea typeface="Calibri" panose="020F0502020204030204" pitchFamily="34" charset="0"/>
                <a:cs typeface="CMMI10"/>
              </a:rPr>
              <a:t>D</a:t>
            </a:r>
            <a:r>
              <a:rPr lang="it-IT" sz="2000" dirty="0">
                <a:latin typeface="CMR8"/>
                <a:ea typeface="Calibri" panose="020F0502020204030204" pitchFamily="34" charset="0"/>
                <a:cs typeface="CMR8"/>
              </a:rPr>
              <a:t>0 </a:t>
            </a:r>
            <a:r>
              <a:rPr lang="it-IT" sz="2000" dirty="0">
                <a:latin typeface="CMR10"/>
                <a:ea typeface="Calibri" panose="020F0502020204030204" pitchFamily="34" charset="0"/>
                <a:cs typeface="CMR10"/>
              </a:rPr>
              <a:t>No </a:t>
            </a:r>
            <a:r>
              <a:rPr lang="it-IT" sz="2000" dirty="0" err="1">
                <a:latin typeface="CMR10"/>
                <a:ea typeface="Calibri" panose="020F0502020204030204" pitchFamily="34" charset="0"/>
                <a:cs typeface="CMR10"/>
              </a:rPr>
              <a:t>damage</a:t>
            </a:r>
            <a:r>
              <a:rPr lang="it-IT" sz="2000" dirty="0">
                <a:latin typeface="CMR10"/>
                <a:ea typeface="Calibri" panose="020F0502020204030204" pitchFamily="34" charset="0"/>
                <a:cs typeface="CMR10"/>
              </a:rPr>
              <a:t>; </a:t>
            </a:r>
            <a:r>
              <a:rPr lang="it-IT" sz="2000" dirty="0">
                <a:latin typeface="CMSY10"/>
                <a:ea typeface="Calibri" panose="020F0502020204030204" pitchFamily="34" charset="0"/>
                <a:cs typeface="CMSY10"/>
              </a:rPr>
              <a:t>_ </a:t>
            </a:r>
            <a:r>
              <a:rPr lang="it-IT" sz="2000" dirty="0">
                <a:latin typeface="CMMI10"/>
                <a:ea typeface="Calibri" panose="020F0502020204030204" pitchFamily="34" charset="0"/>
                <a:cs typeface="CMMI10"/>
              </a:rPr>
              <a:t>D</a:t>
            </a:r>
            <a:r>
              <a:rPr lang="it-IT" sz="2000" dirty="0">
                <a:latin typeface="CMR8"/>
                <a:ea typeface="Calibri" panose="020F0502020204030204" pitchFamily="34" charset="0"/>
                <a:cs typeface="CMR8"/>
              </a:rPr>
              <a:t>1 </a:t>
            </a:r>
            <a:r>
              <a:rPr lang="it-IT" sz="2000" dirty="0" err="1">
                <a:latin typeface="CMR10"/>
                <a:ea typeface="Calibri" panose="020F0502020204030204" pitchFamily="34" charset="0"/>
                <a:cs typeface="CMR10"/>
              </a:rPr>
              <a:t>Slight</a:t>
            </a:r>
            <a:r>
              <a:rPr lang="it-IT" sz="2000" dirty="0">
                <a:latin typeface="CMR10"/>
                <a:ea typeface="Calibri" panose="020F0502020204030204" pitchFamily="34" charset="0"/>
                <a:cs typeface="CMR10"/>
              </a:rPr>
              <a:t>, minor </a:t>
            </a:r>
            <a:r>
              <a:rPr lang="it-IT" sz="2000" dirty="0" err="1">
                <a:latin typeface="CMR10"/>
                <a:ea typeface="Calibri" panose="020F0502020204030204" pitchFamily="34" charset="0"/>
                <a:cs typeface="CMR10"/>
              </a:rPr>
              <a:t>damage</a:t>
            </a:r>
            <a:r>
              <a:rPr lang="it-IT" sz="2000" dirty="0">
                <a:latin typeface="CMR10"/>
                <a:ea typeface="Calibri" panose="020F0502020204030204" pitchFamily="34" charset="0"/>
                <a:cs typeface="CMR10"/>
              </a:rPr>
              <a:t>; </a:t>
            </a:r>
            <a:r>
              <a:rPr lang="it-IT" sz="2000" dirty="0">
                <a:latin typeface="CMSY10"/>
                <a:ea typeface="Calibri" panose="020F0502020204030204" pitchFamily="34" charset="0"/>
                <a:cs typeface="CMSY10"/>
              </a:rPr>
              <a:t>_ </a:t>
            </a:r>
            <a:r>
              <a:rPr lang="it-IT" sz="2000" dirty="0">
                <a:latin typeface="CMMI10"/>
                <a:ea typeface="Calibri" panose="020F0502020204030204" pitchFamily="34" charset="0"/>
                <a:cs typeface="CMMI10"/>
              </a:rPr>
              <a:t>D</a:t>
            </a:r>
            <a:r>
              <a:rPr lang="it-IT" sz="2000" dirty="0">
                <a:latin typeface="CMR8"/>
                <a:ea typeface="Calibri" panose="020F0502020204030204" pitchFamily="34" charset="0"/>
                <a:cs typeface="CMR8"/>
              </a:rPr>
              <a:t>2 </a:t>
            </a:r>
            <a:r>
              <a:rPr lang="it-IT" sz="2000" dirty="0">
                <a:latin typeface="CMR10"/>
                <a:ea typeface="Calibri" panose="020F0502020204030204" pitchFamily="34" charset="0"/>
                <a:cs typeface="CMR10"/>
              </a:rPr>
              <a:t>Moderate </a:t>
            </a:r>
            <a:r>
              <a:rPr lang="it-IT" sz="2000" dirty="0" err="1">
                <a:latin typeface="CMR10"/>
                <a:ea typeface="Calibri" panose="020F0502020204030204" pitchFamily="34" charset="0"/>
                <a:cs typeface="CMR10"/>
              </a:rPr>
              <a:t>damage</a:t>
            </a:r>
            <a:r>
              <a:rPr lang="it-IT" sz="2000" dirty="0">
                <a:latin typeface="CMR10"/>
                <a:ea typeface="Calibri" panose="020F0502020204030204" pitchFamily="34" charset="0"/>
                <a:cs typeface="CMR10"/>
              </a:rPr>
              <a:t>;</a:t>
            </a:r>
            <a:r>
              <a:rPr lang="it-IT" sz="2000" dirty="0">
                <a:latin typeface="CMSY10"/>
                <a:ea typeface="Calibri" panose="020F0502020204030204" pitchFamily="34" charset="0"/>
                <a:cs typeface="CMSY10"/>
              </a:rPr>
              <a:t>_ </a:t>
            </a:r>
            <a:r>
              <a:rPr lang="it-IT" sz="2000" dirty="0">
                <a:latin typeface="CMMI10"/>
                <a:ea typeface="Calibri" panose="020F0502020204030204" pitchFamily="34" charset="0"/>
                <a:cs typeface="CMMI10"/>
              </a:rPr>
              <a:t>D</a:t>
            </a:r>
            <a:r>
              <a:rPr lang="it-IT" sz="2000" dirty="0">
                <a:latin typeface="CMR8"/>
                <a:ea typeface="Calibri" panose="020F0502020204030204" pitchFamily="34" charset="0"/>
                <a:cs typeface="CMR8"/>
              </a:rPr>
              <a:t>3 </a:t>
            </a:r>
            <a:r>
              <a:rPr lang="it-IT" sz="2000" dirty="0" err="1">
                <a:latin typeface="CMR10"/>
                <a:ea typeface="Calibri" panose="020F0502020204030204" pitchFamily="34" charset="0"/>
                <a:cs typeface="CMR10"/>
              </a:rPr>
              <a:t>Extensive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Damage</a:t>
            </a:r>
            <a:r>
              <a:rPr lang="it-IT" sz="2000" dirty="0">
                <a:latin typeface="CMR10"/>
                <a:ea typeface="Calibri" panose="020F0502020204030204" pitchFamily="34" charset="0"/>
                <a:cs typeface="CMR10"/>
              </a:rPr>
              <a:t> and </a:t>
            </a:r>
            <a:r>
              <a:rPr lang="it-IT" sz="2000" dirty="0">
                <a:latin typeface="CMMI10"/>
                <a:ea typeface="Calibri" panose="020F0502020204030204" pitchFamily="34" charset="0"/>
                <a:cs typeface="CMMI10"/>
              </a:rPr>
              <a:t>C </a:t>
            </a:r>
            <a:r>
              <a:rPr lang="it-IT" sz="2000" dirty="0" err="1">
                <a:latin typeface="CMR10"/>
                <a:ea typeface="Calibri" panose="020F0502020204030204" pitchFamily="34" charset="0"/>
                <a:cs typeface="CMR10"/>
              </a:rPr>
              <a:t>Collapse</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It</a:t>
            </a:r>
            <a:r>
              <a:rPr lang="it-IT" sz="2000" dirty="0">
                <a:latin typeface="CMR10"/>
                <a:ea typeface="Calibri" panose="020F0502020204030204" pitchFamily="34" charset="0"/>
                <a:cs typeface="CMR10"/>
              </a:rPr>
              <a:t> must be </a:t>
            </a:r>
            <a:r>
              <a:rPr lang="it-IT" sz="2000" dirty="0" err="1">
                <a:latin typeface="CMR10"/>
                <a:ea typeface="Calibri" panose="020F0502020204030204" pitchFamily="34" charset="0"/>
                <a:cs typeface="CMR10"/>
              </a:rPr>
              <a:t>said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that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also</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possible</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de_ne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continues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damage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states</a:t>
            </a:r>
            <a:r>
              <a:rPr lang="it-IT" sz="2000" dirty="0">
                <a:latin typeface="CMR10"/>
                <a:ea typeface="Calibri" panose="020F0502020204030204" pitchFamily="34" charset="0"/>
                <a:cs typeface="CMR10"/>
              </a:rPr>
              <a:t>, e.g. </a:t>
            </a:r>
            <a:r>
              <a:rPr lang="it-IT" sz="2000" dirty="0" err="1">
                <a:latin typeface="CMR10"/>
                <a:ea typeface="Calibri" panose="020F0502020204030204" pitchFamily="34" charset="0"/>
                <a:cs typeface="CMR10"/>
              </a:rPr>
              <a:t>through</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continuous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damage</a:t>
            </a:r>
            <a:r>
              <a:rPr lang="it-IT" sz="2000" dirty="0">
                <a:latin typeface="CMR10"/>
                <a:ea typeface="Calibri" panose="020F0502020204030204" pitchFamily="34" charset="0"/>
                <a:cs typeface="CMR10"/>
              </a:rPr>
              <a:t> indexes.</a:t>
            </a:r>
            <a:endParaRPr lang="it-IT"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10"/>
          </p:nvPr>
        </p:nvSpPr>
        <p:spPr/>
        <p:txBody>
          <a:bodyPr/>
          <a:lstStyle/>
          <a:p>
            <a:fld id="{BD8970F1-6B2F-4AB4-8491-9CFFA8CC2A05}" type="slidenum">
              <a:rPr lang="it-IT" smtClean="0"/>
              <a:t>45</a:t>
            </a:fld>
            <a:endParaRPr lang="it-IT"/>
          </a:p>
        </p:txBody>
      </p:sp>
      <p:sp>
        <p:nvSpPr>
          <p:cNvPr id="5" name="Segnaposto data 4">
            <a:extLst>
              <a:ext uri="{FF2B5EF4-FFF2-40B4-BE49-F238E27FC236}">
                <a16:creationId xmlns:a16="http://schemas.microsoft.com/office/drawing/2014/main" id="{9E9C197A-7033-46E8-B516-59F274A03046}"/>
              </a:ext>
            </a:extLst>
          </p:cNvPr>
          <p:cNvSpPr>
            <a:spLocks noGrp="1"/>
          </p:cNvSpPr>
          <p:nvPr>
            <p:ph type="dt" idx="1"/>
          </p:nvPr>
        </p:nvSpPr>
        <p:spPr/>
        <p:txBody>
          <a:bodyPr/>
          <a:lstStyle/>
          <a:p>
            <a:fld id="{49D01FAF-73C0-4287-AFC9-2973A866BC04}" type="datetime1">
              <a:rPr lang="it-IT" smtClean="0"/>
              <a:t>01/12/2020</a:t>
            </a:fld>
            <a:endParaRPr lang="it-IT"/>
          </a:p>
        </p:txBody>
      </p:sp>
    </p:spTree>
    <p:extLst>
      <p:ext uri="{BB962C8B-B14F-4D97-AF65-F5344CB8AC3E}">
        <p14:creationId xmlns:p14="http://schemas.microsoft.com/office/powerpoint/2010/main" val="25390828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err="1">
                <a:latin typeface="CMR10"/>
                <a:ea typeface="Calibri" panose="020F0502020204030204" pitchFamily="34" charset="0"/>
                <a:cs typeface="CMR10"/>
              </a:rPr>
              <a:t>There</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generally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four</a:t>
            </a:r>
            <a:r>
              <a:rPr lang="it-IT" sz="2000" dirty="0">
                <a:latin typeface="CMR10"/>
                <a:ea typeface="Calibri" panose="020F0502020204030204" pitchFamily="34" charset="0"/>
                <a:cs typeface="CMR10"/>
              </a:rPr>
              <a:t> macro-classes of </a:t>
            </a:r>
            <a:r>
              <a:rPr lang="it-IT" sz="2000" dirty="0" err="1">
                <a:latin typeface="CMR10"/>
                <a:ea typeface="Calibri" panose="020F0502020204030204" pitchFamily="34" charset="0"/>
                <a:cs typeface="CMR10"/>
              </a:rPr>
              <a:t>fragility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functions</a:t>
            </a:r>
            <a:r>
              <a:rPr lang="it-IT" sz="2000" dirty="0">
                <a:latin typeface="CMR10"/>
                <a:ea typeface="Calibri" panose="020F0502020204030204" pitchFamily="34" charset="0"/>
                <a:cs typeface="CMR10"/>
              </a:rPr>
              <a:t>: </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i </a:t>
            </a:r>
            <a:r>
              <a:rPr lang="it-IT" sz="2000" dirty="0" err="1">
                <a:latin typeface="CMBX10"/>
                <a:ea typeface="Calibri" panose="020F0502020204030204" pitchFamily="34" charset="0"/>
                <a:cs typeface="CMBX10"/>
              </a:rPr>
              <a:t>Empirical</a:t>
            </a:r>
            <a:r>
              <a:rPr lang="it-IT" sz="2000" dirty="0">
                <a:latin typeface="CMBX10"/>
                <a:ea typeface="Calibri" panose="020F0502020204030204" pitchFamily="34" charset="0"/>
                <a:cs typeface="CMBX10"/>
              </a:rPr>
              <a:t>. </a:t>
            </a:r>
            <a:r>
              <a:rPr lang="it-IT" sz="2000" dirty="0" err="1">
                <a:latin typeface="CMR10"/>
                <a:ea typeface="Calibri" panose="020F0502020204030204" pitchFamily="34" charset="0"/>
                <a:cs typeface="CMR10"/>
              </a:rPr>
              <a:t>Empirical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fragility</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obtained</a:t>
            </a:r>
            <a:r>
              <a:rPr lang="it-IT" sz="2000" dirty="0">
                <a:latin typeface="CMR10"/>
                <a:ea typeface="Calibri" panose="020F0502020204030204" pitchFamily="34" charset="0"/>
                <a:cs typeface="CMR10"/>
              </a:rPr>
              <a:t> by fitting a </a:t>
            </a:r>
            <a:r>
              <a:rPr lang="it-IT" sz="2000" dirty="0" err="1">
                <a:latin typeface="CMR10"/>
                <a:ea typeface="Calibri" panose="020F0502020204030204" pitchFamily="34" charset="0"/>
                <a:cs typeface="CMR10"/>
              </a:rPr>
              <a:t>function</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observational</a:t>
            </a:r>
            <a:r>
              <a:rPr lang="it-IT" sz="2000" dirty="0">
                <a:latin typeface="CMR10"/>
                <a:ea typeface="Calibri" panose="020F0502020204030204" pitchFamily="34" charset="0"/>
                <a:cs typeface="CMR10"/>
              </a:rPr>
              <a:t> data from </a:t>
            </a:r>
            <a:r>
              <a:rPr lang="it-IT" sz="2000" dirty="0" err="1">
                <a:latin typeface="CMR10"/>
                <a:ea typeface="Calibri" panose="020F0502020204030204" pitchFamily="34" charset="0"/>
                <a:cs typeface="CMR10"/>
              </a:rPr>
              <a:t>past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earthquake</a:t>
            </a:r>
            <a:r>
              <a:rPr lang="it-IT" sz="2000" dirty="0">
                <a:latin typeface="CMR10"/>
                <a:ea typeface="Calibri" panose="020F0502020204030204" pitchFamily="34" charset="0"/>
                <a:cs typeface="CMR10"/>
              </a:rPr>
              <a:t> events or </a:t>
            </a:r>
            <a:r>
              <a:rPr lang="it-IT" sz="2000" dirty="0" err="1">
                <a:latin typeface="CMR10"/>
                <a:ea typeface="Calibri" panose="020F0502020204030204" pitchFamily="34" charset="0"/>
                <a:cs typeface="CMR10"/>
              </a:rPr>
              <a:t>laboratory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tests</a:t>
            </a:r>
            <a:r>
              <a:rPr lang="it-IT" sz="2000" dirty="0">
                <a:latin typeface="CMR10"/>
                <a:ea typeface="Calibri" panose="020F0502020204030204" pitchFamily="34" charset="0"/>
                <a:cs typeface="CMR10"/>
              </a:rPr>
              <a:t>. Data are </a:t>
            </a:r>
            <a:r>
              <a:rPr lang="it-IT" sz="2000" dirty="0" err="1">
                <a:latin typeface="CMR10"/>
                <a:ea typeface="Calibri" panose="020F0502020204030204" pitchFamily="34" charset="0"/>
                <a:cs typeface="CMR10"/>
              </a:rPr>
              <a:t>usually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collected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ordered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pairs</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level</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excitation</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categorical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variables</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damage</a:t>
            </a:r>
            <a:r>
              <a:rPr lang="it-IT" sz="2000" dirty="0">
                <a:latin typeface="CMR10"/>
                <a:ea typeface="Calibri" panose="020F0502020204030204" pitchFamily="34" charset="0"/>
                <a:cs typeface="CMR10"/>
              </a:rPr>
              <a:t> or </a:t>
            </a:r>
            <a:r>
              <a:rPr lang="it-IT" sz="2000" dirty="0" err="1">
                <a:latin typeface="CMR10"/>
                <a:ea typeface="Calibri" panose="020F0502020204030204" pitchFamily="34" charset="0"/>
                <a:cs typeface="CMR10"/>
              </a:rPr>
              <a:t>collapse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Usually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these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methods</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based</a:t>
            </a:r>
            <a:r>
              <a:rPr lang="it-IT" sz="2000" dirty="0">
                <a:latin typeface="CMR10"/>
                <a:ea typeface="Calibri" panose="020F0502020204030204" pitchFamily="34" charset="0"/>
                <a:cs typeface="CMR10"/>
              </a:rPr>
              <a:t> on pure </a:t>
            </a:r>
            <a:r>
              <a:rPr lang="it-IT" sz="2000" dirty="0" err="1">
                <a:latin typeface="CMR10"/>
                <a:ea typeface="Calibri" panose="020F0502020204030204" pitchFamily="34" charset="0"/>
                <a:cs typeface="CMR10"/>
              </a:rPr>
              <a:t>statistical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(e.g. </a:t>
            </a:r>
            <a:r>
              <a:rPr lang="it-IT" sz="2000" dirty="0" err="1">
                <a:latin typeface="CMR10"/>
                <a:ea typeface="Calibri" panose="020F0502020204030204" pitchFamily="34" charset="0"/>
                <a:cs typeface="CMR10"/>
              </a:rPr>
              <a:t>regression</a:t>
            </a:r>
            <a:r>
              <a:rPr lang="it-IT" sz="2000" dirty="0">
                <a:latin typeface="CMR10"/>
                <a:ea typeface="Calibri" panose="020F0502020204030204" pitchFamily="34" charset="0"/>
                <a:cs typeface="CMR10"/>
              </a:rPr>
              <a:t> models).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Analytical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fragility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functions</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derived</a:t>
            </a:r>
            <a:r>
              <a:rPr lang="it-IT" sz="2000" dirty="0">
                <a:latin typeface="CMR10"/>
                <a:ea typeface="Calibri" panose="020F0502020204030204" pitchFamily="34" charset="0"/>
                <a:cs typeface="CMR10"/>
              </a:rPr>
              <a:t> by </a:t>
            </a:r>
            <a:r>
              <a:rPr lang="it-IT" sz="2000" dirty="0" err="1">
                <a:latin typeface="CMR10"/>
                <a:ea typeface="Calibri" panose="020F0502020204030204" pitchFamily="34" charset="0"/>
                <a:cs typeface="CMR10"/>
              </a:rPr>
              <a:t>de_ning</a:t>
            </a:r>
            <a:r>
              <a:rPr lang="it-IT" sz="2000" dirty="0">
                <a:latin typeface="CMR10"/>
                <a:ea typeface="Calibri" panose="020F0502020204030204" pitchFamily="34" charset="0"/>
                <a:cs typeface="CMR10"/>
              </a:rPr>
              <a:t> an </a:t>
            </a:r>
            <a:r>
              <a:rPr lang="it-IT" sz="2000" dirty="0" err="1">
                <a:latin typeface="CMR10"/>
                <a:ea typeface="Calibri" panose="020F0502020204030204" pitchFamily="34" charset="0"/>
                <a:cs typeface="CMR10"/>
              </a:rPr>
              <a:t>analytical</a:t>
            </a:r>
            <a:r>
              <a:rPr lang="it-IT" sz="2000" dirty="0">
                <a:latin typeface="CMR10"/>
                <a:ea typeface="Calibri" panose="020F0502020204030204" pitchFamily="34" charset="0"/>
                <a:cs typeface="CMR10"/>
              </a:rPr>
              <a:t>, or </a:t>
            </a:r>
            <a:r>
              <a:rPr lang="it-IT" sz="2000" dirty="0" err="1">
                <a:latin typeface="CMR10"/>
                <a:ea typeface="Calibri" panose="020F0502020204030204" pitchFamily="34" charset="0"/>
                <a:cs typeface="CMR10"/>
              </a:rPr>
              <a:t>numerical</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structural</a:t>
            </a:r>
            <a:r>
              <a:rPr lang="it-IT" sz="2000" dirty="0">
                <a:latin typeface="CMR10"/>
                <a:ea typeface="Calibri" panose="020F0502020204030204" pitchFamily="34" charset="0"/>
                <a:cs typeface="CMR10"/>
              </a:rPr>
              <a:t> model and </a:t>
            </a:r>
            <a:r>
              <a:rPr lang="it-IT" sz="2000" dirty="0" err="1">
                <a:latin typeface="CMR10"/>
                <a:ea typeface="Calibri" panose="020F0502020204030204" pitchFamily="34" charset="0"/>
                <a:cs typeface="CMR10"/>
              </a:rPr>
              <a:t>analyzing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its</a:t>
            </a:r>
            <a:r>
              <a:rPr lang="it-IT" sz="2000" dirty="0">
                <a:latin typeface="CMR10"/>
                <a:ea typeface="Calibri" panose="020F0502020204030204" pitchFamily="34" charset="0"/>
                <a:cs typeface="CMR10"/>
              </a:rPr>
              <a:t> performance under </a:t>
            </a:r>
            <a:r>
              <a:rPr lang="it-IT" sz="2000" dirty="0" err="1">
                <a:latin typeface="CMR10"/>
                <a:ea typeface="Calibri" panose="020F0502020204030204" pitchFamily="34" charset="0"/>
                <a:cs typeface="CMR10"/>
              </a:rPr>
              <a:t>di_erent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levels</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seismic</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hazard. </a:t>
            </a:r>
            <a:r>
              <a:rPr lang="it-IT" sz="2000" dirty="0" err="1">
                <a:latin typeface="CMR10"/>
                <a:ea typeface="Calibri" panose="020F0502020204030204" pitchFamily="34" charset="0"/>
                <a:cs typeface="CMR10"/>
              </a:rPr>
              <a:t>There</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two</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subclasses</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analytical</a:t>
            </a:r>
            <a:r>
              <a:rPr lang="it-IT" sz="2000" dirty="0">
                <a:latin typeface="CMR10"/>
                <a:ea typeface="Calibri" panose="020F0502020204030204" pitchFamily="34" charset="0"/>
                <a:cs typeface="CMR10"/>
              </a:rPr>
              <a:t> models: </a:t>
            </a:r>
            <a:r>
              <a:rPr lang="it-IT" sz="2000" dirty="0" err="1">
                <a:latin typeface="CMR10"/>
                <a:ea typeface="Calibri" panose="020F0502020204030204" pitchFamily="34" charset="0"/>
                <a:cs typeface="CMR10"/>
              </a:rPr>
              <a:t>static</a:t>
            </a:r>
            <a:r>
              <a:rPr lang="it-IT" sz="2000" dirty="0">
                <a:latin typeface="CMR10"/>
                <a:ea typeface="Calibri" panose="020F0502020204030204" pitchFamily="34" charset="0"/>
                <a:cs typeface="CMR10"/>
              </a:rPr>
              <a:t>, i.e. hazard </a:t>
            </a:r>
            <a:r>
              <a:rPr lang="it-IT" sz="2000" dirty="0" err="1">
                <a:latin typeface="CMR10"/>
                <a:ea typeface="Calibri" panose="020F0502020204030204" pitchFamily="34" charset="0"/>
                <a:cs typeface="CMR10"/>
              </a:rPr>
              <a:t>considered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response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spectrum</a:t>
            </a:r>
            <a:r>
              <a:rPr lang="it-IT" sz="2000" dirty="0">
                <a:latin typeface="CMR10"/>
                <a:ea typeface="Calibri" panose="020F0502020204030204" pitchFamily="34" charset="0"/>
                <a:cs typeface="CMR10"/>
              </a:rPr>
              <a:t> and the </a:t>
            </a:r>
            <a:r>
              <a:rPr lang="it-IT" sz="2000" dirty="0" err="1">
                <a:latin typeface="CMR10"/>
                <a:ea typeface="Calibri" panose="020F0502020204030204" pitchFamily="34" charset="0"/>
                <a:cs typeface="CMR10"/>
              </a:rPr>
              <a:t>structural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performi s </a:t>
            </a:r>
            <a:r>
              <a:rPr lang="it-IT" sz="2000" dirty="0" err="1">
                <a:latin typeface="CMR10"/>
                <a:ea typeface="Calibri" panose="020F0502020204030204" pitchFamily="34" charset="0"/>
                <a:cs typeface="CMR10"/>
              </a:rPr>
              <a:t>usualy</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pushover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dinamic</a:t>
            </a:r>
            <a:r>
              <a:rPr lang="it-IT" sz="2000" dirty="0">
                <a:latin typeface="CMR10"/>
                <a:ea typeface="Calibri" panose="020F0502020204030204" pitchFamily="34" charset="0"/>
                <a:cs typeface="CMR10"/>
              </a:rPr>
              <a:t> i.e. a </a:t>
            </a:r>
            <a:r>
              <a:rPr lang="it-IT" sz="2000" dirty="0" err="1">
                <a:latin typeface="CMR10"/>
                <a:ea typeface="Calibri" panose="020F0502020204030204" pitchFamily="34" charset="0"/>
                <a:cs typeface="CMR10"/>
              </a:rPr>
              <a:t>collection</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gms</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simulation</a:t>
            </a:r>
            <a:r>
              <a:rPr lang="it-IT" sz="2000" dirty="0">
                <a:latin typeface="CMR10"/>
                <a:ea typeface="Calibri" panose="020F0502020204030204" pitchFamily="34" charset="0"/>
                <a:cs typeface="CMR10"/>
              </a:rPr>
              <a:t> via non linear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on </a:t>
            </a:r>
            <a:r>
              <a:rPr lang="it-IT" sz="2000" dirty="0" err="1">
                <a:latin typeface="CMR10"/>
                <a:ea typeface="Calibri" panose="020F0502020204030204" pitchFamily="34" charset="0"/>
                <a:cs typeface="CMR10"/>
              </a:rPr>
              <a:t>fe</a:t>
            </a:r>
            <a:r>
              <a:rPr lang="it-IT" sz="2000" dirty="0">
                <a:latin typeface="CMR10"/>
                <a:ea typeface="Calibri" panose="020F0502020204030204" pitchFamily="34" charset="0"/>
                <a:cs typeface="CMR10"/>
              </a:rPr>
              <a:t> models;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Expert opinion </a:t>
            </a:r>
            <a:r>
              <a:rPr lang="it-IT" sz="2000" dirty="0" err="1">
                <a:latin typeface="CMR10"/>
                <a:ea typeface="Calibri" panose="020F0502020204030204" pitchFamily="34" charset="0"/>
                <a:cs typeface="CMR10"/>
              </a:rPr>
              <a:t>fragilities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created</a:t>
            </a:r>
            <a:r>
              <a:rPr lang="it-IT" sz="2000" dirty="0">
                <a:latin typeface="CMR10"/>
                <a:ea typeface="Calibri" panose="020F0502020204030204" pitchFamily="34" charset="0"/>
                <a:cs typeface="CMR10"/>
              </a:rPr>
              <a:t> by polling one or more (</a:t>
            </a:r>
            <a:r>
              <a:rPr lang="it-IT" sz="2000" dirty="0" err="1">
                <a:latin typeface="CMR10"/>
                <a:ea typeface="Calibri" panose="020F0502020204030204" pitchFamily="34" charset="0"/>
                <a:cs typeface="CMR10"/>
              </a:rPr>
              <a:t>independently</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experts</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given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structural</a:t>
            </a:r>
            <a:r>
              <a:rPr lang="it-IT" sz="2000" dirty="0">
                <a:latin typeface="CMR10"/>
                <a:ea typeface="Calibri" panose="020F0502020204030204" pitchFamily="34" charset="0"/>
                <a:cs typeface="CMR10"/>
              </a:rPr>
              <a:t> asset. </a:t>
            </a:r>
            <a:r>
              <a:rPr lang="it-IT" sz="2000" dirty="0" err="1">
                <a:latin typeface="CMR10"/>
                <a:ea typeface="Calibri" panose="020F0502020204030204" pitchFamily="34" charset="0"/>
                <a:cs typeface="CMR10"/>
              </a:rPr>
              <a:t>Usually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asked</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guess</a:t>
            </a:r>
            <a:r>
              <a:rPr lang="it-IT" sz="2000" dirty="0">
                <a:latin typeface="CMR10"/>
                <a:ea typeface="Calibri" panose="020F0502020204030204" pitchFamily="34" charset="0"/>
                <a:cs typeface="CMR10"/>
              </a:rPr>
              <a:t> or estimate the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failure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probability</a:t>
            </a:r>
            <a:r>
              <a:rPr lang="it-IT" sz="2000" dirty="0">
                <a:latin typeface="CMR10"/>
                <a:ea typeface="Calibri" panose="020F0502020204030204" pitchFamily="34" charset="0"/>
                <a:cs typeface="CMR10"/>
              </a:rPr>
              <a:t>, or a range of </a:t>
            </a:r>
            <a:r>
              <a:rPr lang="it-IT" sz="2000" dirty="0" err="1">
                <a:latin typeface="CMR10"/>
                <a:ea typeface="Calibri" panose="020F0502020204030204" pitchFamily="34" charset="0"/>
                <a:cs typeface="CMR10"/>
              </a:rPr>
              <a:t>failure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probabilities</a:t>
            </a:r>
            <a:r>
              <a:rPr lang="it-IT" sz="2000" dirty="0">
                <a:latin typeface="CMR10"/>
                <a:ea typeface="Calibri" panose="020F0502020204030204" pitchFamily="34" charset="0"/>
                <a:cs typeface="CMR10"/>
              </a:rPr>
              <a:t>, for a </a:t>
            </a:r>
            <a:r>
              <a:rPr lang="it-IT" sz="2000" dirty="0" err="1">
                <a:latin typeface="CMR10"/>
                <a:ea typeface="Calibri" panose="020F0502020204030204" pitchFamily="34" charset="0"/>
                <a:cs typeface="CMR10"/>
              </a:rPr>
              <a:t>given</a:t>
            </a:r>
            <a:r>
              <a:rPr lang="it-IT" sz="2000" dirty="0">
                <a:latin typeface="CMR10"/>
                <a:ea typeface="Calibri" panose="020F0502020204030204" pitchFamily="34" charset="0"/>
                <a:cs typeface="CMR10"/>
              </a:rPr>
              <a:t> hazard </a:t>
            </a:r>
            <a:r>
              <a:rPr lang="it-IT" sz="2000" dirty="0" err="1">
                <a:latin typeface="CMR10"/>
                <a:ea typeface="Calibri" panose="020F0502020204030204" pitchFamily="34" charset="0"/>
                <a:cs typeface="CMR10"/>
              </a:rPr>
              <a:t>level</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Hybrid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fragility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functions</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obtained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based</a:t>
            </a:r>
            <a:r>
              <a:rPr lang="it-IT" sz="2000" dirty="0">
                <a:latin typeface="CMR10"/>
                <a:ea typeface="Calibri" panose="020F0502020204030204" pitchFamily="34" charset="0"/>
                <a:cs typeface="CMR10"/>
              </a:rPr>
              <a:t> on a </a:t>
            </a:r>
            <a:r>
              <a:rPr lang="it-IT" sz="2000" dirty="0" err="1">
                <a:latin typeface="CMR10"/>
                <a:ea typeface="Calibri" panose="020F0502020204030204" pitchFamily="34" charset="0"/>
                <a:cs typeface="CMR10"/>
              </a:rPr>
              <a:t>combination</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di_erent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err="1">
                <a:latin typeface="CMR10"/>
                <a:ea typeface="Calibri" panose="020F0502020204030204" pitchFamily="34" charset="0"/>
                <a:cs typeface="CMR10"/>
              </a:rPr>
              <a:t>methods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10"/>
          </p:nvPr>
        </p:nvSpPr>
        <p:spPr/>
        <p:txBody>
          <a:bodyPr/>
          <a:lstStyle/>
          <a:p>
            <a:fld id="{BD8970F1-6B2F-4AB4-8491-9CFFA8CC2A05}" type="slidenum">
              <a:rPr lang="it-IT" smtClean="0"/>
              <a:t>46</a:t>
            </a:fld>
            <a:endParaRPr lang="it-IT"/>
          </a:p>
        </p:txBody>
      </p:sp>
      <p:sp>
        <p:nvSpPr>
          <p:cNvPr id="5" name="Segnaposto data 4">
            <a:extLst>
              <a:ext uri="{FF2B5EF4-FFF2-40B4-BE49-F238E27FC236}">
                <a16:creationId xmlns:a16="http://schemas.microsoft.com/office/drawing/2014/main" id="{4C037328-C046-426F-9CE8-E87B2F81C889}"/>
              </a:ext>
            </a:extLst>
          </p:cNvPr>
          <p:cNvSpPr>
            <a:spLocks noGrp="1"/>
          </p:cNvSpPr>
          <p:nvPr>
            <p:ph type="dt" idx="1"/>
          </p:nvPr>
        </p:nvSpPr>
        <p:spPr/>
        <p:txBody>
          <a:bodyPr/>
          <a:lstStyle/>
          <a:p>
            <a:fld id="{225E9BB4-861F-46E4-9C7C-9AF80B9C0831}" type="datetime1">
              <a:rPr lang="it-IT" smtClean="0"/>
              <a:t>01/12/2020</a:t>
            </a:fld>
            <a:endParaRPr lang="it-IT"/>
          </a:p>
        </p:txBody>
      </p:sp>
    </p:spTree>
    <p:extLst>
      <p:ext uri="{BB962C8B-B14F-4D97-AF65-F5344CB8AC3E}">
        <p14:creationId xmlns:p14="http://schemas.microsoft.com/office/powerpoint/2010/main" val="36486473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sz="2000" dirty="0">
                <a:latin typeface="CMR10"/>
              </a:rPr>
              <a:t>Incremental dynamic analysis IDA [</a:t>
            </a:r>
            <a:r>
              <a:rPr lang="en-US" sz="2000" dirty="0">
                <a:latin typeface="CMBX10"/>
              </a:rPr>
              <a:t>?</a:t>
            </a:r>
            <a:r>
              <a:rPr lang="en-US" sz="2000" dirty="0">
                <a:latin typeface="CMR10"/>
              </a:rPr>
              <a:t>] is probably the most popular method to compute fragility</a:t>
            </a:r>
          </a:p>
          <a:p>
            <a:pPr algn="l"/>
            <a:r>
              <a:rPr lang="en-US" sz="2000" dirty="0">
                <a:latin typeface="CMR10"/>
              </a:rPr>
              <a:t>functions via time-history analysis. Briefly stated IDA can be summarized as follows</a:t>
            </a:r>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47</a:t>
            </a:fld>
            <a:endParaRPr lang="it-IT"/>
          </a:p>
        </p:txBody>
      </p:sp>
      <p:sp>
        <p:nvSpPr>
          <p:cNvPr id="5" name="Segnaposto data 4">
            <a:extLst>
              <a:ext uri="{FF2B5EF4-FFF2-40B4-BE49-F238E27FC236}">
                <a16:creationId xmlns:a16="http://schemas.microsoft.com/office/drawing/2014/main" id="{B23C7975-2DFF-468A-93F6-6E8F7A32379B}"/>
              </a:ext>
            </a:extLst>
          </p:cNvPr>
          <p:cNvSpPr>
            <a:spLocks noGrp="1"/>
          </p:cNvSpPr>
          <p:nvPr>
            <p:ph type="dt" idx="1"/>
          </p:nvPr>
        </p:nvSpPr>
        <p:spPr/>
        <p:txBody>
          <a:bodyPr/>
          <a:lstStyle/>
          <a:p>
            <a:fld id="{2D21DFB9-B47C-4339-ACE8-6EEC96743B69}" type="datetime1">
              <a:rPr lang="it-IT" smtClean="0"/>
              <a:t>01/12/2020</a:t>
            </a:fld>
            <a:endParaRPr lang="it-IT"/>
          </a:p>
        </p:txBody>
      </p:sp>
    </p:spTree>
    <p:extLst>
      <p:ext uri="{BB962C8B-B14F-4D97-AF65-F5344CB8AC3E}">
        <p14:creationId xmlns:p14="http://schemas.microsoft.com/office/powerpoint/2010/main" val="33741096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Then finally, perform the computation of the fragility according to different formulation in case of full or truncated IDA as reported here below.</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In the first case, since analysis are scaled until collapse is reached, all collected data are from a system that have reached collapse. So the Fragility, by assuming for example a lognormal pdf for the random variable IM, can be evaluated as the CDF of the normal distribution with parameters of sigma and mu evaluated as below. </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Different is the case of the truncated or even of the cloud analysis, in which there is an upper limit on the intensity measure: so not in all of the analysis the system has reached the damage </a:t>
            </a:r>
            <a:r>
              <a:rPr lang="en-GB" sz="2000" dirty="0" err="1">
                <a:latin typeface="Calibri" panose="020F0502020204030204" pitchFamily="34" charset="0"/>
                <a:ea typeface="Calibri" panose="020F0502020204030204" pitchFamily="34" charset="0"/>
                <a:cs typeface="Times New Roman" panose="02020603050405020304" pitchFamily="18" charset="0"/>
              </a:rPr>
              <a:t>desidered</a:t>
            </a:r>
            <a:r>
              <a:rPr lang="en-GB" sz="2000" dirty="0">
                <a:latin typeface="Calibri" panose="020F0502020204030204" pitchFamily="34" charset="0"/>
                <a:ea typeface="Calibri" panose="020F0502020204030204" pitchFamily="34" charset="0"/>
                <a:cs typeface="Times New Roman" panose="02020603050405020304" pitchFamily="18" charset="0"/>
              </a:rPr>
              <a:t>. Data are then collected in data that causes collapse and in data that do not cause collapse. So, for both the families the likelihood is evaluated: in the first case as the pdf of lognormal distribution, in the second case as the complement CDF of the lognormal distribution.</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48</a:t>
            </a:fld>
            <a:endParaRPr lang="it-IT"/>
          </a:p>
        </p:txBody>
      </p:sp>
      <p:sp>
        <p:nvSpPr>
          <p:cNvPr id="5" name="Segnaposto data 4">
            <a:extLst>
              <a:ext uri="{FF2B5EF4-FFF2-40B4-BE49-F238E27FC236}">
                <a16:creationId xmlns:a16="http://schemas.microsoft.com/office/drawing/2014/main" id="{95A3F25B-8A83-4667-B023-A80411287BDE}"/>
              </a:ext>
            </a:extLst>
          </p:cNvPr>
          <p:cNvSpPr>
            <a:spLocks noGrp="1"/>
          </p:cNvSpPr>
          <p:nvPr>
            <p:ph type="dt" idx="1"/>
          </p:nvPr>
        </p:nvSpPr>
        <p:spPr/>
        <p:txBody>
          <a:bodyPr/>
          <a:lstStyle/>
          <a:p>
            <a:fld id="{53BD53D4-6635-499B-9733-883D143F180A}" type="datetime1">
              <a:rPr lang="it-IT" smtClean="0"/>
              <a:t>01/12/2020</a:t>
            </a:fld>
            <a:endParaRPr lang="it-IT"/>
          </a:p>
        </p:txBody>
      </p:sp>
    </p:spTree>
    <p:extLst>
      <p:ext uri="{BB962C8B-B14F-4D97-AF65-F5344CB8AC3E}">
        <p14:creationId xmlns:p14="http://schemas.microsoft.com/office/powerpoint/2010/main" val="1929721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49</a:t>
            </a:fld>
            <a:endParaRPr lang="it-IT"/>
          </a:p>
        </p:txBody>
      </p:sp>
      <p:sp>
        <p:nvSpPr>
          <p:cNvPr id="5" name="Segnaposto data 4">
            <a:extLst>
              <a:ext uri="{FF2B5EF4-FFF2-40B4-BE49-F238E27FC236}">
                <a16:creationId xmlns:a16="http://schemas.microsoft.com/office/drawing/2014/main" id="{4CA71FA5-EA8A-4EFB-A58D-C578C3579FC0}"/>
              </a:ext>
            </a:extLst>
          </p:cNvPr>
          <p:cNvSpPr>
            <a:spLocks noGrp="1"/>
          </p:cNvSpPr>
          <p:nvPr>
            <p:ph type="dt" idx="1"/>
          </p:nvPr>
        </p:nvSpPr>
        <p:spPr/>
        <p:txBody>
          <a:bodyPr/>
          <a:lstStyle/>
          <a:p>
            <a:fld id="{9C0CA9FC-18BE-4B2A-8EB9-80947C6386B2}" type="datetime1">
              <a:rPr lang="it-IT" smtClean="0"/>
              <a:t>01/12/2020</a:t>
            </a:fld>
            <a:endParaRPr lang="it-IT"/>
          </a:p>
        </p:txBody>
      </p:sp>
    </p:spTree>
    <p:extLst>
      <p:ext uri="{BB962C8B-B14F-4D97-AF65-F5344CB8AC3E}">
        <p14:creationId xmlns:p14="http://schemas.microsoft.com/office/powerpoint/2010/main" val="1759304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err="1">
                <a:latin typeface="CMR10"/>
                <a:ea typeface="Calibri" panose="020F0502020204030204" pitchFamily="34" charset="0"/>
                <a:cs typeface="CMR10"/>
              </a:rPr>
              <a:t>There</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several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alternatives</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approaches</a:t>
            </a:r>
            <a:r>
              <a:rPr lang="it-IT" sz="2000" dirty="0">
                <a:latin typeface="CMR10"/>
                <a:ea typeface="Calibri" panose="020F0502020204030204" pitchFamily="34" charset="0"/>
                <a:cs typeface="CMR10"/>
              </a:rPr>
              <a:t> to PBEE; </a:t>
            </a:r>
            <a:r>
              <a:rPr lang="it-IT" sz="2000" dirty="0" err="1">
                <a:latin typeface="CMR10"/>
                <a:ea typeface="Calibri" panose="020F0502020204030204" pitchFamily="34" charset="0"/>
                <a:cs typeface="CMR10"/>
              </a:rPr>
              <a:t>anyway</a:t>
            </a:r>
            <a:r>
              <a:rPr lang="it-IT" sz="2000" dirty="0">
                <a:latin typeface="CMR10"/>
                <a:ea typeface="Calibri" panose="020F0502020204030204" pitchFamily="34" charset="0"/>
                <a:cs typeface="CMR10"/>
              </a:rPr>
              <a:t>, in </a:t>
            </a:r>
            <a:r>
              <a:rPr lang="it-IT" sz="2000" dirty="0" err="1">
                <a:latin typeface="CMR10"/>
                <a:ea typeface="Calibri" panose="020F0502020204030204" pitchFamily="34" charset="0"/>
                <a:cs typeface="CMR10"/>
              </a:rPr>
              <a:t>this</a:t>
            </a:r>
            <a:r>
              <a:rPr lang="it-IT" sz="2000" dirty="0">
                <a:latin typeface="CMR10"/>
                <a:ea typeface="Calibri" panose="020F0502020204030204" pitchFamily="34" charset="0"/>
                <a:cs typeface="CMR10"/>
              </a:rPr>
              <a:t> class,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focus on the one </a:t>
            </a:r>
            <a:r>
              <a:rPr lang="it-IT" sz="2000" dirty="0" err="1">
                <a:latin typeface="CMR10"/>
                <a:ea typeface="Calibri" panose="020F0502020204030204" pitchFamily="34" charset="0"/>
                <a:cs typeface="CMR10"/>
              </a:rPr>
              <a:t>provided</a:t>
            </a:r>
            <a:r>
              <a:rPr lang="it-IT" sz="2000" dirty="0">
                <a:latin typeface="CMR10"/>
                <a:ea typeface="Calibri" panose="020F0502020204030204" pitchFamily="34" charset="0"/>
                <a:cs typeface="CMR10"/>
              </a:rPr>
              <a:t> by PEER. </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The framework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simply</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statement</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total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probability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theorem</a:t>
            </a:r>
            <a:r>
              <a:rPr lang="it-IT" sz="2000" dirty="0">
                <a:latin typeface="CMR10"/>
                <a:ea typeface="Calibri" panose="020F0502020204030204" pitchFamily="34" charset="0"/>
                <a:cs typeface="CMR10"/>
              </a:rPr>
              <a:t> for the </a:t>
            </a:r>
            <a:r>
              <a:rPr lang="it-IT" sz="2000" dirty="0" err="1">
                <a:latin typeface="CMR10"/>
                <a:ea typeface="Calibri" panose="020F0502020204030204" pitchFamily="34" charset="0"/>
                <a:cs typeface="CMR10"/>
              </a:rPr>
              <a:t>yearly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mean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number</a:t>
            </a:r>
            <a:r>
              <a:rPr lang="it-IT" sz="2000" dirty="0">
                <a:latin typeface="CMR10"/>
                <a:ea typeface="Calibri" panose="020F0502020204030204" pitchFamily="34" charset="0"/>
                <a:cs typeface="CMR10"/>
              </a:rPr>
              <a:t> of events of a </a:t>
            </a:r>
            <a:r>
              <a:rPr lang="it-IT" sz="2000" dirty="0" err="1">
                <a:latin typeface="CMR10"/>
                <a:ea typeface="Calibri" panose="020F0502020204030204" pitchFamily="34" charset="0"/>
                <a:cs typeface="CMR10"/>
              </a:rPr>
              <a:t>selected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decision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variable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You</a:t>
            </a:r>
            <a:r>
              <a:rPr lang="it-IT" sz="2000" dirty="0">
                <a:latin typeface="CMR10"/>
                <a:ea typeface="Calibri" panose="020F0502020204030204" pitchFamily="34" charset="0"/>
                <a:cs typeface="CMR10"/>
              </a:rPr>
              <a:t> can </a:t>
            </a:r>
            <a:r>
              <a:rPr lang="it-IT" sz="2000" dirty="0" err="1">
                <a:latin typeface="CMR10"/>
                <a:ea typeface="Calibri" panose="020F0502020204030204" pitchFamily="34" charset="0"/>
                <a:cs typeface="CMR10"/>
              </a:rPr>
              <a:t>see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its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analytical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expression</a:t>
            </a:r>
            <a:r>
              <a:rPr lang="it-IT" sz="2000" dirty="0">
                <a:latin typeface="CMR10"/>
                <a:ea typeface="Calibri" panose="020F0502020204030204" pitchFamily="34" charset="0"/>
                <a:cs typeface="CMR10"/>
              </a:rPr>
              <a:t> in </a:t>
            </a:r>
            <a:r>
              <a:rPr lang="it-IT" sz="2000" dirty="0" err="1">
                <a:latin typeface="CMR10"/>
                <a:ea typeface="Calibri" panose="020F0502020204030204" pitchFamily="34" charset="0"/>
                <a:cs typeface="CMR10"/>
              </a:rPr>
              <a:t>Eq</a:t>
            </a:r>
            <a:r>
              <a:rPr lang="it-IT" sz="2000" dirty="0">
                <a:latin typeface="CMR10"/>
                <a:ea typeface="Calibri" panose="020F0502020204030204" pitchFamily="34" charset="0"/>
                <a:cs typeface="CMR10"/>
              </a:rPr>
              <a:t>.(1): the so-</a:t>
            </a:r>
            <a:r>
              <a:rPr lang="it-IT" sz="2000" dirty="0" err="1">
                <a:latin typeface="CMR10"/>
                <a:ea typeface="Calibri" panose="020F0502020204030204" pitchFamily="34" charset="0"/>
                <a:cs typeface="CMR10"/>
              </a:rPr>
              <a:t>called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famous</a:t>
            </a:r>
            <a:r>
              <a:rPr lang="it-IT" sz="2000" dirty="0">
                <a:latin typeface="CMR10"/>
                <a:ea typeface="Calibri" panose="020F0502020204030204" pitchFamily="34" charset="0"/>
                <a:cs typeface="CMR10"/>
              </a:rPr>
              <a:t> triple </a:t>
            </a:r>
            <a:r>
              <a:rPr lang="it-IT" sz="2000" dirty="0" err="1">
                <a:latin typeface="CMR10"/>
                <a:ea typeface="Calibri" panose="020F0502020204030204" pitchFamily="34" charset="0"/>
                <a:cs typeface="CMR10"/>
              </a:rPr>
              <a:t>integral</a:t>
            </a:r>
            <a:r>
              <a:rPr lang="it-IT" sz="2000" dirty="0">
                <a:latin typeface="CMR10"/>
                <a:ea typeface="Calibri" panose="020F0502020204030204" pitchFamily="34" charset="0"/>
                <a:cs typeface="CMR10"/>
              </a:rPr>
              <a:t> of PEER.</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The </a:t>
            </a:r>
            <a:r>
              <a:rPr lang="it-IT" sz="2000" dirty="0" err="1">
                <a:latin typeface="CMR10"/>
                <a:ea typeface="Calibri" panose="020F0502020204030204" pitchFamily="34" charset="0"/>
                <a:cs typeface="CMR10"/>
              </a:rPr>
              <a:t>underlying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assumptions</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here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briefly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reported</a:t>
            </a:r>
            <a:r>
              <a:rPr lang="it-IT" sz="2000" dirty="0">
                <a:latin typeface="CMR10"/>
                <a:ea typeface="Calibri" panose="020F0502020204030204" pitchFamily="34" charset="0"/>
                <a:cs typeface="CMR10"/>
              </a:rPr>
              <a:t> and are </a:t>
            </a:r>
            <a:r>
              <a:rPr lang="it-IT" sz="2000" dirty="0" err="1">
                <a:latin typeface="CMR10"/>
                <a:ea typeface="Calibri" panose="020F0502020204030204" pitchFamily="34" charset="0"/>
                <a:cs typeface="CMR10"/>
              </a:rPr>
              <a:t>basically</a:t>
            </a:r>
            <a:r>
              <a:rPr lang="it-IT" sz="2000" dirty="0">
                <a:latin typeface="CMR10"/>
                <a:ea typeface="Calibri" panose="020F0502020204030204" pitchFamily="34" charset="0"/>
                <a:cs typeface="CMR10"/>
              </a:rPr>
              <a:t>: i) </a:t>
            </a:r>
            <a:r>
              <a:rPr lang="it-IT" sz="2000" dirty="0" err="1">
                <a:latin typeface="CMR10"/>
                <a:ea typeface="Calibri" panose="020F0502020204030204" pitchFamily="34" charset="0"/>
                <a:cs typeface="CMR10"/>
              </a:rPr>
              <a:t>markovian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structure</a:t>
            </a:r>
            <a:r>
              <a:rPr lang="it-IT" sz="2000" dirty="0">
                <a:latin typeface="CMR10"/>
                <a:ea typeface="Calibri" panose="020F0502020204030204" pitchFamily="34" charset="0"/>
                <a:cs typeface="CMR10"/>
              </a:rPr>
              <a:t>, i.e. </a:t>
            </a:r>
            <a:r>
              <a:rPr lang="it-IT" sz="2000" dirty="0" err="1">
                <a:latin typeface="CMR10"/>
                <a:ea typeface="Calibri" panose="020F0502020204030204" pitchFamily="34" charset="0"/>
                <a:cs typeface="CMR10"/>
              </a:rPr>
              <a:t>each</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conditional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probabilities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going</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see</a:t>
            </a:r>
            <a:r>
              <a:rPr lang="it-IT" sz="2000" dirty="0">
                <a:latin typeface="CMR10"/>
                <a:ea typeface="Calibri" panose="020F0502020204030204" pitchFamily="34" charset="0"/>
                <a:cs typeface="CMR10"/>
              </a:rPr>
              <a:t> can be </a:t>
            </a:r>
            <a:r>
              <a:rPr lang="it-IT" sz="2000" dirty="0" err="1">
                <a:latin typeface="CMR10"/>
                <a:ea typeface="Calibri" panose="020F0502020204030204" pitchFamily="34" charset="0"/>
                <a:cs typeface="CMR10"/>
              </a:rPr>
              <a:t>read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statistical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independent</a:t>
            </a:r>
            <a:r>
              <a:rPr lang="it-IT" sz="2000" dirty="0">
                <a:latin typeface="CMR10"/>
                <a:ea typeface="Calibri" panose="020F0502020204030204" pitchFamily="34" charset="0"/>
                <a:cs typeface="CMR10"/>
              </a:rPr>
              <a:t> from the </a:t>
            </a:r>
            <a:r>
              <a:rPr lang="it-IT" sz="2000" dirty="0" err="1">
                <a:latin typeface="CMR10"/>
                <a:ea typeface="Calibri" panose="020F0502020204030204" pitchFamily="34" charset="0"/>
                <a:cs typeface="CMR10"/>
              </a:rPr>
              <a:t>previous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terms</a:t>
            </a:r>
            <a:r>
              <a:rPr lang="it-IT" sz="2000" dirty="0">
                <a:latin typeface="CMR10"/>
                <a:ea typeface="Calibri" panose="020F0502020204030204" pitchFamily="34" charset="0"/>
                <a:cs typeface="CMR10"/>
              </a:rPr>
              <a:t>; ii) no aging </a:t>
            </a:r>
            <a:r>
              <a:rPr lang="it-IT" sz="2000" dirty="0" err="1">
                <a:latin typeface="CMR10"/>
                <a:ea typeface="Calibri" panose="020F0502020204030204" pitchFamily="34" charset="0"/>
                <a:cs typeface="CMR10"/>
              </a:rPr>
              <a:t>effects</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considered</a:t>
            </a:r>
            <a:r>
              <a:rPr lang="it-IT" sz="2000" dirty="0">
                <a:latin typeface="CMR10"/>
                <a:ea typeface="Calibri" panose="020F0502020204030204" pitchFamily="34" charset="0"/>
                <a:cs typeface="CMR10"/>
              </a:rPr>
              <a:t> in the </a:t>
            </a:r>
            <a:r>
              <a:rPr lang="it-IT" sz="2000" dirty="0" err="1">
                <a:latin typeface="CMR10"/>
                <a:ea typeface="Calibri" panose="020F0502020204030204" pitchFamily="34" charset="0"/>
                <a:cs typeface="CMR10"/>
              </a:rPr>
              <a:t>structure</a:t>
            </a:r>
            <a:r>
              <a:rPr lang="it-IT" sz="2000" dirty="0">
                <a:latin typeface="CMR10"/>
                <a:ea typeface="Calibri" panose="020F0502020204030204" pitchFamily="34" charset="0"/>
                <a:cs typeface="CMR10"/>
              </a:rPr>
              <a:t>; iii) </a:t>
            </a:r>
            <a:r>
              <a:rPr lang="it-IT" sz="2000" dirty="0" err="1">
                <a:latin typeface="CMR10"/>
                <a:ea typeface="Calibri" panose="020F0502020204030204" pitchFamily="34" charset="0"/>
                <a:cs typeface="CMR10"/>
              </a:rPr>
              <a:t>seismic</a:t>
            </a:r>
            <a:r>
              <a:rPr lang="it-IT" sz="2000" dirty="0">
                <a:latin typeface="CMR10"/>
                <a:ea typeface="Calibri" panose="020F0502020204030204" pitchFamily="34" charset="0"/>
                <a:cs typeface="CMR10"/>
              </a:rPr>
              <a:t> events </a:t>
            </a:r>
            <a:r>
              <a:rPr lang="it-IT" sz="2000" dirty="0" err="1">
                <a:latin typeface="CMR10"/>
                <a:ea typeface="Calibri" panose="020F0502020204030204" pitchFamily="34" charset="0"/>
                <a:cs typeface="CMR10"/>
              </a:rPr>
              <a:t>as</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poissonian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processes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5</a:t>
            </a:fld>
            <a:endParaRPr lang="it-IT"/>
          </a:p>
        </p:txBody>
      </p:sp>
      <p:sp>
        <p:nvSpPr>
          <p:cNvPr id="5" name="Segnaposto data 4">
            <a:extLst>
              <a:ext uri="{FF2B5EF4-FFF2-40B4-BE49-F238E27FC236}">
                <a16:creationId xmlns:a16="http://schemas.microsoft.com/office/drawing/2014/main" id="{8B4038CD-524B-4625-8D13-98A74E911BDE}"/>
              </a:ext>
            </a:extLst>
          </p:cNvPr>
          <p:cNvSpPr>
            <a:spLocks noGrp="1"/>
          </p:cNvSpPr>
          <p:nvPr>
            <p:ph type="dt" idx="1"/>
          </p:nvPr>
        </p:nvSpPr>
        <p:spPr/>
        <p:txBody>
          <a:bodyPr/>
          <a:lstStyle/>
          <a:p>
            <a:fld id="{083BD253-4372-444F-B9F6-AE0DF64429AF}" type="datetime1">
              <a:rPr lang="it-IT" smtClean="0"/>
              <a:t>01/12/2020</a:t>
            </a:fld>
            <a:endParaRPr lang="it-IT"/>
          </a:p>
        </p:txBody>
      </p:sp>
    </p:spTree>
    <p:extLst>
      <p:ext uri="{BB962C8B-B14F-4D97-AF65-F5344CB8AC3E}">
        <p14:creationId xmlns:p14="http://schemas.microsoft.com/office/powerpoint/2010/main" val="21334042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it-IT" sz="2000" dirty="0">
                <a:latin typeface="CMR10"/>
                <a:ea typeface="Calibri" panose="020F0502020204030204" pitchFamily="34" charset="0"/>
                <a:cs typeface="CMR10"/>
              </a:rPr>
              <a:t>More in </a:t>
            </a:r>
            <a:r>
              <a:rPr lang="it-IT" sz="2000" dirty="0" err="1">
                <a:latin typeface="CMR10"/>
                <a:ea typeface="Calibri" panose="020F0502020204030204" pitchFamily="34" charset="0"/>
                <a:cs typeface="CMR10"/>
              </a:rPr>
              <a:t>generally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can compute </a:t>
            </a:r>
            <a:r>
              <a:rPr lang="it-IT" sz="2000" dirty="0" err="1">
                <a:latin typeface="CMR10"/>
                <a:ea typeface="Calibri" panose="020F0502020204030204" pitchFamily="34" charset="0"/>
                <a:cs typeface="CMR10"/>
              </a:rPr>
              <a:t>fragility</a:t>
            </a:r>
            <a:r>
              <a:rPr lang="it-IT" sz="2000" dirty="0">
                <a:latin typeface="CMR10"/>
                <a:ea typeface="Calibri" panose="020F0502020204030204" pitchFamily="34" charset="0"/>
                <a:cs typeface="CMR10"/>
              </a:rPr>
              <a:t> in </a:t>
            </a:r>
            <a:r>
              <a:rPr lang="it-IT" sz="2000" dirty="0" err="1">
                <a:latin typeface="CMR10"/>
                <a:ea typeface="Calibri" panose="020F0502020204030204" pitchFamily="34" charset="0"/>
                <a:cs typeface="CMR10"/>
              </a:rPr>
              <a:t>this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manner</a:t>
            </a:r>
            <a:r>
              <a:rPr lang="it-IT" sz="2000" dirty="0">
                <a:latin typeface="CMR10"/>
                <a:ea typeface="Calibri" panose="020F0502020204030204" pitchFamily="34" charset="0"/>
                <a:cs typeface="CMR10"/>
              </a:rPr>
              <a:t> by </a:t>
            </a:r>
            <a:r>
              <a:rPr lang="it-IT" sz="2000" dirty="0" err="1">
                <a:latin typeface="CMR10"/>
                <a:ea typeface="Calibri" panose="020F0502020204030204" pitchFamily="34" charset="0"/>
                <a:cs typeface="CMR10"/>
              </a:rPr>
              <a:t>define</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generic</a:t>
            </a:r>
            <a:r>
              <a:rPr lang="it-IT" sz="2000" dirty="0">
                <a:latin typeface="CMR10"/>
                <a:ea typeface="Calibri" panose="020F0502020204030204" pitchFamily="34" charset="0"/>
                <a:cs typeface="CMR10"/>
              </a:rPr>
              <a:t> pdf: </a:t>
            </a:r>
            <a:r>
              <a:rPr lang="it-IT" sz="2000" dirty="0" err="1">
                <a:latin typeface="CMR10"/>
                <a:ea typeface="Calibri" panose="020F0502020204030204" pitchFamily="34" charset="0"/>
                <a:cs typeface="CMR10"/>
              </a:rPr>
              <a:t>this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an </a:t>
            </a:r>
            <a:r>
              <a:rPr lang="it-IT" sz="2000" dirty="0" err="1">
                <a:latin typeface="CMR10"/>
                <a:ea typeface="Calibri" panose="020F0502020204030204" pitchFamily="34" charset="0"/>
                <a:cs typeface="CMR10"/>
              </a:rPr>
              <a:t>equivalent</a:t>
            </a:r>
            <a:r>
              <a:rPr lang="it-IT" sz="2000" dirty="0">
                <a:latin typeface="CMR10"/>
                <a:ea typeface="Calibri" panose="020F0502020204030204" pitchFamily="34" charset="0"/>
                <a:cs typeface="CMR10"/>
              </a:rPr>
              <a:t> way of </a:t>
            </a:r>
            <a:r>
              <a:rPr lang="it-IT" sz="2000" dirty="0" err="1">
                <a:latin typeface="CMR10"/>
                <a:ea typeface="Calibri" panose="020F0502020204030204" pitchFamily="34" charset="0"/>
                <a:cs typeface="CMR10"/>
              </a:rPr>
              <a:t>describe</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problem</a:t>
            </a:r>
            <a:r>
              <a:rPr lang="it-IT" sz="2000" dirty="0">
                <a:latin typeface="CMR10"/>
                <a:ea typeface="Calibri" panose="020F0502020204030204" pitchFamily="34" charset="0"/>
                <a:cs typeface="CMR10"/>
              </a:rPr>
              <a:t> by </a:t>
            </a:r>
            <a:r>
              <a:rPr lang="it-IT" sz="2000" dirty="0" err="1">
                <a:latin typeface="CMR10"/>
                <a:ea typeface="Calibri" panose="020F0502020204030204" pitchFamily="34" charset="0"/>
                <a:cs typeface="CMR10"/>
              </a:rPr>
              <a:t>not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limiting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our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description</a:t>
            </a:r>
            <a:r>
              <a:rPr lang="it-IT" sz="2000" dirty="0">
                <a:latin typeface="CMR10"/>
                <a:ea typeface="Calibri" panose="020F0502020204030204" pitchFamily="34" charset="0"/>
                <a:cs typeface="CMR10"/>
              </a:rPr>
              <a:t> just to a </a:t>
            </a:r>
            <a:r>
              <a:rPr lang="it-IT" sz="2000" dirty="0" err="1">
                <a:latin typeface="CMR10"/>
                <a:ea typeface="Calibri" panose="020F0502020204030204" pitchFamily="34" charset="0"/>
                <a:cs typeface="CMR10"/>
              </a:rPr>
              <a:t>lognormal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distribution</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50</a:t>
            </a:fld>
            <a:endParaRPr lang="it-IT"/>
          </a:p>
        </p:txBody>
      </p:sp>
      <p:sp>
        <p:nvSpPr>
          <p:cNvPr id="5" name="Segnaposto data 4">
            <a:extLst>
              <a:ext uri="{FF2B5EF4-FFF2-40B4-BE49-F238E27FC236}">
                <a16:creationId xmlns:a16="http://schemas.microsoft.com/office/drawing/2014/main" id="{9A58DC94-8064-40C9-B162-DB04B6D74259}"/>
              </a:ext>
            </a:extLst>
          </p:cNvPr>
          <p:cNvSpPr>
            <a:spLocks noGrp="1"/>
          </p:cNvSpPr>
          <p:nvPr>
            <p:ph type="dt" idx="1"/>
          </p:nvPr>
        </p:nvSpPr>
        <p:spPr/>
        <p:txBody>
          <a:bodyPr/>
          <a:lstStyle/>
          <a:p>
            <a:fld id="{2FE83CD1-C109-4B9B-8762-8CA2268C180F}" type="datetime1">
              <a:rPr lang="it-IT" smtClean="0"/>
              <a:t>01/12/2020</a:t>
            </a:fld>
            <a:endParaRPr lang="it-IT"/>
          </a:p>
        </p:txBody>
      </p:sp>
    </p:spTree>
    <p:extLst>
      <p:ext uri="{BB962C8B-B14F-4D97-AF65-F5344CB8AC3E}">
        <p14:creationId xmlns:p14="http://schemas.microsoft.com/office/powerpoint/2010/main" val="3103114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it-IT" sz="2000" dirty="0">
                <a:latin typeface="CMR10"/>
                <a:ea typeface="Calibri" panose="020F0502020204030204" pitchFamily="34" charset="0"/>
                <a:cs typeface="CMR10"/>
              </a:rPr>
              <a:t>So, </a:t>
            </a:r>
            <a:r>
              <a:rPr lang="it-IT" sz="2000" dirty="0" err="1">
                <a:latin typeface="CMR10"/>
                <a:ea typeface="Calibri" panose="020F0502020204030204" pitchFamily="34" charset="0"/>
                <a:cs typeface="CMR10"/>
              </a:rPr>
              <a:t>let’s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see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now</a:t>
            </a:r>
            <a:r>
              <a:rPr lang="it-IT" sz="2000" dirty="0">
                <a:latin typeface="CMR10"/>
                <a:ea typeface="Calibri" panose="020F0502020204030204" pitchFamily="34" charset="0"/>
                <a:cs typeface="CMR10"/>
              </a:rPr>
              <a:t> an </a:t>
            </a:r>
            <a:r>
              <a:rPr lang="it-IT" sz="2000" dirty="0" err="1">
                <a:latin typeface="CMR10"/>
                <a:ea typeface="Calibri" panose="020F0502020204030204" pitchFamily="34" charset="0"/>
                <a:cs typeface="CMR10"/>
              </a:rPr>
              <a:t>application</a:t>
            </a:r>
            <a:r>
              <a:rPr lang="it-IT" sz="2000" dirty="0">
                <a:latin typeface="CMR10"/>
                <a:ea typeface="Calibri" panose="020F0502020204030204" pitchFamily="34" charset="0"/>
                <a:cs typeface="CMR10"/>
              </a:rPr>
              <a:t> study and some code </a:t>
            </a:r>
            <a:r>
              <a:rPr lang="it-IT" sz="2000" dirty="0" err="1">
                <a:latin typeface="CMR10"/>
                <a:ea typeface="Calibri" panose="020F0502020204030204" pitchFamily="34" charset="0"/>
                <a:cs typeface="CMR10"/>
              </a:rPr>
              <a:t>implemented</a:t>
            </a:r>
            <a:r>
              <a:rPr lang="it-IT" sz="2000" dirty="0">
                <a:latin typeface="CMR10"/>
                <a:ea typeface="Calibri" panose="020F0502020204030204" pitchFamily="34" charset="0"/>
                <a:cs typeface="CMR10"/>
              </a:rPr>
              <a:t> inside </a:t>
            </a:r>
            <a:r>
              <a:rPr lang="it-IT" sz="2000" dirty="0" err="1">
                <a:latin typeface="CMR10"/>
                <a:ea typeface="Calibri" panose="020F0502020204030204" pitchFamily="34" charset="0"/>
                <a:cs typeface="CMR10"/>
              </a:rPr>
              <a:t>matlab</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fragility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evaluations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51</a:t>
            </a:fld>
            <a:endParaRPr lang="it-IT"/>
          </a:p>
        </p:txBody>
      </p:sp>
      <p:sp>
        <p:nvSpPr>
          <p:cNvPr id="5" name="Segnaposto data 4">
            <a:extLst>
              <a:ext uri="{FF2B5EF4-FFF2-40B4-BE49-F238E27FC236}">
                <a16:creationId xmlns:a16="http://schemas.microsoft.com/office/drawing/2014/main" id="{25B5F5B2-CEED-4592-9E63-64CD5C88DA45}"/>
              </a:ext>
            </a:extLst>
          </p:cNvPr>
          <p:cNvSpPr>
            <a:spLocks noGrp="1"/>
          </p:cNvSpPr>
          <p:nvPr>
            <p:ph type="dt" idx="1"/>
          </p:nvPr>
        </p:nvSpPr>
        <p:spPr/>
        <p:txBody>
          <a:bodyPr/>
          <a:lstStyle/>
          <a:p>
            <a:fld id="{83D0B542-26DF-4278-A77F-965518C94AB3}" type="datetime1">
              <a:rPr lang="it-IT" smtClean="0"/>
              <a:t>01/12/2020</a:t>
            </a:fld>
            <a:endParaRPr lang="it-IT"/>
          </a:p>
        </p:txBody>
      </p:sp>
    </p:spTree>
    <p:extLst>
      <p:ext uri="{BB962C8B-B14F-4D97-AF65-F5344CB8AC3E}">
        <p14:creationId xmlns:p14="http://schemas.microsoft.com/office/powerpoint/2010/main" val="12819001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a:latin typeface="CMR10"/>
                <a:ea typeface="Calibri" panose="020F0502020204030204" pitchFamily="34" charset="0"/>
                <a:cs typeface="CMR10"/>
              </a:rPr>
              <a:t>The </a:t>
            </a:r>
            <a:r>
              <a:rPr lang="it-IT" sz="2000" dirty="0" err="1">
                <a:latin typeface="CMR10"/>
                <a:ea typeface="Calibri" panose="020F0502020204030204" pitchFamily="34" charset="0"/>
                <a:cs typeface="CMR10"/>
              </a:rPr>
              <a:t>objective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perform</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fragility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this</a:t>
            </a:r>
            <a:r>
              <a:rPr lang="it-IT" sz="2000" dirty="0">
                <a:latin typeface="CMR10"/>
                <a:ea typeface="Calibri" panose="020F0502020204030204" pitchFamily="34" charset="0"/>
                <a:cs typeface="CMR10"/>
              </a:rPr>
              <a:t> case study, </a:t>
            </a:r>
            <a:r>
              <a:rPr lang="it-IT" sz="2000" dirty="0" err="1">
                <a:latin typeface="CMR10"/>
                <a:ea typeface="Calibri" panose="020F0502020204030204" pitchFamily="34" charset="0"/>
                <a:cs typeface="CMR10"/>
              </a:rPr>
              <a:t>later</a:t>
            </a:r>
            <a:r>
              <a:rPr lang="it-IT" sz="2000" dirty="0">
                <a:latin typeface="CMR10"/>
                <a:ea typeface="Calibri" panose="020F0502020204030204" pitchFamily="34" charset="0"/>
                <a:cs typeface="CMR10"/>
              </a:rPr>
              <a:t> on </a:t>
            </a:r>
            <a:r>
              <a:rPr lang="it-IT" sz="2000" dirty="0" err="1">
                <a:latin typeface="CMR10"/>
                <a:ea typeface="Calibri" panose="020F0502020204030204" pitchFamily="34" charset="0"/>
                <a:cs typeface="CMR10"/>
              </a:rPr>
              <a:t>described</a:t>
            </a:r>
            <a:r>
              <a:rPr lang="it-IT" sz="2000" dirty="0">
                <a:latin typeface="CMR10"/>
                <a:ea typeface="Calibri" panose="020F0502020204030204" pitchFamily="34" charset="0"/>
                <a:cs typeface="CMR10"/>
              </a:rPr>
              <a:t>. </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So, </a:t>
            </a:r>
            <a:r>
              <a:rPr lang="it-IT" sz="2000" dirty="0" err="1">
                <a:latin typeface="CMR10"/>
                <a:ea typeface="Calibri" panose="020F0502020204030204" pitchFamily="34" charset="0"/>
                <a:cs typeface="CMR10"/>
              </a:rPr>
              <a:t>given</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provided</a:t>
            </a:r>
            <a:r>
              <a:rPr lang="it-IT" sz="2000" dirty="0">
                <a:latin typeface="CMR10"/>
                <a:ea typeface="Calibri" panose="020F0502020204030204" pitchFamily="34" charset="0"/>
                <a:cs typeface="CMR10"/>
              </a:rPr>
              <a:t> set of ground </a:t>
            </a:r>
            <a:r>
              <a:rPr lang="it-IT" sz="2000" dirty="0" err="1">
                <a:latin typeface="CMR10"/>
                <a:ea typeface="Calibri" panose="020F0502020204030204" pitchFamily="34" charset="0"/>
                <a:cs typeface="CMR10"/>
              </a:rPr>
              <a:t>motions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our</a:t>
            </a:r>
            <a:r>
              <a:rPr lang="it-IT" sz="2000" dirty="0">
                <a:latin typeface="CMR10"/>
                <a:ea typeface="Calibri" panose="020F0502020204030204" pitchFamily="34" charset="0"/>
                <a:cs typeface="CMR10"/>
              </a:rPr>
              <a:t> goal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perform</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both</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classical</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truncated</a:t>
            </a:r>
            <a:r>
              <a:rPr lang="it-IT" sz="2000" dirty="0">
                <a:latin typeface="CMR10"/>
                <a:ea typeface="Calibri" panose="020F0502020204030204" pitchFamily="34" charset="0"/>
                <a:cs typeface="CMR10"/>
              </a:rPr>
              <a:t> IDA and </a:t>
            </a:r>
            <a:r>
              <a:rPr lang="it-IT" sz="2000" dirty="0" err="1">
                <a:latin typeface="CMR10"/>
                <a:ea typeface="Calibri" panose="020F0502020204030204" pitchFamily="34" charset="0"/>
                <a:cs typeface="CMR10"/>
              </a:rPr>
              <a:t>determine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fragility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curves</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both</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structure</a:t>
            </a:r>
            <a:r>
              <a:rPr lang="it-IT" sz="2000" dirty="0">
                <a:latin typeface="CMR10"/>
                <a:ea typeface="Calibri" panose="020F0502020204030204" pitchFamily="34" charset="0"/>
                <a:cs typeface="CMR10"/>
              </a:rPr>
              <a:t> ATTEL </a:t>
            </a:r>
            <a:r>
              <a:rPr lang="it-IT" sz="2000" dirty="0" err="1">
                <a:latin typeface="CMR10"/>
                <a:ea typeface="Calibri" panose="020F0502020204030204" pitchFamily="34" charset="0"/>
                <a:cs typeface="CMR10"/>
              </a:rPr>
              <a:t>along</a:t>
            </a:r>
            <a:r>
              <a:rPr lang="it-IT" sz="2000" dirty="0">
                <a:latin typeface="CMR10"/>
                <a:ea typeface="Calibri" panose="020F0502020204030204" pitchFamily="34" charset="0"/>
                <a:cs typeface="CMR10"/>
              </a:rPr>
              <a:t> the MRF </a:t>
            </a:r>
            <a:r>
              <a:rPr lang="it-IT" sz="2000" dirty="0" err="1">
                <a:latin typeface="CMR10"/>
                <a:ea typeface="Calibri" panose="020F0502020204030204" pitchFamily="34" charset="0"/>
                <a:cs typeface="CMR10"/>
              </a:rPr>
              <a:t>direction</a:t>
            </a:r>
            <a:r>
              <a:rPr lang="it-IT" sz="2000" dirty="0">
                <a:latin typeface="CMR10"/>
                <a:ea typeface="Calibri" panose="020F0502020204030204" pitchFamily="34" charset="0"/>
                <a:cs typeface="CMR10"/>
              </a:rPr>
              <a:t> and the BF </a:t>
            </a:r>
            <a:r>
              <a:rPr lang="it-IT" sz="2000" dirty="0" err="1">
                <a:latin typeface="CMR10"/>
                <a:ea typeface="Calibri" panose="020F0502020204030204" pitchFamily="34" charset="0"/>
                <a:cs typeface="CMR10"/>
              </a:rPr>
              <a:t>direction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Moreover</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implemented</a:t>
            </a:r>
            <a:r>
              <a:rPr lang="it-IT" sz="2000" dirty="0">
                <a:latin typeface="CMR10"/>
                <a:ea typeface="Calibri" panose="020F0502020204030204" pitchFamily="34" charset="0"/>
                <a:cs typeface="CMR10"/>
              </a:rPr>
              <a:t> model </a:t>
            </a:r>
            <a:r>
              <a:rPr lang="it-IT" sz="2000" dirty="0" err="1">
                <a:latin typeface="CMR10"/>
                <a:ea typeface="Calibri" panose="020F0502020204030204" pitchFamily="34" charset="0"/>
                <a:cs typeface="CMR10"/>
              </a:rPr>
              <a:t>consider</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possibility</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adopt</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bouc</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wen</a:t>
            </a:r>
            <a:r>
              <a:rPr lang="it-IT" sz="2000" dirty="0">
                <a:latin typeface="CMR10"/>
                <a:ea typeface="Calibri" panose="020F0502020204030204" pitchFamily="34" charset="0"/>
                <a:cs typeface="CMR10"/>
              </a:rPr>
              <a:t> model to take </a:t>
            </a:r>
            <a:r>
              <a:rPr lang="it-IT" sz="2000" dirty="0" err="1">
                <a:latin typeface="CMR10"/>
                <a:ea typeface="Calibri" panose="020F0502020204030204" pitchFamily="34" charset="0"/>
                <a:cs typeface="CMR10"/>
              </a:rPr>
              <a:t>into</a:t>
            </a:r>
            <a:r>
              <a:rPr lang="it-IT" sz="2000" dirty="0">
                <a:latin typeface="CMR10"/>
                <a:ea typeface="Calibri" panose="020F0502020204030204" pitchFamily="34" charset="0"/>
                <a:cs typeface="CMR10"/>
              </a:rPr>
              <a:t> account </a:t>
            </a:r>
            <a:r>
              <a:rPr lang="it-IT" sz="2000" dirty="0" err="1">
                <a:latin typeface="CMR10"/>
                <a:ea typeface="Calibri" panose="020F0502020204030204" pitchFamily="34" charset="0"/>
                <a:cs typeface="CMR10"/>
              </a:rPr>
              <a:t>also</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hyesteresis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52</a:t>
            </a:fld>
            <a:endParaRPr lang="it-IT"/>
          </a:p>
        </p:txBody>
      </p:sp>
      <p:sp>
        <p:nvSpPr>
          <p:cNvPr id="5" name="Segnaposto data 4">
            <a:extLst>
              <a:ext uri="{FF2B5EF4-FFF2-40B4-BE49-F238E27FC236}">
                <a16:creationId xmlns:a16="http://schemas.microsoft.com/office/drawing/2014/main" id="{EE962B28-E55B-4ED4-ADAA-F27D6BE1F786}"/>
              </a:ext>
            </a:extLst>
          </p:cNvPr>
          <p:cNvSpPr>
            <a:spLocks noGrp="1"/>
          </p:cNvSpPr>
          <p:nvPr>
            <p:ph type="dt" idx="1"/>
          </p:nvPr>
        </p:nvSpPr>
        <p:spPr/>
        <p:txBody>
          <a:bodyPr/>
          <a:lstStyle/>
          <a:p>
            <a:fld id="{6696FA49-0491-4F21-BA87-33B0386D37D5}" type="datetime1">
              <a:rPr lang="it-IT" smtClean="0"/>
              <a:t>01/12/2020</a:t>
            </a:fld>
            <a:endParaRPr lang="it-IT"/>
          </a:p>
        </p:txBody>
      </p:sp>
    </p:spTree>
    <p:extLst>
      <p:ext uri="{BB962C8B-B14F-4D97-AF65-F5344CB8AC3E}">
        <p14:creationId xmlns:p14="http://schemas.microsoft.com/office/powerpoint/2010/main" val="26383028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a:latin typeface="CMR10"/>
                <a:ea typeface="Calibri" panose="020F0502020204030204" pitchFamily="34" charset="0"/>
                <a:cs typeface="CMR10"/>
              </a:rPr>
              <a:t>So the </a:t>
            </a:r>
            <a:r>
              <a:rPr lang="it-IT" sz="2000" dirty="0" err="1">
                <a:latin typeface="CMR10"/>
                <a:ea typeface="Calibri" panose="020F0502020204030204" pitchFamily="34" charset="0"/>
                <a:cs typeface="CMR10"/>
              </a:rPr>
              <a:t>main</a:t>
            </a:r>
            <a:r>
              <a:rPr lang="it-IT" sz="2000" dirty="0">
                <a:latin typeface="CMR10"/>
                <a:ea typeface="Calibri" panose="020F0502020204030204" pitchFamily="34" charset="0"/>
                <a:cs typeface="CMR10"/>
              </a:rPr>
              <a:t> steps in </a:t>
            </a:r>
            <a:r>
              <a:rPr lang="it-IT" sz="2000" dirty="0" err="1">
                <a:latin typeface="CMR10"/>
                <a:ea typeface="Calibri" panose="020F0502020204030204" pitchFamily="34" charset="0"/>
                <a:cs typeface="CMR10"/>
              </a:rPr>
              <a:t>which</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also</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codes</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organized</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here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summarizes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buFont typeface="+mj-lt"/>
              <a:buAutoNum type="arabicParenR"/>
            </a:pPr>
            <a:r>
              <a:rPr lang="it-IT" sz="2000" dirty="0">
                <a:latin typeface="CMR10"/>
                <a:ea typeface="Calibri" panose="020F0502020204030204" pitchFamily="34" charset="0"/>
                <a:cs typeface="CMR10"/>
              </a:rPr>
              <a:t>A </a:t>
            </a:r>
            <a:r>
              <a:rPr lang="it-IT" sz="2000" dirty="0" err="1">
                <a:latin typeface="CMR10"/>
                <a:ea typeface="Calibri" panose="020F0502020204030204" pitchFamily="34" charset="0"/>
                <a:cs typeface="CMR10"/>
              </a:rPr>
              <a:t>definition</a:t>
            </a:r>
            <a:r>
              <a:rPr lang="it-IT" sz="2000" dirty="0">
                <a:latin typeface="CMR10"/>
                <a:ea typeface="Calibri" panose="020F0502020204030204" pitchFamily="34" charset="0"/>
                <a:cs typeface="CMR10"/>
              </a:rPr>
              <a:t> of the </a:t>
            </a:r>
            <a:r>
              <a:rPr lang="it-IT" sz="2000" dirty="0" err="1">
                <a:latin typeface="CMR10"/>
                <a:ea typeface="Calibri" panose="020F0502020204030204" pitchFamily="34" charset="0"/>
                <a:cs typeface="CMR10"/>
              </a:rPr>
              <a:t>numerical</a:t>
            </a:r>
            <a:r>
              <a:rPr lang="it-IT" sz="2000" dirty="0">
                <a:latin typeface="CMR10"/>
                <a:ea typeface="Calibri" panose="020F0502020204030204" pitchFamily="34" charset="0"/>
                <a:cs typeface="CMR10"/>
              </a:rPr>
              <a:t> model of the </a:t>
            </a:r>
            <a:r>
              <a:rPr lang="it-IT" sz="2000" dirty="0" err="1">
                <a:latin typeface="CMR10"/>
                <a:ea typeface="Calibri" panose="020F0502020204030204" pitchFamily="34" charset="0"/>
                <a:cs typeface="CMR10"/>
              </a:rPr>
              <a:t>structure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required</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buFont typeface="+mj-lt"/>
              <a:buAutoNum type="arabicParenR"/>
            </a:pPr>
            <a:r>
              <a:rPr lang="it-IT" sz="2000" dirty="0">
                <a:latin typeface="CMR10"/>
                <a:ea typeface="Calibri" panose="020F0502020204030204" pitchFamily="34" charset="0"/>
                <a:cs typeface="CMR10"/>
              </a:rPr>
              <a:t>Input and </a:t>
            </a:r>
            <a:r>
              <a:rPr lang="it-IT" sz="2000" dirty="0" err="1">
                <a:latin typeface="CMR10"/>
                <a:ea typeface="Calibri" panose="020F0502020204030204" pitchFamily="34" charset="0"/>
                <a:cs typeface="CMR10"/>
              </a:rPr>
              <a:t>proper</a:t>
            </a:r>
            <a:r>
              <a:rPr lang="it-IT" sz="2000" dirty="0">
                <a:latin typeface="CMR10"/>
                <a:ea typeface="Calibri" panose="020F0502020204030204" pitchFamily="34" charset="0"/>
                <a:cs typeface="CMR10"/>
              </a:rPr>
              <a:t> IM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needed</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this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will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see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obtained</a:t>
            </a:r>
            <a:r>
              <a:rPr lang="it-IT" sz="2000" dirty="0">
                <a:latin typeface="CMR10"/>
                <a:ea typeface="Calibri" panose="020F0502020204030204" pitchFamily="34" charset="0"/>
                <a:cs typeface="CMR10"/>
              </a:rPr>
              <a:t> by </a:t>
            </a:r>
            <a:r>
              <a:rPr lang="it-IT" sz="2000" dirty="0" err="1">
                <a:latin typeface="CMR10"/>
                <a:ea typeface="Calibri" panose="020F0502020204030204" pitchFamily="34" charset="0"/>
                <a:cs typeface="CMR10"/>
              </a:rPr>
              <a:t>scatter</a:t>
            </a:r>
            <a:r>
              <a:rPr lang="it-IT" sz="2000" dirty="0">
                <a:latin typeface="CMR10"/>
                <a:ea typeface="Calibri" panose="020F0502020204030204" pitchFamily="34" charset="0"/>
                <a:cs typeface="CMR10"/>
              </a:rPr>
              <a:t> plot and data </a:t>
            </a:r>
            <a:r>
              <a:rPr lang="it-IT" sz="2000" dirty="0" err="1">
                <a:latin typeface="CMR10"/>
                <a:ea typeface="Calibri" panose="020F0502020204030204" pitchFamily="34" charset="0"/>
                <a:cs typeface="CMR10"/>
              </a:rPr>
              <a:t>exploration</a:t>
            </a:r>
            <a:r>
              <a:rPr lang="it-IT" sz="2000" dirty="0">
                <a:latin typeface="CMR10"/>
                <a:ea typeface="Calibri" panose="020F0502020204030204" pitchFamily="34" charset="0"/>
                <a:cs typeface="CMR10"/>
              </a:rPr>
              <a:t> of the dataset of </a:t>
            </a:r>
            <a:r>
              <a:rPr lang="it-IT" sz="2000" dirty="0" err="1">
                <a:latin typeface="CMR10"/>
                <a:ea typeface="Calibri" panose="020F0502020204030204" pitchFamily="34" charset="0"/>
                <a:cs typeface="CMR10"/>
              </a:rPr>
              <a:t>gms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buFont typeface="+mj-lt"/>
              <a:buAutoNum type="arabicParenR"/>
            </a:pPr>
            <a:r>
              <a:rPr lang="it-IT" sz="2000" dirty="0">
                <a:latin typeface="CMR10"/>
                <a:ea typeface="Calibri" panose="020F0502020204030204" pitchFamily="34" charset="0"/>
                <a:cs typeface="CMR10"/>
              </a:rPr>
              <a:t>Definition of </a:t>
            </a:r>
            <a:r>
              <a:rPr lang="it-IT" sz="2000" dirty="0" err="1">
                <a:latin typeface="CMR10"/>
                <a:ea typeface="Calibri" panose="020F0502020204030204" pitchFamily="34" charset="0"/>
                <a:cs typeface="CMR10"/>
              </a:rPr>
              <a:t>proper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limit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states</a:t>
            </a:r>
            <a:r>
              <a:rPr lang="it-IT" sz="2000" dirty="0">
                <a:latin typeface="CMR10"/>
                <a:ea typeface="Calibri" panose="020F0502020204030204" pitchFamily="34" charset="0"/>
                <a:cs typeface="CMR10"/>
              </a:rPr>
              <a:t> and informative </a:t>
            </a:r>
            <a:r>
              <a:rPr lang="it-IT" sz="2000" dirty="0" err="1">
                <a:latin typeface="CMR10"/>
                <a:ea typeface="Calibri" panose="020F0502020204030204" pitchFamily="34" charset="0"/>
                <a:cs typeface="CMR10"/>
              </a:rPr>
              <a:t>edp</a:t>
            </a:r>
            <a:r>
              <a:rPr lang="it-IT" sz="2000" dirty="0">
                <a:latin typeface="CMR10"/>
                <a:ea typeface="Calibri" panose="020F0502020204030204" pitchFamily="34" charset="0"/>
                <a:cs typeface="CMR10"/>
              </a:rPr>
              <a:t> for the </a:t>
            </a:r>
            <a:r>
              <a:rPr lang="it-IT" sz="2000" dirty="0" err="1">
                <a:latin typeface="CMR10"/>
                <a:ea typeface="Calibri" panose="020F0502020204030204" pitchFamily="34" charset="0"/>
                <a:cs typeface="CMR10"/>
              </a:rPr>
              <a:t>examinated</a:t>
            </a:r>
            <a:r>
              <a:rPr lang="it-IT" sz="2000" dirty="0">
                <a:latin typeface="CMR10"/>
                <a:ea typeface="Calibri" panose="020F0502020204030204" pitchFamily="34" charset="0"/>
                <a:cs typeface="CMR10"/>
              </a:rPr>
              <a:t> system</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buFont typeface="+mj-lt"/>
              <a:buAutoNum type="arabicParenR"/>
            </a:pPr>
            <a:r>
              <a:rPr lang="it-IT" sz="2000" dirty="0">
                <a:latin typeface="CMR10"/>
                <a:ea typeface="Calibri" panose="020F0502020204030204" pitchFamily="34" charset="0"/>
                <a:cs typeface="CMR10"/>
              </a:rPr>
              <a:t>Non linear time histories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to be </a:t>
            </a:r>
            <a:r>
              <a:rPr lang="it-IT" sz="2000" dirty="0" err="1">
                <a:latin typeface="CMR10"/>
                <a:ea typeface="Calibri" panose="020F0502020204030204" pitchFamily="34" charset="0"/>
                <a:cs typeface="CMR10"/>
              </a:rPr>
              <a:t>performed</a:t>
            </a:r>
            <a:r>
              <a:rPr lang="it-IT" sz="2000" dirty="0">
                <a:latin typeface="CMR10"/>
                <a:ea typeface="Calibri" panose="020F0502020204030204" pitchFamily="34" charset="0"/>
                <a:cs typeface="CMR10"/>
              </a:rPr>
              <a:t>, via IDA or </a:t>
            </a:r>
            <a:r>
              <a:rPr lang="it-IT" sz="2000" dirty="0" err="1">
                <a:latin typeface="CMR10"/>
                <a:ea typeface="Calibri" panose="020F0502020204030204" pitchFamily="34" charset="0"/>
                <a:cs typeface="CMR10"/>
              </a:rPr>
              <a:t>truncated</a:t>
            </a:r>
            <a:r>
              <a:rPr lang="it-IT" sz="2000" dirty="0">
                <a:latin typeface="CMR10"/>
                <a:ea typeface="Calibri" panose="020F0502020204030204" pitchFamily="34" charset="0"/>
                <a:cs typeface="CMR10"/>
              </a:rPr>
              <a:t> IDA or </a:t>
            </a:r>
            <a:r>
              <a:rPr lang="it-IT" sz="2000" dirty="0" err="1">
                <a:latin typeface="CMR10"/>
                <a:ea typeface="Calibri" panose="020F0502020204030204" pitchFamily="34" charset="0"/>
                <a:cs typeface="CMR10"/>
              </a:rPr>
              <a:t>several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other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methods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spcAft>
                <a:spcPts val="867"/>
              </a:spcAft>
              <a:buFont typeface="+mj-lt"/>
              <a:buAutoNum type="arabicParenR"/>
            </a:pPr>
            <a:r>
              <a:rPr lang="it-IT" sz="2000" dirty="0" err="1">
                <a:latin typeface="CMR10"/>
                <a:ea typeface="Calibri" panose="020F0502020204030204" pitchFamily="34" charset="0"/>
                <a:cs typeface="CMR10"/>
              </a:rPr>
              <a:t>Collecting</a:t>
            </a:r>
            <a:r>
              <a:rPr lang="it-IT" sz="2000" dirty="0">
                <a:latin typeface="CMR10"/>
                <a:ea typeface="Calibri" panose="020F0502020204030204" pitchFamily="34" charset="0"/>
                <a:cs typeface="CMR10"/>
              </a:rPr>
              <a:t> EDP – IM and computing </a:t>
            </a:r>
            <a:r>
              <a:rPr lang="it-IT" sz="2000" dirty="0" err="1">
                <a:latin typeface="CMR10"/>
                <a:ea typeface="Calibri" panose="020F0502020204030204" pitchFamily="34" charset="0"/>
                <a:cs typeface="CMR10"/>
              </a:rPr>
              <a:t>fragilities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53</a:t>
            </a:fld>
            <a:endParaRPr lang="it-IT"/>
          </a:p>
        </p:txBody>
      </p:sp>
      <p:sp>
        <p:nvSpPr>
          <p:cNvPr id="5" name="Segnaposto data 4">
            <a:extLst>
              <a:ext uri="{FF2B5EF4-FFF2-40B4-BE49-F238E27FC236}">
                <a16:creationId xmlns:a16="http://schemas.microsoft.com/office/drawing/2014/main" id="{CCAB027D-FC51-491B-A98C-5568FA078EE4}"/>
              </a:ext>
            </a:extLst>
          </p:cNvPr>
          <p:cNvSpPr>
            <a:spLocks noGrp="1"/>
          </p:cNvSpPr>
          <p:nvPr>
            <p:ph type="dt" idx="1"/>
          </p:nvPr>
        </p:nvSpPr>
        <p:spPr/>
        <p:txBody>
          <a:bodyPr/>
          <a:lstStyle/>
          <a:p>
            <a:fld id="{9EC2AC61-60F9-406A-AE63-CF94B8EC5906}" type="datetime1">
              <a:rPr lang="it-IT" smtClean="0"/>
              <a:t>01/12/2020</a:t>
            </a:fld>
            <a:endParaRPr lang="it-IT"/>
          </a:p>
        </p:txBody>
      </p:sp>
    </p:spTree>
    <p:extLst>
      <p:ext uri="{BB962C8B-B14F-4D97-AF65-F5344CB8AC3E}">
        <p14:creationId xmlns:p14="http://schemas.microsoft.com/office/powerpoint/2010/main" val="3229356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en-GB" sz="2000" dirty="0">
                <a:latin typeface="Calibri" panose="020F0502020204030204" pitchFamily="34" charset="0"/>
                <a:ea typeface="Calibri" panose="020F0502020204030204" pitchFamily="34" charset="0"/>
                <a:cs typeface="Times New Roman" panose="02020603050405020304" pitchFamily="18" charset="0"/>
              </a:rPr>
              <a:t>Let’s start with the first step: the FE model of ATTEL, for more information in the references you will find a link to some more material about it. It consists of a multi level steel frame structure: in particular along one direction the structural system consists of a moment resisting steel frame and has a period of 2.79 s, so very flexible. Along the orthogonal one, the structural system has concrete shear walls leading to a principal period along this direction of almost 0.46 s. Here just some reference sections are reported.</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54</a:t>
            </a:fld>
            <a:endParaRPr lang="it-IT"/>
          </a:p>
        </p:txBody>
      </p:sp>
      <p:sp>
        <p:nvSpPr>
          <p:cNvPr id="5" name="Segnaposto data 4">
            <a:extLst>
              <a:ext uri="{FF2B5EF4-FFF2-40B4-BE49-F238E27FC236}">
                <a16:creationId xmlns:a16="http://schemas.microsoft.com/office/drawing/2014/main" id="{9DA2219A-196D-4E68-93E2-66A42016AAEB}"/>
              </a:ext>
            </a:extLst>
          </p:cNvPr>
          <p:cNvSpPr>
            <a:spLocks noGrp="1"/>
          </p:cNvSpPr>
          <p:nvPr>
            <p:ph type="dt" idx="1"/>
          </p:nvPr>
        </p:nvSpPr>
        <p:spPr/>
        <p:txBody>
          <a:bodyPr/>
          <a:lstStyle/>
          <a:p>
            <a:fld id="{6934C4CF-CD6A-4D08-A371-0F8FF89EB141}" type="datetime1">
              <a:rPr lang="it-IT" smtClean="0"/>
              <a:t>01/12/2020</a:t>
            </a:fld>
            <a:endParaRPr lang="it-IT"/>
          </a:p>
        </p:txBody>
      </p:sp>
    </p:spTree>
    <p:extLst>
      <p:ext uri="{BB962C8B-B14F-4D97-AF65-F5344CB8AC3E}">
        <p14:creationId xmlns:p14="http://schemas.microsoft.com/office/powerpoint/2010/main" val="28553328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The structural system, designed according to EC8 seismic provisions, have been implemented firstly in a high fidelity model into </a:t>
                </a:r>
                <a:r>
                  <a:rPr lang="en-GB" sz="2000" dirty="0" err="1">
                    <a:latin typeface="Calibri" panose="020F0502020204030204" pitchFamily="34" charset="0"/>
                    <a:ea typeface="Calibri" panose="020F0502020204030204" pitchFamily="34" charset="0"/>
                    <a:cs typeface="Times New Roman" panose="02020603050405020304" pitchFamily="18" charset="0"/>
                  </a:rPr>
                  <a:t>OpenSees</a:t>
                </a:r>
                <a:r>
                  <a:rPr lang="en-GB" sz="2000" dirty="0">
                    <a:latin typeface="Calibri" panose="020F0502020204030204" pitchFamily="34" charset="0"/>
                    <a:ea typeface="Calibri" panose="020F0502020204030204" pitchFamily="34" charset="0"/>
                    <a:cs typeface="Times New Roman" panose="02020603050405020304" pitchFamily="18" charset="0"/>
                  </a:rPr>
                  <a:t>. By considering beam and column elements with linear elastic behaviour, but also taking into account mechanical non-linearities inside plastic hinges through a </a:t>
                </a:r>
                <a:r>
                  <a:rPr lang="en-GB" sz="2000" dirty="0" err="1">
                    <a:latin typeface="Calibri" panose="020F0502020204030204" pitchFamily="34" charset="0"/>
                    <a:ea typeface="Calibri" panose="020F0502020204030204" pitchFamily="34" charset="0"/>
                    <a:cs typeface="Times New Roman" panose="02020603050405020304" pitchFamily="18" charset="0"/>
                  </a:rPr>
                  <a:t>bouc</a:t>
                </a:r>
                <a:r>
                  <a:rPr lang="en-GB" sz="2000" dirty="0">
                    <a:latin typeface="Calibri" panose="020F0502020204030204" pitchFamily="34" charset="0"/>
                    <a:ea typeface="Calibri" panose="020F0502020204030204" pitchFamily="34" charset="0"/>
                    <a:cs typeface="Times New Roman" panose="02020603050405020304" pitchFamily="18" charset="0"/>
                  </a:rPr>
                  <a:t>-wen modified model. Also second order effects like P-Delta have been considered in the analysis.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defTabSz="1073315">
                  <a:spcBef>
                    <a:spcPct val="0"/>
                  </a:spcBef>
                </a:pPr>
                <a:endParaRPr lang="it-IT" altLang="it-IT" dirty="0"/>
              </a:p>
              <a:p>
                <a:endParaRPr lang="en-GB" dirty="0"/>
              </a:p>
            </p:txBody>
          </p:sp>
        </mc:Choice>
        <mc:Fallback xmlns="">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smtClean="0">
                    <a:latin typeface="Cambria Math" panose="02040503050406030204" pitchFamily="18" charset="0"/>
                  </a:rPr>
                  <a:t>λ(𝑀&gt;</a:t>
                </a:r>
                <a:r>
                  <a:rPr lang="it-IT" b="0" i="0" smtClean="0">
                    <a:latin typeface="Cambria Math" panose="02040503050406030204" pitchFamily="18" charset="0"/>
                  </a:rPr>
                  <a:t>𝑚_𝑚𝑖𝑛)</a:t>
                </a:r>
                <a:r>
                  <a:rPr lang="it-IT" i="0" dirty="0">
                    <a:latin typeface="Cambria Math" panose="02040503050406030204" pitchFamily="18" charset="0"/>
                  </a:rPr>
                  <a:t>∫_(𝑟_𝑚𝑖𝑛)^(𝑟_𝑚𝑎𝑥)▒∫_(𝑚_𝑚𝑖𝑛)^(𝑚_𝑚𝑎𝑥)▒〖𝑃(𝐼𝑀&gt;𝑖𝑚 ┤|𝑀=𝑚 , 𝑅=𝑟)〗</a:t>
                </a:r>
                <a:r>
                  <a:rPr lang="en-GB" i="0" dirty="0">
                    <a:latin typeface="Cambria Math" panose="02040503050406030204" pitchFamily="18" charset="0"/>
                  </a:rPr>
                  <a:t>  𝑓</a:t>
                </a:r>
                <a:r>
                  <a:rPr lang="it-IT" i="0" dirty="0">
                    <a:latin typeface="Cambria Math" panose="02040503050406030204" pitchFamily="18" charset="0"/>
                  </a:rPr>
                  <a:t>_𝑅^((</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(𝑟)</a:t>
                </a:r>
                <a:r>
                  <a:rPr lang="it-IT" i="0" dirty="0">
                    <a:latin typeface="Cambria Math" panose="02040503050406030204" pitchFamily="18" charset="0"/>
                  </a:rPr>
                  <a:t> </a:t>
                </a:r>
                <a:r>
                  <a:rPr lang="en-GB" i="0" dirty="0">
                    <a:latin typeface="Cambria Math" panose="02040503050406030204" pitchFamily="18" charset="0"/>
                  </a:rPr>
                  <a:t>𝑓</a:t>
                </a:r>
                <a:r>
                  <a:rPr lang="it-IT" i="0" dirty="0">
                    <a:latin typeface="Cambria Math" panose="02040503050406030204" pitchFamily="18" charset="0"/>
                  </a:rPr>
                  <a:t>_𝑀^((</a:t>
                </a:r>
                <a:r>
                  <a:rPr lang="en-GB" i="0" dirty="0">
                    <a:latin typeface="Cambria Math" panose="02040503050406030204" pitchFamily="18" charset="0"/>
                  </a:rPr>
                  <a:t>𝑛) </a:t>
                </a:r>
                <a:r>
                  <a:rPr lang="it-IT" i="0" dirty="0">
                    <a:latin typeface="Cambria Math" panose="02040503050406030204" pitchFamily="18" charset="0"/>
                  </a:rPr>
                  <a:t>)</a:t>
                </a:r>
                <a:r>
                  <a:rPr lang="en-GB" i="0" dirty="0">
                    <a:latin typeface="Cambria Math" panose="02040503050406030204" pitchFamily="18" charset="0"/>
                  </a:rPr>
                  <a:t> (𝑚)</a:t>
                </a:r>
                <a:r>
                  <a:rPr lang="en-GB" i="0" dirty="0" err="1">
                    <a:latin typeface="Cambria Math" panose="02040503050406030204" pitchFamily="18" charset="0"/>
                  </a:rPr>
                  <a:t>𝑑𝑟𝑑𝑚</a:t>
                </a:r>
                <a:endParaRPr lang="en-GB" dirty="0"/>
              </a:p>
              <a:p>
                <a:endParaRPr lang="en-GB" dirty="0"/>
              </a:p>
            </p:txBody>
          </p:sp>
        </mc:Fallback>
      </mc:AlternateContent>
      <p:sp>
        <p:nvSpPr>
          <p:cNvPr id="4" name="Segnaposto numero diapositiva 3"/>
          <p:cNvSpPr>
            <a:spLocks noGrp="1"/>
          </p:cNvSpPr>
          <p:nvPr>
            <p:ph type="sldNum" sz="quarter" idx="10"/>
          </p:nvPr>
        </p:nvSpPr>
        <p:spPr/>
        <p:txBody>
          <a:bodyPr/>
          <a:lstStyle/>
          <a:p>
            <a:fld id="{BD8970F1-6B2F-4AB4-8491-9CFFA8CC2A05}" type="slidenum">
              <a:rPr lang="it-IT" smtClean="0"/>
              <a:t>55</a:t>
            </a:fld>
            <a:endParaRPr lang="it-IT"/>
          </a:p>
        </p:txBody>
      </p:sp>
      <p:sp>
        <p:nvSpPr>
          <p:cNvPr id="5" name="Segnaposto data 4">
            <a:extLst>
              <a:ext uri="{FF2B5EF4-FFF2-40B4-BE49-F238E27FC236}">
                <a16:creationId xmlns:a16="http://schemas.microsoft.com/office/drawing/2014/main" id="{BC3C653E-37B8-48FD-8159-3CFC4F8DED80}"/>
              </a:ext>
            </a:extLst>
          </p:cNvPr>
          <p:cNvSpPr>
            <a:spLocks noGrp="1"/>
          </p:cNvSpPr>
          <p:nvPr>
            <p:ph type="dt" idx="1"/>
          </p:nvPr>
        </p:nvSpPr>
        <p:spPr/>
        <p:txBody>
          <a:bodyPr/>
          <a:lstStyle/>
          <a:p>
            <a:fld id="{95BD204D-8D4C-43B7-AEA5-404F41D68281}" type="datetime1">
              <a:rPr lang="it-IT" smtClean="0"/>
              <a:t>01/12/2020</a:t>
            </a:fld>
            <a:endParaRPr lang="it-IT"/>
          </a:p>
        </p:txBody>
      </p:sp>
    </p:spTree>
    <p:extLst>
      <p:ext uri="{BB962C8B-B14F-4D97-AF65-F5344CB8AC3E}">
        <p14:creationId xmlns:p14="http://schemas.microsoft.com/office/powerpoint/2010/main" val="19436953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en-GB" sz="2000" dirty="0">
                <a:latin typeface="Calibri" panose="020F0502020204030204" pitchFamily="34" charset="0"/>
                <a:ea typeface="Calibri" panose="020F0502020204030204" pitchFamily="34" charset="0"/>
                <a:cs typeface="Times New Roman" panose="02020603050405020304" pitchFamily="18" charset="0"/>
              </a:rPr>
              <a:t>Since the high number of simulation and analysis requests, we decided to adopt a simplified model in order to reduce the computational burden and time requests. A calibration procedure oriented to correspondence of main periods, modes of vibrating have been carried out resulting in a reduced MDOF model, reported inside the codes for </a:t>
            </a:r>
            <a:r>
              <a:rPr lang="en-GB" sz="2000" dirty="0" err="1">
                <a:latin typeface="Calibri" panose="020F0502020204030204" pitchFamily="34" charset="0"/>
                <a:ea typeface="Calibri" panose="020F0502020204030204" pitchFamily="34" charset="0"/>
                <a:cs typeface="Times New Roman" panose="02020603050405020304" pitchFamily="18" charset="0"/>
              </a:rPr>
              <a:t>matlab</a:t>
            </a:r>
            <a:r>
              <a:rPr lang="en-GB" sz="2000" dirty="0">
                <a:latin typeface="Calibri" panose="020F0502020204030204" pitchFamily="34" charset="0"/>
                <a:ea typeface="Calibri" panose="020F0502020204030204" pitchFamily="34" charset="0"/>
                <a:cs typeface="Times New Roman" panose="02020603050405020304" pitchFamily="18" charset="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56</a:t>
            </a:fld>
            <a:endParaRPr lang="it-IT"/>
          </a:p>
        </p:txBody>
      </p:sp>
      <p:sp>
        <p:nvSpPr>
          <p:cNvPr id="5" name="Segnaposto data 4">
            <a:extLst>
              <a:ext uri="{FF2B5EF4-FFF2-40B4-BE49-F238E27FC236}">
                <a16:creationId xmlns:a16="http://schemas.microsoft.com/office/drawing/2014/main" id="{7238FE12-72F2-48C2-ABD6-8A24DDAEB568}"/>
              </a:ext>
            </a:extLst>
          </p:cNvPr>
          <p:cNvSpPr>
            <a:spLocks noGrp="1"/>
          </p:cNvSpPr>
          <p:nvPr>
            <p:ph type="dt" idx="1"/>
          </p:nvPr>
        </p:nvSpPr>
        <p:spPr/>
        <p:txBody>
          <a:bodyPr/>
          <a:lstStyle/>
          <a:p>
            <a:fld id="{1489DBEA-01C0-4BFE-97DA-BFBA86254D76}" type="datetime1">
              <a:rPr lang="it-IT" smtClean="0"/>
              <a:t>01/12/2020</a:t>
            </a:fld>
            <a:endParaRPr lang="it-IT"/>
          </a:p>
        </p:txBody>
      </p:sp>
    </p:spTree>
    <p:extLst>
      <p:ext uri="{BB962C8B-B14F-4D97-AF65-F5344CB8AC3E}">
        <p14:creationId xmlns:p14="http://schemas.microsoft.com/office/powerpoint/2010/main" val="15756350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it-IT" sz="2000" dirty="0">
                <a:latin typeface="CMR10"/>
                <a:ea typeface="Calibri" panose="020F0502020204030204" pitchFamily="34" charset="0"/>
                <a:cs typeface="CMR10"/>
              </a:rPr>
              <a:t>A special </a:t>
            </a:r>
            <a:r>
              <a:rPr lang="it-IT" sz="2000" dirty="0" err="1">
                <a:latin typeface="CMR10"/>
                <a:ea typeface="Calibri" panose="020F0502020204030204" pitchFamily="34" charset="0"/>
                <a:cs typeface="CMR10"/>
              </a:rPr>
              <a:t>attention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was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dedicated</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modeling</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hysteretic</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behaviour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through</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bouc</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wen</a:t>
            </a:r>
            <a:r>
              <a:rPr lang="it-IT" sz="2000" dirty="0">
                <a:latin typeface="CMR10"/>
                <a:ea typeface="Calibri" panose="020F0502020204030204" pitchFamily="34" charset="0"/>
                <a:cs typeface="CMR10"/>
              </a:rPr>
              <a:t> model </a:t>
            </a:r>
            <a:r>
              <a:rPr lang="it-IT" sz="2000" dirty="0" err="1">
                <a:latin typeface="CMR10"/>
                <a:ea typeface="Calibri" panose="020F0502020204030204" pitchFamily="34" charset="0"/>
                <a:cs typeface="CMR10"/>
              </a:rPr>
              <a:t>here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very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briefly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reported</a:t>
            </a:r>
            <a:r>
              <a:rPr lang="it-IT" sz="2000" dirty="0">
                <a:latin typeface="CMR10"/>
                <a:ea typeface="Calibri" panose="020F0502020204030204" pitchFamily="34" charset="0"/>
                <a:cs typeface="CMR10"/>
              </a:rPr>
              <a:t>. Some </a:t>
            </a:r>
            <a:r>
              <a:rPr lang="it-IT" sz="2000" dirty="0" err="1">
                <a:latin typeface="CMR10"/>
                <a:ea typeface="Calibri" panose="020F0502020204030204" pitchFamily="34" charset="0"/>
                <a:cs typeface="CMR10"/>
              </a:rPr>
              <a:t>documentation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about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reported</a:t>
            </a:r>
            <a:r>
              <a:rPr lang="it-IT" sz="2000" dirty="0">
                <a:latin typeface="CMR10"/>
                <a:ea typeface="Calibri" panose="020F0502020204030204" pitchFamily="34" charset="0"/>
                <a:cs typeface="CMR10"/>
              </a:rPr>
              <a:t> in the </a:t>
            </a:r>
            <a:r>
              <a:rPr lang="it-IT" sz="2000" dirty="0" err="1">
                <a:latin typeface="CMR10"/>
                <a:ea typeface="Calibri" panose="020F0502020204030204" pitchFamily="34" charset="0"/>
                <a:cs typeface="CMR10"/>
              </a:rPr>
              <a:t>references</a:t>
            </a:r>
            <a:r>
              <a:rPr lang="it-IT" sz="2000" dirty="0">
                <a:latin typeface="CMR10"/>
                <a:ea typeface="Calibri" panose="020F0502020204030204" pitchFamily="34" charset="0"/>
                <a:cs typeface="CMR10"/>
              </a:rPr>
              <a:t>. Just a </a:t>
            </a:r>
            <a:r>
              <a:rPr lang="it-IT" sz="2000" dirty="0" err="1">
                <a:latin typeface="CMR10"/>
                <a:ea typeface="Calibri" panose="020F0502020204030204" pitchFamily="34" charset="0"/>
                <a:cs typeface="CMR10"/>
              </a:rPr>
              <a:t>mention</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bouc-wen</a:t>
            </a:r>
            <a:r>
              <a:rPr lang="it-IT" sz="2000" dirty="0">
                <a:latin typeface="CMR10"/>
                <a:ea typeface="Calibri" panose="020F0502020204030204" pitchFamily="34" charset="0"/>
                <a:cs typeface="CMR10"/>
              </a:rPr>
              <a:t> </a:t>
            </a:r>
            <a:r>
              <a:rPr lang="en-GB" sz="2000" dirty="0">
                <a:latin typeface="Calibri" panose="020F0502020204030204" pitchFamily="34" charset="0"/>
                <a:ea typeface="Calibri" panose="020F0502020204030204" pitchFamily="34" charset="0"/>
                <a:cs typeface="Times New Roman" panose="02020603050405020304" pitchFamily="18" charset="0"/>
              </a:rPr>
              <a:t>model essentially consists in a first-order non-linear differential equation that relates the input displacement to the output restoring force in a hysteretic way. By choosing a set of parameters appropriately, it is possible to accommodate the response of the model to the real hysteresis loops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altLang="it-IT" sz="1300"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57</a:t>
            </a:fld>
            <a:endParaRPr lang="it-IT"/>
          </a:p>
        </p:txBody>
      </p:sp>
      <p:sp>
        <p:nvSpPr>
          <p:cNvPr id="5" name="Segnaposto data 4">
            <a:extLst>
              <a:ext uri="{FF2B5EF4-FFF2-40B4-BE49-F238E27FC236}">
                <a16:creationId xmlns:a16="http://schemas.microsoft.com/office/drawing/2014/main" id="{254FEEAA-6472-4BE4-914D-6C9067DBE7CD}"/>
              </a:ext>
            </a:extLst>
          </p:cNvPr>
          <p:cNvSpPr>
            <a:spLocks noGrp="1"/>
          </p:cNvSpPr>
          <p:nvPr>
            <p:ph type="dt" idx="1"/>
          </p:nvPr>
        </p:nvSpPr>
        <p:spPr/>
        <p:txBody>
          <a:bodyPr/>
          <a:lstStyle/>
          <a:p>
            <a:fld id="{283A532F-F34B-46A4-AC65-34B2BCEE7085}" type="datetime1">
              <a:rPr lang="it-IT" smtClean="0"/>
              <a:t>01/12/2020</a:t>
            </a:fld>
            <a:endParaRPr lang="it-IT"/>
          </a:p>
        </p:txBody>
      </p:sp>
    </p:spTree>
    <p:extLst>
      <p:ext uri="{BB962C8B-B14F-4D97-AF65-F5344CB8AC3E}">
        <p14:creationId xmlns:p14="http://schemas.microsoft.com/office/powerpoint/2010/main" val="41805394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a:latin typeface="CMR10"/>
                <a:ea typeface="Calibri" panose="020F0502020204030204" pitchFamily="34" charset="0"/>
                <a:cs typeface="CMR10"/>
              </a:rPr>
              <a:t>Once the </a:t>
            </a:r>
            <a:r>
              <a:rPr lang="it-IT" sz="2000" dirty="0" err="1">
                <a:latin typeface="CMR10"/>
                <a:ea typeface="Calibri" panose="020F0502020204030204" pitchFamily="34" charset="0"/>
                <a:cs typeface="CMR10"/>
              </a:rPr>
              <a:t>structural</a:t>
            </a:r>
            <a:r>
              <a:rPr lang="it-IT" sz="2000" dirty="0">
                <a:latin typeface="CMR10"/>
                <a:ea typeface="Calibri" panose="020F0502020204030204" pitchFamily="34" charset="0"/>
                <a:cs typeface="CMR10"/>
              </a:rPr>
              <a:t> model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defined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need</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properly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prepare</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seismic</a:t>
            </a:r>
            <a:r>
              <a:rPr lang="it-IT" sz="2000" dirty="0">
                <a:latin typeface="CMR10"/>
                <a:ea typeface="Calibri" panose="020F0502020204030204" pitchFamily="34" charset="0"/>
                <a:cs typeface="CMR10"/>
              </a:rPr>
              <a:t> input. Here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have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choosen</a:t>
            </a:r>
            <a:r>
              <a:rPr lang="it-IT" sz="2000" dirty="0">
                <a:latin typeface="CMR10"/>
                <a:ea typeface="Calibri" panose="020F0502020204030204" pitchFamily="34" charset="0"/>
                <a:cs typeface="CMR10"/>
              </a:rPr>
              <a:t> a dataset from the NGA-west 2 </a:t>
            </a:r>
            <a:r>
              <a:rPr lang="it-IT" sz="2000" dirty="0" err="1">
                <a:latin typeface="CMR10"/>
                <a:ea typeface="Calibri" panose="020F0502020204030204" pitchFamily="34" charset="0"/>
                <a:cs typeface="CMR10"/>
              </a:rPr>
              <a:t>that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includes</a:t>
            </a:r>
            <a:r>
              <a:rPr lang="it-IT" sz="2000" dirty="0">
                <a:latin typeface="CMR10"/>
                <a:ea typeface="Calibri" panose="020F0502020204030204" pitchFamily="34" charset="0"/>
                <a:cs typeface="CMR10"/>
              </a:rPr>
              <a:t> 206 ground </a:t>
            </a:r>
            <a:r>
              <a:rPr lang="it-IT" sz="2000" dirty="0" err="1">
                <a:latin typeface="CMR10"/>
                <a:ea typeface="Calibri" panose="020F0502020204030204" pitchFamily="34" charset="0"/>
                <a:cs typeface="CMR10"/>
              </a:rPr>
              <a:t>motions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The </a:t>
            </a:r>
            <a:r>
              <a:rPr lang="it-IT" sz="2000" dirty="0" err="1">
                <a:latin typeface="CMR10"/>
                <a:ea typeface="Calibri" panose="020F0502020204030204" pitchFamily="34" charset="0"/>
                <a:cs typeface="CMR10"/>
              </a:rPr>
              <a:t>main</a:t>
            </a:r>
            <a:r>
              <a:rPr lang="it-IT" sz="2000" dirty="0">
                <a:latin typeface="CMR10"/>
                <a:ea typeface="Calibri" panose="020F0502020204030204" pitchFamily="34" charset="0"/>
                <a:cs typeface="CMR10"/>
              </a:rPr>
              <a:t> features of </a:t>
            </a:r>
            <a:r>
              <a:rPr lang="it-IT" sz="2000" dirty="0" err="1">
                <a:latin typeface="CMR10"/>
                <a:ea typeface="Calibri" panose="020F0502020204030204" pitchFamily="34" charset="0"/>
                <a:cs typeface="CMR10"/>
              </a:rPr>
              <a:t>this</a:t>
            </a:r>
            <a:r>
              <a:rPr lang="it-IT" sz="2000" dirty="0">
                <a:latin typeface="CMR10"/>
                <a:ea typeface="Calibri" panose="020F0502020204030204" pitchFamily="34" charset="0"/>
                <a:cs typeface="CMR10"/>
              </a:rPr>
              <a:t> dataset are </a:t>
            </a:r>
            <a:r>
              <a:rPr lang="it-IT" sz="2000" dirty="0" err="1">
                <a:latin typeface="CMR10"/>
                <a:ea typeface="Calibri" panose="020F0502020204030204" pitchFamily="34" charset="0"/>
                <a:cs typeface="CMR10"/>
              </a:rPr>
              <a:t>here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summarized</a:t>
            </a:r>
            <a:r>
              <a:rPr lang="it-IT" sz="2000" dirty="0">
                <a:latin typeface="CMR10"/>
                <a:ea typeface="Calibri" panose="020F0502020204030204" pitchFamily="34" charset="0"/>
                <a:cs typeface="CMR10"/>
              </a:rPr>
              <a:t>: first of </a:t>
            </a:r>
            <a:r>
              <a:rPr lang="it-IT" sz="2000" dirty="0" err="1">
                <a:latin typeface="CMR10"/>
                <a:ea typeface="Calibri" panose="020F0502020204030204" pitchFamily="34" charset="0"/>
                <a:cs typeface="CMR10"/>
              </a:rPr>
              <a:t>all</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records</a:t>
            </a:r>
            <a:r>
              <a:rPr lang="it-IT" sz="2000" dirty="0">
                <a:latin typeface="CMR10"/>
                <a:ea typeface="Calibri" panose="020F0502020204030204" pitchFamily="34" charset="0"/>
                <a:cs typeface="CMR10"/>
              </a:rPr>
              <a:t> are </a:t>
            </a:r>
            <a:r>
              <a:rPr lang="it-IT" sz="2000" dirty="0" err="1">
                <a:latin typeface="CMR10"/>
                <a:ea typeface="Calibri" panose="020F0502020204030204" pitchFamily="34" charset="0"/>
                <a:cs typeface="CMR10"/>
              </a:rPr>
              <a:t>all</a:t>
            </a:r>
            <a:r>
              <a:rPr lang="it-IT" sz="2000" dirty="0">
                <a:latin typeface="CMR10"/>
                <a:ea typeface="Calibri" panose="020F0502020204030204" pitchFamily="34" charset="0"/>
                <a:cs typeface="CMR10"/>
              </a:rPr>
              <a:t> from </a:t>
            </a:r>
            <a:r>
              <a:rPr lang="it-IT" sz="2000" dirty="0" err="1">
                <a:latin typeface="CMR10"/>
                <a:ea typeface="Calibri" panose="020F0502020204030204" pitchFamily="34" charset="0"/>
                <a:cs typeface="CMR10"/>
              </a:rPr>
              <a:t>crustal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earthquakes</a:t>
            </a:r>
            <a:r>
              <a:rPr lang="it-IT" sz="2000" dirty="0">
                <a:latin typeface="CMR10"/>
                <a:ea typeface="Calibri" panose="020F0502020204030204" pitchFamily="34" charset="0"/>
                <a:cs typeface="CMR10"/>
              </a:rPr>
              <a:t> with </a:t>
            </a:r>
            <a:r>
              <a:rPr lang="it-IT" sz="2000" dirty="0" err="1">
                <a:latin typeface="CMR10"/>
                <a:ea typeface="Calibri" panose="020F0502020204030204" pitchFamily="34" charset="0"/>
                <a:cs typeface="CMR10"/>
              </a:rPr>
              <a:t>magnitude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greater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than</a:t>
            </a:r>
            <a:r>
              <a:rPr lang="it-IT" sz="2000" dirty="0">
                <a:latin typeface="CMR10"/>
                <a:ea typeface="Calibri" panose="020F0502020204030204" pitchFamily="34" charset="0"/>
                <a:cs typeface="CMR10"/>
              </a:rPr>
              <a:t> 6 and a </a:t>
            </a:r>
            <a:r>
              <a:rPr lang="it-IT" sz="2000" dirty="0" err="1">
                <a:latin typeface="CMR10"/>
                <a:ea typeface="Calibri" panose="020F0502020204030204" pitchFamily="34" charset="0"/>
                <a:cs typeface="CMR10"/>
              </a:rPr>
              <a:t>distance</a:t>
            </a:r>
            <a:r>
              <a:rPr lang="it-IT" sz="2000" dirty="0">
                <a:latin typeface="CMR10"/>
                <a:ea typeface="Calibri" panose="020F0502020204030204" pitchFamily="34" charset="0"/>
                <a:cs typeface="CMR10"/>
              </a:rPr>
              <a:t> from site-to-source </a:t>
            </a:r>
            <a:r>
              <a:rPr lang="it-IT" sz="2000" dirty="0" err="1">
                <a:latin typeface="CMR10"/>
                <a:ea typeface="Calibri" panose="020F0502020204030204" pitchFamily="34" charset="0"/>
                <a:cs typeface="CMR10"/>
              </a:rPr>
              <a:t>greater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than</a:t>
            </a:r>
            <a:r>
              <a:rPr lang="it-IT" sz="2000" dirty="0">
                <a:latin typeface="CMR10"/>
                <a:ea typeface="Calibri" panose="020F0502020204030204" pitchFamily="34" charset="0"/>
                <a:cs typeface="CMR10"/>
              </a:rPr>
              <a:t> 10 km, in </a:t>
            </a:r>
            <a:r>
              <a:rPr lang="it-IT" sz="2000" dirty="0" err="1">
                <a:latin typeface="CMR10"/>
                <a:ea typeface="Calibri" panose="020F0502020204030204" pitchFamily="34" charset="0"/>
                <a:cs typeface="CMR10"/>
              </a:rPr>
              <a:t>order</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avoid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near</a:t>
            </a:r>
            <a:r>
              <a:rPr lang="it-IT" sz="2000" dirty="0">
                <a:latin typeface="CMR10"/>
                <a:ea typeface="Calibri" panose="020F0502020204030204" pitchFamily="34" charset="0"/>
                <a:cs typeface="CMR10"/>
              </a:rPr>
              <a:t> faults events or </a:t>
            </a:r>
            <a:r>
              <a:rPr lang="it-IT" sz="2000" dirty="0" err="1">
                <a:latin typeface="CMR10"/>
                <a:ea typeface="Calibri" panose="020F0502020204030204" pitchFamily="34" charset="0"/>
                <a:cs typeface="CMR10"/>
              </a:rPr>
              <a:t>near</a:t>
            </a:r>
            <a:r>
              <a:rPr lang="it-IT" sz="2000" dirty="0">
                <a:latin typeface="CMR10"/>
                <a:ea typeface="Calibri" panose="020F0502020204030204" pitchFamily="34" charset="0"/>
                <a:cs typeface="CMR10"/>
              </a:rPr>
              <a:t> field </a:t>
            </a:r>
            <a:r>
              <a:rPr lang="it-IT" sz="2000" dirty="0" err="1">
                <a:latin typeface="CMR10"/>
                <a:ea typeface="Calibri" panose="020F0502020204030204" pitchFamily="34" charset="0"/>
                <a:cs typeface="CMR10"/>
              </a:rPr>
              <a:t>scenarios</a:t>
            </a:r>
            <a:r>
              <a:rPr lang="it-IT" sz="2000" dirty="0">
                <a:latin typeface="CMR10"/>
                <a:ea typeface="Calibri" panose="020F0502020204030204" pitchFamily="34" charset="0"/>
                <a:cs typeface="CMR10"/>
              </a:rPr>
              <a:t>, shear </a:t>
            </a:r>
            <a:r>
              <a:rPr lang="it-IT" sz="2000" dirty="0" err="1">
                <a:latin typeface="CMR10"/>
                <a:ea typeface="Calibri" panose="020F0502020204030204" pitchFamily="34" charset="0"/>
                <a:cs typeface="CMR10"/>
              </a:rPr>
              <a:t>wave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velocity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greater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than</a:t>
            </a:r>
            <a:r>
              <a:rPr lang="it-IT" sz="2000" dirty="0">
                <a:latin typeface="CMR10"/>
                <a:ea typeface="Calibri" panose="020F0502020204030204" pitchFamily="34" charset="0"/>
                <a:cs typeface="CMR10"/>
              </a:rPr>
              <a:t> 600 m/s. </a:t>
            </a:r>
            <a:r>
              <a:rPr lang="it-IT" sz="2000" dirty="0" err="1">
                <a:latin typeface="CMR10"/>
                <a:ea typeface="Calibri" panose="020F0502020204030204" pitchFamily="34" charset="0"/>
                <a:cs typeface="CMR10"/>
              </a:rPr>
              <a:t>This</a:t>
            </a:r>
            <a:r>
              <a:rPr lang="it-IT" sz="2000" dirty="0">
                <a:latin typeface="CMR10"/>
                <a:ea typeface="Calibri" panose="020F0502020204030204" pitchFamily="34" charset="0"/>
                <a:cs typeface="CMR10"/>
              </a:rPr>
              <a:t> domain of </a:t>
            </a:r>
            <a:r>
              <a:rPr lang="it-IT" sz="2000" dirty="0" err="1">
                <a:latin typeface="CMR10"/>
                <a:ea typeface="Calibri" panose="020F0502020204030204" pitchFamily="34" charset="0"/>
                <a:cs typeface="CMR10"/>
              </a:rPr>
              <a:t>gms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partitioned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according</a:t>
            </a:r>
            <a:r>
              <a:rPr lang="it-IT" sz="2000" dirty="0">
                <a:latin typeface="CMR10"/>
                <a:ea typeface="Calibri" panose="020F0502020204030204" pitchFamily="34" charset="0"/>
                <a:cs typeface="CMR10"/>
              </a:rPr>
              <a:t> to the fault </a:t>
            </a:r>
            <a:r>
              <a:rPr lang="it-IT" sz="2000" dirty="0" err="1">
                <a:latin typeface="CMR10"/>
                <a:ea typeface="Calibri" panose="020F0502020204030204" pitchFamily="34" charset="0"/>
                <a:cs typeface="CMR10"/>
              </a:rPr>
              <a:t>mechanism</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that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could</a:t>
            </a:r>
            <a:r>
              <a:rPr lang="it-IT" sz="2000" dirty="0">
                <a:latin typeface="CMR10"/>
                <a:ea typeface="Calibri" panose="020F0502020204030204" pitchFamily="34" charset="0"/>
                <a:cs typeface="CMR10"/>
              </a:rPr>
              <a:t> be reverse fault or strike slip.</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The </a:t>
            </a:r>
            <a:r>
              <a:rPr lang="it-IT" sz="2000" dirty="0" err="1">
                <a:latin typeface="CMR10"/>
                <a:ea typeface="Calibri" panose="020F0502020204030204" pitchFamily="34" charset="0"/>
                <a:cs typeface="CMR10"/>
              </a:rPr>
              <a:t>whole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ensamble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was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investigated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considering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different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possible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intensity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measures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here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enlisted</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58</a:t>
            </a:fld>
            <a:endParaRPr lang="it-IT"/>
          </a:p>
        </p:txBody>
      </p:sp>
      <p:sp>
        <p:nvSpPr>
          <p:cNvPr id="5" name="Segnaposto data 4">
            <a:extLst>
              <a:ext uri="{FF2B5EF4-FFF2-40B4-BE49-F238E27FC236}">
                <a16:creationId xmlns:a16="http://schemas.microsoft.com/office/drawing/2014/main" id="{D616B0DD-2AA1-43F1-9DEB-E94840BE7B0F}"/>
              </a:ext>
            </a:extLst>
          </p:cNvPr>
          <p:cNvSpPr>
            <a:spLocks noGrp="1"/>
          </p:cNvSpPr>
          <p:nvPr>
            <p:ph type="dt" idx="1"/>
          </p:nvPr>
        </p:nvSpPr>
        <p:spPr/>
        <p:txBody>
          <a:bodyPr/>
          <a:lstStyle/>
          <a:p>
            <a:fld id="{C17FBD42-780F-4C60-9CA7-4CD103B57000}" type="datetime1">
              <a:rPr lang="it-IT" smtClean="0"/>
              <a:t>01/12/2020</a:t>
            </a:fld>
            <a:endParaRPr lang="it-IT"/>
          </a:p>
        </p:txBody>
      </p:sp>
    </p:spTree>
    <p:extLst>
      <p:ext uri="{BB962C8B-B14F-4D97-AF65-F5344CB8AC3E}">
        <p14:creationId xmlns:p14="http://schemas.microsoft.com/office/powerpoint/2010/main" val="38816970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en-GB" sz="2000" dirty="0">
                <a:latin typeface="Calibri" panose="020F0502020204030204" pitchFamily="34" charset="0"/>
                <a:ea typeface="Calibri" panose="020F0502020204030204" pitchFamily="34" charset="0"/>
                <a:cs typeface="Times New Roman" panose="02020603050405020304" pitchFamily="18" charset="0"/>
              </a:rPr>
              <a:t>So we checked through time histories acceleration, velocity and </a:t>
            </a:r>
            <a:r>
              <a:rPr lang="en-GB" sz="2000" dirty="0" err="1">
                <a:latin typeface="Calibri" panose="020F0502020204030204" pitchFamily="34" charset="0"/>
                <a:ea typeface="Calibri" panose="020F0502020204030204" pitchFamily="34" charset="0"/>
                <a:cs typeface="Times New Roman" panose="02020603050405020304" pitchFamily="18" charset="0"/>
              </a:rPr>
              <a:t>displaments</a:t>
            </a:r>
            <a:r>
              <a:rPr lang="en-GB" sz="2000" dirty="0">
                <a:latin typeface="Calibri" panose="020F0502020204030204" pitchFamily="34" charset="0"/>
                <a:ea typeface="Calibri" panose="020F0502020204030204" pitchFamily="34" charset="0"/>
                <a:cs typeface="Times New Roman" panose="02020603050405020304" pitchFamily="18" charset="0"/>
              </a:rPr>
              <a:t> and plots of spectra before referring to scatter plot and statistical tools to find out the optimal IM capable to </a:t>
            </a:r>
            <a:r>
              <a:rPr lang="en-GB" sz="2000" dirty="0" err="1">
                <a:latin typeface="Calibri" panose="020F0502020204030204" pitchFamily="34" charset="0"/>
                <a:ea typeface="Calibri" panose="020F0502020204030204" pitchFamily="34" charset="0"/>
                <a:cs typeface="Times New Roman" panose="02020603050405020304" pitchFamily="18" charset="0"/>
              </a:rPr>
              <a:t>relationate</a:t>
            </a:r>
            <a:r>
              <a:rPr lang="en-GB" sz="2000" dirty="0">
                <a:latin typeface="Calibri" panose="020F0502020204030204" pitchFamily="34" charset="0"/>
                <a:ea typeface="Calibri" panose="020F0502020204030204" pitchFamily="34" charset="0"/>
                <a:cs typeface="Times New Roman" panose="02020603050405020304" pitchFamily="18" charset="0"/>
              </a:rPr>
              <a:t> with EDP of our considered structure.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59</a:t>
            </a:fld>
            <a:endParaRPr lang="it-IT"/>
          </a:p>
        </p:txBody>
      </p:sp>
      <p:sp>
        <p:nvSpPr>
          <p:cNvPr id="5" name="Segnaposto data 4">
            <a:extLst>
              <a:ext uri="{FF2B5EF4-FFF2-40B4-BE49-F238E27FC236}">
                <a16:creationId xmlns:a16="http://schemas.microsoft.com/office/drawing/2014/main" id="{38A20FD2-8318-40A1-BEFA-6A97D3DD689F}"/>
              </a:ext>
            </a:extLst>
          </p:cNvPr>
          <p:cNvSpPr>
            <a:spLocks noGrp="1"/>
          </p:cNvSpPr>
          <p:nvPr>
            <p:ph type="dt" idx="1"/>
          </p:nvPr>
        </p:nvSpPr>
        <p:spPr/>
        <p:txBody>
          <a:bodyPr/>
          <a:lstStyle/>
          <a:p>
            <a:fld id="{CC68E2D7-928E-4B7F-8015-A327C0BC959B}" type="datetime1">
              <a:rPr lang="it-IT" smtClean="0"/>
              <a:t>01/12/2020</a:t>
            </a:fld>
            <a:endParaRPr lang="it-IT"/>
          </a:p>
        </p:txBody>
      </p:sp>
    </p:spTree>
    <p:extLst>
      <p:ext uri="{BB962C8B-B14F-4D97-AF65-F5344CB8AC3E}">
        <p14:creationId xmlns:p14="http://schemas.microsoft.com/office/powerpoint/2010/main" val="347892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67"/>
              </a:spcAft>
            </a:pPr>
            <a:r>
              <a:rPr lang="it-IT" sz="2000" dirty="0" err="1">
                <a:latin typeface="CMR10"/>
                <a:ea typeface="Calibri" panose="020F0502020204030204" pitchFamily="34" charset="0"/>
                <a:cs typeface="CMR10"/>
              </a:rPr>
              <a:t>However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what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more </a:t>
            </a:r>
            <a:r>
              <a:rPr lang="it-IT" sz="2000" dirty="0" err="1">
                <a:latin typeface="CMR10"/>
                <a:ea typeface="Calibri" panose="020F0502020204030204" pitchFamily="34" charset="0"/>
                <a:cs typeface="CMR10"/>
              </a:rPr>
              <a:t>important</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understand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reguards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structure</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this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formulation</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In </a:t>
            </a:r>
            <a:r>
              <a:rPr lang="it-IT" sz="2000" dirty="0" err="1">
                <a:latin typeface="CMR10"/>
                <a:ea typeface="Calibri" panose="020F0502020204030204" pitchFamily="34" charset="0"/>
                <a:cs typeface="CMR10"/>
              </a:rPr>
              <a:t>fact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Eq</a:t>
            </a:r>
            <a:r>
              <a:rPr lang="it-IT" sz="2000" dirty="0">
                <a:latin typeface="CMR10"/>
                <a:ea typeface="Calibri" panose="020F0502020204030204" pitchFamily="34" charset="0"/>
                <a:cs typeface="CMR10"/>
              </a:rPr>
              <a:t>. (1)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build on </a:t>
            </a:r>
            <a:r>
              <a:rPr lang="it-IT" sz="2000" dirty="0" err="1">
                <a:latin typeface="CMR10"/>
                <a:ea typeface="Calibri" panose="020F0502020204030204" pitchFamily="34" charset="0"/>
                <a:cs typeface="CMR10"/>
              </a:rPr>
              <a:t>four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distinct</a:t>
            </a:r>
            <a:r>
              <a:rPr lang="it-IT" sz="2000" dirty="0">
                <a:latin typeface="CMR10"/>
                <a:ea typeface="Calibri" panose="020F0502020204030204" pitchFamily="34" charset="0"/>
                <a:cs typeface="CMR10"/>
              </a:rPr>
              <a:t> stages </a:t>
            </a:r>
            <a:r>
              <a:rPr lang="it-IT" sz="2000" dirty="0" err="1">
                <a:latin typeface="CMR10"/>
                <a:ea typeface="Calibri" panose="020F0502020204030204" pitchFamily="34" charset="0"/>
                <a:cs typeface="CMR10"/>
              </a:rPr>
              <a:t>that</a:t>
            </a:r>
            <a:r>
              <a:rPr lang="it-IT" sz="2000" dirty="0">
                <a:latin typeface="CMR10"/>
                <a:ea typeface="Calibri" panose="020F0502020204030204" pitchFamily="34" charset="0"/>
                <a:cs typeface="CMR10"/>
              </a:rPr>
              <a:t> can be </a:t>
            </a:r>
            <a:r>
              <a:rPr lang="it-IT" sz="2000" dirty="0" err="1">
                <a:latin typeface="CMR10"/>
                <a:ea typeface="Calibri" panose="020F0502020204030204" pitchFamily="34" charset="0"/>
                <a:cs typeface="CMR10"/>
              </a:rPr>
              <a:t>considered</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evaluated</a:t>
            </a:r>
            <a:r>
              <a:rPr lang="it-IT" sz="2000" dirty="0">
                <a:latin typeface="CMR10"/>
                <a:ea typeface="Calibri" panose="020F0502020204030204" pitchFamily="34" charset="0"/>
                <a:cs typeface="CMR10"/>
              </a:rPr>
              <a:t> alone.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it-IT" sz="2000" dirty="0">
                <a:latin typeface="CMR10"/>
                <a:ea typeface="Calibri" panose="020F0502020204030204" pitchFamily="34" charset="0"/>
                <a:cs typeface="CMR10"/>
              </a:rPr>
              <a:t>The first stage/step </a:t>
            </a:r>
            <a:r>
              <a:rPr lang="it-IT" sz="2000" dirty="0" err="1">
                <a:latin typeface="CMR10"/>
                <a:ea typeface="Calibri" panose="020F0502020204030204" pitchFamily="34" charset="0"/>
                <a:cs typeface="CMR10"/>
              </a:rPr>
              <a:t>reguards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buFont typeface="+mj-lt"/>
              <a:buAutoNum type="romanLcPeriod"/>
            </a:pPr>
            <a:r>
              <a:rPr lang="it-IT" sz="2000" dirty="0">
                <a:latin typeface="CMR10"/>
                <a:ea typeface="Calibri" panose="020F0502020204030204" pitchFamily="34" charset="0"/>
                <a:cs typeface="CMR10"/>
              </a:rPr>
              <a:t>hazard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which</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evaluates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mean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annual</a:t>
            </a:r>
            <a:r>
              <a:rPr lang="it-IT" sz="2000" dirty="0">
                <a:latin typeface="CMR10"/>
                <a:ea typeface="Calibri" panose="020F0502020204030204" pitchFamily="34" charset="0"/>
                <a:cs typeface="CMR10"/>
              </a:rPr>
              <a:t> rate of </a:t>
            </a:r>
            <a:r>
              <a:rPr lang="it-IT" sz="2000" dirty="0" err="1">
                <a:latin typeface="CMR10"/>
                <a:ea typeface="Calibri" panose="020F0502020204030204" pitchFamily="34" charset="0"/>
                <a:cs typeface="CMR10"/>
              </a:rPr>
              <a:t>exceedance</a:t>
            </a:r>
            <a:r>
              <a:rPr lang="it-IT" sz="2000" dirty="0">
                <a:latin typeface="CMR10"/>
                <a:ea typeface="Calibri" panose="020F0502020204030204" pitchFamily="34" charset="0"/>
                <a:cs typeface="CMR10"/>
              </a:rPr>
              <a:t> of the IM, </a:t>
            </a:r>
            <a:r>
              <a:rPr lang="it-IT" sz="2000" dirty="0" err="1">
                <a:latin typeface="CMR10"/>
                <a:ea typeface="Calibri" panose="020F0502020204030204" pitchFamily="34" charset="0"/>
                <a:cs typeface="CMR10"/>
              </a:rPr>
              <a:t>at</a:t>
            </a:r>
            <a:r>
              <a:rPr lang="it-IT" sz="2000" dirty="0">
                <a:latin typeface="CMR10"/>
                <a:ea typeface="Calibri" panose="020F0502020204030204" pitchFamily="34" charset="0"/>
                <a:cs typeface="CMR10"/>
              </a:rPr>
              <a:t> the facility site.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buFont typeface="+mj-lt"/>
              <a:buAutoNum type="romanLcPeriod"/>
            </a:pPr>
            <a:r>
              <a:rPr lang="it-IT" sz="2000" dirty="0" err="1">
                <a:latin typeface="CMR10"/>
                <a:ea typeface="Calibri" panose="020F0502020204030204" pitchFamily="34" charset="0"/>
                <a:cs typeface="CMR10"/>
              </a:rPr>
              <a:t>structural</a:t>
            </a:r>
            <a:r>
              <a:rPr lang="it-IT" sz="2000" dirty="0">
                <a:latin typeface="CMR10"/>
                <a:ea typeface="Calibri" panose="020F0502020204030204" pitchFamily="34" charset="0"/>
                <a:cs typeface="CMR10"/>
              </a:rPr>
              <a:t>/</a:t>
            </a:r>
            <a:r>
              <a:rPr lang="it-IT" sz="2000" dirty="0" err="1">
                <a:latin typeface="CMR10"/>
                <a:ea typeface="Calibri" panose="020F0502020204030204" pitchFamily="34" charset="0"/>
                <a:cs typeface="CMR10"/>
              </a:rPr>
              <a:t>fragility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engineer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creates</a:t>
            </a:r>
            <a:r>
              <a:rPr lang="it-IT" sz="2000" dirty="0">
                <a:latin typeface="CMR10"/>
                <a:ea typeface="Calibri" panose="020F0502020204030204" pitchFamily="34" charset="0"/>
                <a:cs typeface="CMR10"/>
              </a:rPr>
              <a:t> a </a:t>
            </a:r>
            <a:r>
              <a:rPr lang="it-IT" sz="2000" dirty="0" err="1">
                <a:latin typeface="CMR10"/>
                <a:ea typeface="Calibri" panose="020F0502020204030204" pitchFamily="34" charset="0"/>
                <a:cs typeface="CMR10"/>
              </a:rPr>
              <a:t>structural</a:t>
            </a:r>
            <a:r>
              <a:rPr lang="it-IT" sz="2000" dirty="0">
                <a:latin typeface="CMR10"/>
                <a:ea typeface="Calibri" panose="020F0502020204030204" pitchFamily="34" charset="0"/>
                <a:cs typeface="CMR10"/>
              </a:rPr>
              <a:t> model of the system, </a:t>
            </a:r>
            <a:r>
              <a:rPr lang="it-IT" sz="2000" dirty="0" err="1">
                <a:latin typeface="CMR10"/>
                <a:ea typeface="Calibri" panose="020F0502020204030204" pitchFamily="34" charset="0"/>
                <a:cs typeface="CMR10"/>
              </a:rPr>
              <a:t>where</a:t>
            </a:r>
            <a:r>
              <a:rPr lang="it-IT" sz="2000" dirty="0">
                <a:latin typeface="CMR10"/>
                <a:ea typeface="Calibri" panose="020F0502020204030204" pitchFamily="34" charset="0"/>
                <a:cs typeface="CMR10"/>
              </a:rPr>
              <a:t> the input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derived</a:t>
            </a:r>
            <a:r>
              <a:rPr lang="it-IT" sz="2000" dirty="0">
                <a:latin typeface="CMR10"/>
                <a:ea typeface="Calibri" panose="020F0502020204030204" pitchFamily="34" charset="0"/>
                <a:cs typeface="CMR10"/>
              </a:rPr>
              <a:t> from the hazard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and the output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computed</a:t>
            </a:r>
            <a:r>
              <a:rPr lang="it-IT" sz="2000" dirty="0">
                <a:latin typeface="CMR10"/>
                <a:ea typeface="Calibri" panose="020F0502020204030204" pitchFamily="34" charset="0"/>
                <a:cs typeface="CMR10"/>
              </a:rPr>
              <a:t> via </a:t>
            </a:r>
            <a:r>
              <a:rPr lang="it-IT" sz="2000" dirty="0" err="1">
                <a:latin typeface="CMR10"/>
                <a:ea typeface="Calibri" panose="020F0502020204030204" pitchFamily="34" charset="0"/>
                <a:cs typeface="CMR10"/>
              </a:rPr>
              <a:t>structural</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buFont typeface="+mj-lt"/>
              <a:buAutoNum type="romanLcPeriod"/>
            </a:pPr>
            <a:r>
              <a:rPr lang="it-IT" sz="2000" dirty="0" err="1">
                <a:latin typeface="CMR10"/>
                <a:ea typeface="Calibri" panose="020F0502020204030204" pitchFamily="34" charset="0"/>
                <a:cs typeface="CMR10"/>
              </a:rPr>
              <a:t>damage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evaluates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relationship</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between</a:t>
            </a:r>
            <a:r>
              <a:rPr lang="it-IT" sz="2000" dirty="0">
                <a:latin typeface="CMR10"/>
                <a:ea typeface="Calibri" panose="020F0502020204030204" pitchFamily="34" charset="0"/>
                <a:cs typeface="CMR10"/>
              </a:rPr>
              <a:t> </a:t>
            </a:r>
            <a:r>
              <a:rPr lang="it-IT" sz="2000" dirty="0">
                <a:latin typeface="CMMI10"/>
                <a:ea typeface="Calibri" panose="020F0502020204030204" pitchFamily="34" charset="0"/>
                <a:cs typeface="CMMI10"/>
              </a:rPr>
              <a:t>EDP(i.e. the output of </a:t>
            </a:r>
            <a:r>
              <a:rPr lang="it-IT" sz="2000" dirty="0" err="1">
                <a:latin typeface="CMMI10"/>
                <a:ea typeface="Calibri" panose="020F0502020204030204" pitchFamily="34" charset="0"/>
                <a:cs typeface="CMMI10"/>
              </a:rPr>
              <a:t>fragility</a:t>
            </a:r>
            <a:r>
              <a:rPr lang="it-IT" sz="2000" dirty="0">
                <a:latin typeface="CMMI10"/>
                <a:ea typeface="Calibri" panose="020F0502020204030204" pitchFamily="34" charset="0"/>
                <a:cs typeface="CMMI10"/>
              </a:rPr>
              <a:t> </a:t>
            </a:r>
            <a:r>
              <a:rPr lang="it-IT" sz="2000" dirty="0" err="1">
                <a:latin typeface="CMMI10"/>
                <a:ea typeface="Calibri" panose="020F0502020204030204" pitchFamily="34" charset="0"/>
                <a:cs typeface="CMMI10"/>
              </a:rPr>
              <a:t>analysis</a:t>
            </a:r>
            <a:r>
              <a:rPr lang="it-IT" sz="2000" dirty="0">
                <a:latin typeface="CMMI10"/>
                <a:ea typeface="Calibri" panose="020F0502020204030204" pitchFamily="34" charset="0"/>
                <a:cs typeface="CMMI10"/>
              </a:rPr>
              <a:t>) </a:t>
            </a:r>
            <a:r>
              <a:rPr lang="it-IT" sz="2000" dirty="0">
                <a:latin typeface="CMR10"/>
                <a:ea typeface="Calibri" panose="020F0502020204030204" pitchFamily="34" charset="0"/>
                <a:cs typeface="CMR10"/>
              </a:rPr>
              <a:t>and </a:t>
            </a:r>
            <a:r>
              <a:rPr lang="it-IT" sz="2000" dirty="0">
                <a:latin typeface="CMMI10"/>
                <a:ea typeface="Calibri" panose="020F0502020204030204" pitchFamily="34" charset="0"/>
                <a:cs typeface="CMMI10"/>
              </a:rPr>
              <a:t>DM </a:t>
            </a:r>
            <a:r>
              <a:rPr lang="it-IT" sz="2000" dirty="0" err="1">
                <a:latin typeface="CMMI10"/>
                <a:ea typeface="Calibri" panose="020F0502020204030204" pitchFamily="34" charset="0"/>
                <a:cs typeface="CMMI10"/>
              </a:rPr>
              <a:t>damage</a:t>
            </a:r>
            <a:r>
              <a:rPr lang="it-IT" sz="2000" dirty="0">
                <a:latin typeface="CMMI10"/>
                <a:ea typeface="Calibri" panose="020F0502020204030204" pitchFamily="34" charset="0"/>
                <a:cs typeface="CMMI10"/>
              </a:rPr>
              <a:t> </a:t>
            </a:r>
            <a:r>
              <a:rPr lang="it-IT" sz="2000" dirty="0" err="1">
                <a:latin typeface="CMMI10"/>
                <a:ea typeface="Calibri" panose="020F0502020204030204" pitchFamily="34" charset="0"/>
                <a:cs typeface="CMMI10"/>
              </a:rPr>
              <a:t>measure</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marL="371532" indent="-371532">
              <a:lnSpc>
                <a:spcPct val="107000"/>
              </a:lnSpc>
              <a:spcAft>
                <a:spcPts val="867"/>
              </a:spcAft>
              <a:buFont typeface="+mj-lt"/>
              <a:buAutoNum type="romanLcPeriod"/>
            </a:pPr>
            <a:r>
              <a:rPr lang="it-IT" sz="2000" dirty="0" err="1">
                <a:latin typeface="CMR10"/>
                <a:ea typeface="Calibri" panose="020F0502020204030204" pitchFamily="34" charset="0"/>
                <a:cs typeface="CMR10"/>
              </a:rPr>
              <a:t>loss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yellow</a:t>
            </a:r>
            <a:r>
              <a:rPr lang="it-IT" sz="2000" dirty="0">
                <a:latin typeface="CMR10"/>
                <a:ea typeface="Calibri" panose="020F0502020204030204" pitchFamily="34" charset="0"/>
                <a:cs typeface="CMR10"/>
              </a:rPr>
              <a:t> one) </a:t>
            </a:r>
            <a:r>
              <a:rPr lang="it-IT" sz="2000" dirty="0" err="1">
                <a:latin typeface="CMR10"/>
                <a:ea typeface="Calibri" panose="020F0502020204030204" pitchFamily="34" charset="0"/>
                <a:cs typeface="CMR10"/>
              </a:rPr>
              <a:t>decision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variable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measures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seismic</a:t>
            </a:r>
            <a:r>
              <a:rPr lang="it-IT" sz="2000" dirty="0">
                <a:latin typeface="CMR10"/>
                <a:ea typeface="Calibri" panose="020F0502020204030204" pitchFamily="34" charset="0"/>
                <a:cs typeface="CMR10"/>
              </a:rPr>
              <a:t> performance of the facility in </a:t>
            </a:r>
            <a:r>
              <a:rPr lang="it-IT" sz="2000" dirty="0" err="1">
                <a:latin typeface="CMR10"/>
                <a:ea typeface="Calibri" panose="020F0502020204030204" pitchFamily="34" charset="0"/>
                <a:cs typeface="CMR10"/>
              </a:rPr>
              <a:t>terms</a:t>
            </a:r>
            <a:r>
              <a:rPr lang="it-IT" sz="2000" dirty="0">
                <a:latin typeface="CMR10"/>
                <a:ea typeface="Calibri" panose="020F0502020204030204" pitchFamily="34" charset="0"/>
                <a:cs typeface="CMR10"/>
              </a:rPr>
              <a:t> of the stakeholder </a:t>
            </a:r>
            <a:r>
              <a:rPr lang="it-IT" sz="2000" dirty="0" err="1">
                <a:latin typeface="CMR10"/>
                <a:ea typeface="Calibri" panose="020F0502020204030204" pitchFamily="34" charset="0"/>
                <a:cs typeface="CMR10"/>
              </a:rPr>
              <a:t>interest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6</a:t>
            </a:fld>
            <a:endParaRPr lang="it-IT"/>
          </a:p>
        </p:txBody>
      </p:sp>
      <p:sp>
        <p:nvSpPr>
          <p:cNvPr id="5" name="Segnaposto data 4">
            <a:extLst>
              <a:ext uri="{FF2B5EF4-FFF2-40B4-BE49-F238E27FC236}">
                <a16:creationId xmlns:a16="http://schemas.microsoft.com/office/drawing/2014/main" id="{38E3402B-66A6-43D7-BCDF-F1350A159105}"/>
              </a:ext>
            </a:extLst>
          </p:cNvPr>
          <p:cNvSpPr>
            <a:spLocks noGrp="1"/>
          </p:cNvSpPr>
          <p:nvPr>
            <p:ph type="dt" idx="1"/>
          </p:nvPr>
        </p:nvSpPr>
        <p:spPr/>
        <p:txBody>
          <a:bodyPr/>
          <a:lstStyle/>
          <a:p>
            <a:fld id="{F3E616F0-ECBF-4D81-8E3C-A1E7B0521A97}" type="datetime1">
              <a:rPr lang="it-IT" smtClean="0"/>
              <a:t>01/12/2020</a:t>
            </a:fld>
            <a:endParaRPr lang="it-IT"/>
          </a:p>
        </p:txBody>
      </p:sp>
    </p:spTree>
    <p:extLst>
      <p:ext uri="{BB962C8B-B14F-4D97-AF65-F5344CB8AC3E}">
        <p14:creationId xmlns:p14="http://schemas.microsoft.com/office/powerpoint/2010/main" val="16855553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en-GB" sz="2000" dirty="0">
                <a:latin typeface="Calibri" panose="020F0502020204030204" pitchFamily="34" charset="0"/>
                <a:ea typeface="Calibri" panose="020F0502020204030204" pitchFamily="34" charset="0"/>
                <a:cs typeface="Times New Roman" panose="02020603050405020304" pitchFamily="18" charset="0"/>
              </a:rPr>
              <a:t>In this section of the code you see the selection of the input. Given the dataset, in our tutorial we run simulations with </a:t>
            </a:r>
            <a:r>
              <a:rPr lang="en-GB" sz="2000" dirty="0" err="1">
                <a:latin typeface="Calibri" panose="020F0502020204030204" pitchFamily="34" charset="0"/>
                <a:ea typeface="Calibri" panose="020F0502020204030204" pitchFamily="34" charset="0"/>
                <a:cs typeface="Times New Roman" panose="02020603050405020304" pitchFamily="18" charset="0"/>
              </a:rPr>
              <a:t>gms</a:t>
            </a:r>
            <a:r>
              <a:rPr lang="en-GB" sz="2000" dirty="0">
                <a:latin typeface="Calibri" panose="020F0502020204030204" pitchFamily="34" charset="0"/>
                <a:ea typeface="Calibri" panose="020F0502020204030204" pitchFamily="34" charset="0"/>
                <a:cs typeface="Times New Roman" panose="02020603050405020304" pitchFamily="18" charset="0"/>
              </a:rPr>
              <a:t> having a strike-slip fault mechanism.</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60</a:t>
            </a:fld>
            <a:endParaRPr lang="it-IT"/>
          </a:p>
        </p:txBody>
      </p:sp>
      <p:sp>
        <p:nvSpPr>
          <p:cNvPr id="5" name="Segnaposto data 4">
            <a:extLst>
              <a:ext uri="{FF2B5EF4-FFF2-40B4-BE49-F238E27FC236}">
                <a16:creationId xmlns:a16="http://schemas.microsoft.com/office/drawing/2014/main" id="{4E271B4A-FF79-4557-B80E-AE9FF6D7D1B8}"/>
              </a:ext>
            </a:extLst>
          </p:cNvPr>
          <p:cNvSpPr>
            <a:spLocks noGrp="1"/>
          </p:cNvSpPr>
          <p:nvPr>
            <p:ph type="dt" idx="1"/>
          </p:nvPr>
        </p:nvSpPr>
        <p:spPr/>
        <p:txBody>
          <a:bodyPr/>
          <a:lstStyle/>
          <a:p>
            <a:fld id="{48C31E4B-FCF2-4E33-BA6A-A974C56D8C79}" type="datetime1">
              <a:rPr lang="it-IT" smtClean="0"/>
              <a:t>01/12/2020</a:t>
            </a:fld>
            <a:endParaRPr lang="it-IT"/>
          </a:p>
        </p:txBody>
      </p:sp>
    </p:spTree>
    <p:extLst>
      <p:ext uri="{BB962C8B-B14F-4D97-AF65-F5344CB8AC3E}">
        <p14:creationId xmlns:p14="http://schemas.microsoft.com/office/powerpoint/2010/main" val="35220131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en-GB" sz="2000" dirty="0">
                <a:latin typeface="Calibri" panose="020F0502020204030204" pitchFamily="34" charset="0"/>
                <a:ea typeface="Calibri" panose="020F0502020204030204" pitchFamily="34" charset="0"/>
                <a:cs typeface="Times New Roman" panose="02020603050405020304" pitchFamily="18" charset="0"/>
              </a:rPr>
              <a:t>Next step is about the definition of damage limit states as function of EDP for the analysed system. As you can see here reported there are some limit states function of the </a:t>
            </a:r>
            <a:r>
              <a:rPr lang="en-GB" sz="2000" dirty="0" err="1">
                <a:latin typeface="Calibri" panose="020F0502020204030204" pitchFamily="34" charset="0"/>
                <a:ea typeface="Calibri" panose="020F0502020204030204" pitchFamily="34" charset="0"/>
                <a:cs typeface="Times New Roman" panose="02020603050405020304" pitchFamily="18" charset="0"/>
              </a:rPr>
              <a:t>interstorey</a:t>
            </a:r>
            <a:r>
              <a:rPr lang="en-GB" sz="2000" dirty="0">
                <a:latin typeface="Calibri" panose="020F0502020204030204" pitchFamily="34" charset="0"/>
                <a:ea typeface="Calibri" panose="020F0502020204030204" pitchFamily="34" charset="0"/>
                <a:cs typeface="Times New Roman" panose="02020603050405020304" pitchFamily="18" charset="0"/>
              </a:rPr>
              <a:t> drift for both MRF and BF configuration, according to the FEMA 356 standards.</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61</a:t>
            </a:fld>
            <a:endParaRPr lang="it-IT"/>
          </a:p>
        </p:txBody>
      </p:sp>
      <p:sp>
        <p:nvSpPr>
          <p:cNvPr id="5" name="Segnaposto data 4">
            <a:extLst>
              <a:ext uri="{FF2B5EF4-FFF2-40B4-BE49-F238E27FC236}">
                <a16:creationId xmlns:a16="http://schemas.microsoft.com/office/drawing/2014/main" id="{0CBCCC99-3D1F-48E6-8CE8-A9051A0CA528}"/>
              </a:ext>
            </a:extLst>
          </p:cNvPr>
          <p:cNvSpPr>
            <a:spLocks noGrp="1"/>
          </p:cNvSpPr>
          <p:nvPr>
            <p:ph type="dt" idx="1"/>
          </p:nvPr>
        </p:nvSpPr>
        <p:spPr/>
        <p:txBody>
          <a:bodyPr/>
          <a:lstStyle/>
          <a:p>
            <a:fld id="{2834A51A-78C2-46C7-8AA2-B291F17BB987}" type="datetime1">
              <a:rPr lang="it-IT" smtClean="0"/>
              <a:t>01/12/2020</a:t>
            </a:fld>
            <a:endParaRPr lang="it-IT"/>
          </a:p>
        </p:txBody>
      </p:sp>
    </p:spTree>
    <p:extLst>
      <p:ext uri="{BB962C8B-B14F-4D97-AF65-F5344CB8AC3E}">
        <p14:creationId xmlns:p14="http://schemas.microsoft.com/office/powerpoint/2010/main" val="26026892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it-IT" sz="2000" dirty="0">
                <a:latin typeface="CMR10"/>
                <a:ea typeface="Calibri" panose="020F0502020204030204" pitchFamily="34" charset="0"/>
                <a:cs typeface="CMR10"/>
              </a:rPr>
              <a:t>So, in the </a:t>
            </a:r>
            <a:r>
              <a:rPr lang="it-IT" sz="2000" dirty="0" err="1">
                <a:latin typeface="CMR10"/>
                <a:ea typeface="Calibri" panose="020F0502020204030204" pitchFamily="34" charset="0"/>
                <a:cs typeface="CMR10"/>
              </a:rPr>
              <a:t>codes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report and set </a:t>
            </a:r>
            <a:r>
              <a:rPr lang="it-IT" sz="2000" dirty="0" err="1">
                <a:latin typeface="CMR10"/>
                <a:ea typeface="Calibri" panose="020F0502020204030204" pitchFamily="34" charset="0"/>
                <a:cs typeface="CMR10"/>
              </a:rPr>
              <a:t>all</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these</a:t>
            </a:r>
            <a:r>
              <a:rPr lang="it-IT" sz="2000" dirty="0">
                <a:latin typeface="CMR10"/>
                <a:ea typeface="Calibri" panose="020F0502020204030204" pitchFamily="34" charset="0"/>
                <a:cs typeface="CMR10"/>
              </a:rPr>
              <a:t> information: first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have</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choose</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structural</a:t>
            </a:r>
            <a:r>
              <a:rPr lang="it-IT" sz="2000" dirty="0">
                <a:latin typeface="CMR10"/>
                <a:ea typeface="Calibri" panose="020F0502020204030204" pitchFamily="34" charset="0"/>
                <a:cs typeface="CMR10"/>
              </a:rPr>
              <a:t> system </a:t>
            </a:r>
            <a:r>
              <a:rPr lang="it-IT" sz="2000" dirty="0" err="1">
                <a:latin typeface="CMR10"/>
                <a:ea typeface="Calibri" panose="020F0502020204030204" pitchFamily="34" charset="0"/>
                <a:cs typeface="CMR10"/>
              </a:rPr>
              <a:t>onto</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which</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would</a:t>
            </a:r>
            <a:r>
              <a:rPr lang="it-IT" sz="2000" dirty="0">
                <a:latin typeface="CMR10"/>
                <a:ea typeface="Calibri" panose="020F0502020204030204" pitchFamily="34" charset="0"/>
                <a:cs typeface="CMR10"/>
              </a:rPr>
              <a:t> like to </a:t>
            </a:r>
            <a:r>
              <a:rPr lang="it-IT" sz="2000" dirty="0" err="1">
                <a:latin typeface="CMR10"/>
                <a:ea typeface="Calibri" panose="020F0502020204030204" pitchFamily="34" charset="0"/>
                <a:cs typeface="CMR10"/>
              </a:rPr>
              <a:t>perform</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have</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choose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if</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want</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consider</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hysteretic</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behaviour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that</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sake</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simplicity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has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already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been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calibrated</a:t>
            </a:r>
            <a:r>
              <a:rPr lang="it-IT" sz="2000" dirty="0">
                <a:latin typeface="CMR10"/>
                <a:ea typeface="Calibri" panose="020F0502020204030204" pitchFamily="34" charset="0"/>
                <a:cs typeface="CMR10"/>
              </a:rPr>
              <a:t> in the model and </a:t>
            </a:r>
            <a:r>
              <a:rPr lang="it-IT" sz="2000" dirty="0" err="1">
                <a:latin typeface="CMR10"/>
                <a:ea typeface="Calibri" panose="020F0502020204030204" pitchFamily="34" charset="0"/>
                <a:cs typeface="CMR10"/>
              </a:rPr>
              <a:t>provided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parameters</a:t>
            </a:r>
            <a:r>
              <a:rPr lang="it-IT" sz="2000" dirty="0">
                <a:latin typeface="CMR10"/>
                <a:ea typeface="Calibri" panose="020F0502020204030204" pitchFamily="34" charset="0"/>
                <a:cs typeface="CMR10"/>
              </a:rPr>
              <a:t>, and </a:t>
            </a:r>
            <a:r>
              <a:rPr lang="it-IT" sz="2000" dirty="0" err="1">
                <a:latin typeface="CMR10"/>
                <a:ea typeface="Calibri" panose="020F0502020204030204" pitchFamily="34" charset="0"/>
                <a:cs typeface="CMR10"/>
              </a:rPr>
              <a:t>finally</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define</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limit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states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before</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performing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our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simulations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62</a:t>
            </a:fld>
            <a:endParaRPr lang="it-IT"/>
          </a:p>
        </p:txBody>
      </p:sp>
      <p:sp>
        <p:nvSpPr>
          <p:cNvPr id="5" name="Segnaposto data 4">
            <a:extLst>
              <a:ext uri="{FF2B5EF4-FFF2-40B4-BE49-F238E27FC236}">
                <a16:creationId xmlns:a16="http://schemas.microsoft.com/office/drawing/2014/main" id="{D10C061A-8594-4CA7-9114-3D2646AB1A34}"/>
              </a:ext>
            </a:extLst>
          </p:cNvPr>
          <p:cNvSpPr>
            <a:spLocks noGrp="1"/>
          </p:cNvSpPr>
          <p:nvPr>
            <p:ph type="dt" idx="1"/>
          </p:nvPr>
        </p:nvSpPr>
        <p:spPr/>
        <p:txBody>
          <a:bodyPr/>
          <a:lstStyle/>
          <a:p>
            <a:fld id="{B0C7FF9C-F417-43DE-821B-03FEBA1E9CDA}" type="datetime1">
              <a:rPr lang="it-IT" smtClean="0"/>
              <a:t>01/12/2020</a:t>
            </a:fld>
            <a:endParaRPr lang="it-IT"/>
          </a:p>
        </p:txBody>
      </p:sp>
    </p:spTree>
    <p:extLst>
      <p:ext uri="{BB962C8B-B14F-4D97-AF65-F5344CB8AC3E}">
        <p14:creationId xmlns:p14="http://schemas.microsoft.com/office/powerpoint/2010/main" val="13074501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it-IT" sz="2000" dirty="0">
                <a:latin typeface="CMR10"/>
                <a:ea typeface="Calibri" panose="020F0502020204030204" pitchFamily="34" charset="0"/>
                <a:cs typeface="CMR10"/>
              </a:rPr>
              <a:t>Here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reported</a:t>
            </a:r>
            <a:r>
              <a:rPr lang="it-IT" sz="2000" dirty="0">
                <a:latin typeface="CMR10"/>
                <a:ea typeface="Calibri" panose="020F0502020204030204" pitchFamily="34" charset="0"/>
                <a:cs typeface="CMR10"/>
              </a:rPr>
              <a:t> the core of the </a:t>
            </a:r>
            <a:r>
              <a:rPr lang="it-IT" sz="2000" dirty="0" err="1">
                <a:latin typeface="CMR10"/>
                <a:ea typeface="Calibri" panose="020F0502020204030204" pitchFamily="34" charset="0"/>
                <a:cs typeface="CMR10"/>
              </a:rPr>
              <a:t>analysis</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definition</a:t>
            </a:r>
            <a:r>
              <a:rPr lang="it-IT" sz="2000" dirty="0">
                <a:latin typeface="CMR10"/>
                <a:ea typeface="Calibri" panose="020F0502020204030204" pitchFamily="34" charset="0"/>
                <a:cs typeface="CMR10"/>
              </a:rPr>
              <a:t> of the time history to </a:t>
            </a:r>
            <a:r>
              <a:rPr lang="it-IT" sz="2000" dirty="0" err="1">
                <a:latin typeface="CMR10"/>
                <a:ea typeface="Calibri" panose="020F0502020204030204" pitchFamily="34" charset="0"/>
                <a:cs typeface="CMR10"/>
              </a:rPr>
              <a:t>assign</a:t>
            </a:r>
            <a:r>
              <a:rPr lang="it-IT" sz="2000" dirty="0">
                <a:latin typeface="CMR10"/>
                <a:ea typeface="Calibri" panose="020F0502020204030204" pitchFamily="34" charset="0"/>
                <a:cs typeface="CMR10"/>
              </a:rPr>
              <a:t> to the </a:t>
            </a:r>
            <a:r>
              <a:rPr lang="it-IT" sz="2000" dirty="0" err="1">
                <a:latin typeface="CMR10"/>
                <a:ea typeface="Calibri" panose="020F0502020204030204" pitchFamily="34" charset="0"/>
                <a:cs typeface="CMR10"/>
              </a:rPr>
              <a:t>structure</a:t>
            </a:r>
            <a:r>
              <a:rPr lang="it-IT" sz="2000" dirty="0">
                <a:latin typeface="CMR10"/>
                <a:ea typeface="Calibri" panose="020F0502020204030204" pitchFamily="34" charset="0"/>
                <a:cs typeface="CMR10"/>
              </a:rPr>
              <a:t> and the </a:t>
            </a:r>
            <a:r>
              <a:rPr lang="it-IT" sz="2000" dirty="0" err="1">
                <a:latin typeface="CMR10"/>
                <a:ea typeface="Calibri" panose="020F0502020204030204" pitchFamily="34" charset="0"/>
                <a:cs typeface="CMR10"/>
              </a:rPr>
              <a:t>computation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response</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63</a:t>
            </a:fld>
            <a:endParaRPr lang="it-IT"/>
          </a:p>
        </p:txBody>
      </p:sp>
      <p:sp>
        <p:nvSpPr>
          <p:cNvPr id="5" name="Segnaposto data 4">
            <a:extLst>
              <a:ext uri="{FF2B5EF4-FFF2-40B4-BE49-F238E27FC236}">
                <a16:creationId xmlns:a16="http://schemas.microsoft.com/office/drawing/2014/main" id="{189F97B0-9C64-4EE4-A8CE-98F4D75A7ADB}"/>
              </a:ext>
            </a:extLst>
          </p:cNvPr>
          <p:cNvSpPr>
            <a:spLocks noGrp="1"/>
          </p:cNvSpPr>
          <p:nvPr>
            <p:ph type="dt" idx="1"/>
          </p:nvPr>
        </p:nvSpPr>
        <p:spPr/>
        <p:txBody>
          <a:bodyPr/>
          <a:lstStyle/>
          <a:p>
            <a:fld id="{F6451D3D-F5EE-4AFC-ACDA-32E8AC71066B}" type="datetime1">
              <a:rPr lang="it-IT" smtClean="0"/>
              <a:t>01/12/2020</a:t>
            </a:fld>
            <a:endParaRPr lang="it-IT"/>
          </a:p>
        </p:txBody>
      </p:sp>
    </p:spTree>
    <p:extLst>
      <p:ext uri="{BB962C8B-B14F-4D97-AF65-F5344CB8AC3E}">
        <p14:creationId xmlns:p14="http://schemas.microsoft.com/office/powerpoint/2010/main" val="1105678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it-IT" sz="2000" dirty="0" err="1">
                <a:latin typeface="CMR10"/>
                <a:ea typeface="Calibri" panose="020F0502020204030204" pitchFamily="34" charset="0"/>
                <a:cs typeface="CMR10"/>
              </a:rPr>
              <a:t>Finally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I’ve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plotted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here</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results</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fragility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computation</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both</a:t>
            </a:r>
            <a:r>
              <a:rPr lang="it-IT" sz="2000" dirty="0">
                <a:latin typeface="CMR10"/>
                <a:ea typeface="Calibri" panose="020F0502020204030204" pitchFamily="34" charset="0"/>
                <a:cs typeface="CMR10"/>
              </a:rPr>
              <a:t> MRF and BF system </a:t>
            </a:r>
            <a:r>
              <a:rPr lang="it-IT" sz="2000" dirty="0" err="1">
                <a:latin typeface="CMR10"/>
                <a:ea typeface="Calibri" panose="020F0502020204030204" pitchFamily="34" charset="0"/>
                <a:cs typeface="CMR10"/>
              </a:rPr>
              <a:t>configuration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considering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hysteretic</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behaviour</a:t>
            </a:r>
            <a:r>
              <a:rPr lang="it-IT" sz="2000" dirty="0">
                <a:latin typeface="CMR10"/>
                <a:ea typeface="Calibri" panose="020F0502020204030204" pitchFamily="34" charset="0"/>
                <a:cs typeface="CMR10"/>
              </a:rPr>
              <a:t>. Just one </a:t>
            </a:r>
            <a:r>
              <a:rPr lang="it-IT" sz="2000" dirty="0" err="1">
                <a:latin typeface="CMR10"/>
                <a:ea typeface="Calibri" panose="020F0502020204030204" pitchFamily="34" charset="0"/>
                <a:cs typeface="CMR10"/>
              </a:rPr>
              <a:t>quick</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observation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before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shifting</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codes</a:t>
            </a:r>
            <a:r>
              <a:rPr lang="it-IT" sz="2000" dirty="0">
                <a:latin typeface="CMR10"/>
                <a:ea typeface="Calibri" panose="020F0502020204030204" pitchFamily="34" charset="0"/>
                <a:cs typeface="CMR10"/>
              </a:rPr>
              <a:t>, for the MRF, </a:t>
            </a:r>
            <a:r>
              <a:rPr lang="it-IT" sz="2000" dirty="0" err="1">
                <a:latin typeface="CMR10"/>
                <a:ea typeface="Calibri" panose="020F0502020204030204" pitchFamily="34" charset="0"/>
                <a:cs typeface="CMR10"/>
              </a:rPr>
              <a:t>since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very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flexible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need</a:t>
            </a:r>
            <a:r>
              <a:rPr lang="it-IT" sz="2000" dirty="0">
                <a:latin typeface="CMR10"/>
                <a:ea typeface="Calibri" panose="020F0502020204030204" pitchFamily="34" charset="0"/>
                <a:cs typeface="CMR10"/>
              </a:rPr>
              <a:t> severe PGA in </a:t>
            </a:r>
            <a:r>
              <a:rPr lang="it-IT" sz="2000" dirty="0" err="1">
                <a:latin typeface="CMR10"/>
                <a:ea typeface="Calibri" panose="020F0502020204030204" pitchFamily="34" charset="0"/>
                <a:cs typeface="CMR10"/>
              </a:rPr>
              <a:t>order</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see</a:t>
            </a:r>
            <a:r>
              <a:rPr lang="it-IT" sz="2000" dirty="0">
                <a:latin typeface="CMR10"/>
                <a:ea typeface="Calibri" panose="020F0502020204030204" pitchFamily="34" charset="0"/>
                <a:cs typeface="CMR10"/>
              </a:rPr>
              <a:t> high </a:t>
            </a:r>
            <a:r>
              <a:rPr lang="it-IT" sz="2000" dirty="0" err="1">
                <a:latin typeface="CMR10"/>
                <a:ea typeface="Calibri" panose="020F0502020204030204" pitchFamily="34" charset="0"/>
                <a:cs typeface="CMR10"/>
              </a:rPr>
              <a:t>probability</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collapse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instead</a:t>
            </a:r>
            <a:r>
              <a:rPr lang="it-IT" sz="2000" dirty="0">
                <a:latin typeface="CMR10"/>
                <a:ea typeface="Calibri" panose="020F0502020204030204" pitchFamily="34" charset="0"/>
                <a:cs typeface="CMR10"/>
              </a:rPr>
              <a:t> for the BF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reached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collapse</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lower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values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65</a:t>
            </a:fld>
            <a:endParaRPr lang="it-IT"/>
          </a:p>
        </p:txBody>
      </p:sp>
      <p:sp>
        <p:nvSpPr>
          <p:cNvPr id="5" name="Segnaposto data 4">
            <a:extLst>
              <a:ext uri="{FF2B5EF4-FFF2-40B4-BE49-F238E27FC236}">
                <a16:creationId xmlns:a16="http://schemas.microsoft.com/office/drawing/2014/main" id="{8A609F89-B370-4A02-A7FD-E6BF4392E063}"/>
              </a:ext>
            </a:extLst>
          </p:cNvPr>
          <p:cNvSpPr>
            <a:spLocks noGrp="1"/>
          </p:cNvSpPr>
          <p:nvPr>
            <p:ph type="dt" idx="1"/>
          </p:nvPr>
        </p:nvSpPr>
        <p:spPr/>
        <p:txBody>
          <a:bodyPr/>
          <a:lstStyle/>
          <a:p>
            <a:fld id="{B1671A25-2096-49BE-92EC-4D16F9076641}" type="datetime1">
              <a:rPr lang="it-IT" smtClean="0"/>
              <a:t>01/12/2020</a:t>
            </a:fld>
            <a:endParaRPr lang="it-IT"/>
          </a:p>
        </p:txBody>
      </p:sp>
    </p:spTree>
    <p:extLst>
      <p:ext uri="{BB962C8B-B14F-4D97-AF65-F5344CB8AC3E}">
        <p14:creationId xmlns:p14="http://schemas.microsoft.com/office/powerpoint/2010/main" val="7384506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it-IT" sz="2000" dirty="0" err="1">
                <a:latin typeface="CMR10"/>
                <a:ea typeface="Calibri" panose="020F0502020204030204" pitchFamily="34" charset="0"/>
                <a:cs typeface="CMR10"/>
              </a:rPr>
              <a:t>Finally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I’ve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plotted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here</a:t>
            </a:r>
            <a:r>
              <a:rPr lang="it-IT" sz="2000" dirty="0">
                <a:latin typeface="CMR10"/>
                <a:ea typeface="Calibri" panose="020F0502020204030204" pitchFamily="34" charset="0"/>
                <a:cs typeface="CMR10"/>
              </a:rPr>
              <a:t> the </a:t>
            </a:r>
            <a:r>
              <a:rPr lang="it-IT" sz="2000" dirty="0" err="1">
                <a:latin typeface="CMR10"/>
                <a:ea typeface="Calibri" panose="020F0502020204030204" pitchFamily="34" charset="0"/>
                <a:cs typeface="CMR10"/>
              </a:rPr>
              <a:t>results</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fragility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computation</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both</a:t>
            </a:r>
            <a:r>
              <a:rPr lang="it-IT" sz="2000" dirty="0">
                <a:latin typeface="CMR10"/>
                <a:ea typeface="Calibri" panose="020F0502020204030204" pitchFamily="34" charset="0"/>
                <a:cs typeface="CMR10"/>
              </a:rPr>
              <a:t> MRF and BF system </a:t>
            </a:r>
            <a:r>
              <a:rPr lang="it-IT" sz="2000" dirty="0" err="1">
                <a:latin typeface="CMR10"/>
                <a:ea typeface="Calibri" panose="020F0502020204030204" pitchFamily="34" charset="0"/>
                <a:cs typeface="CMR10"/>
              </a:rPr>
              <a:t>configuration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considering</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hysteretic</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behaviour</a:t>
            </a:r>
            <a:r>
              <a:rPr lang="it-IT" sz="2000" dirty="0">
                <a:latin typeface="CMR10"/>
                <a:ea typeface="Calibri" panose="020F0502020204030204" pitchFamily="34" charset="0"/>
                <a:cs typeface="CMR10"/>
              </a:rPr>
              <a:t>. Just one </a:t>
            </a:r>
            <a:r>
              <a:rPr lang="it-IT" sz="2000" dirty="0" err="1">
                <a:latin typeface="CMR10"/>
                <a:ea typeface="Calibri" panose="020F0502020204030204" pitchFamily="34" charset="0"/>
                <a:cs typeface="CMR10"/>
              </a:rPr>
              <a:t>quick</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observation</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before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shifting</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codes</a:t>
            </a:r>
            <a:r>
              <a:rPr lang="it-IT" sz="2000" dirty="0">
                <a:latin typeface="CMR10"/>
                <a:ea typeface="Calibri" panose="020F0502020204030204" pitchFamily="34" charset="0"/>
                <a:cs typeface="CMR10"/>
              </a:rPr>
              <a:t>, for the MRF, </a:t>
            </a:r>
            <a:r>
              <a:rPr lang="it-IT" sz="2000" dirty="0" err="1">
                <a:latin typeface="CMR10"/>
                <a:ea typeface="Calibri" panose="020F0502020204030204" pitchFamily="34" charset="0"/>
                <a:cs typeface="CMR10"/>
              </a:rPr>
              <a:t>since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it</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is</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very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flexible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need</a:t>
            </a:r>
            <a:r>
              <a:rPr lang="it-IT" sz="2000" dirty="0">
                <a:latin typeface="CMR10"/>
                <a:ea typeface="Calibri" panose="020F0502020204030204" pitchFamily="34" charset="0"/>
                <a:cs typeface="CMR10"/>
              </a:rPr>
              <a:t> severe PGA in </a:t>
            </a:r>
            <a:r>
              <a:rPr lang="it-IT" sz="2000" dirty="0" err="1">
                <a:latin typeface="CMR10"/>
                <a:ea typeface="Calibri" panose="020F0502020204030204" pitchFamily="34" charset="0"/>
                <a:cs typeface="CMR10"/>
              </a:rPr>
              <a:t>order</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see</a:t>
            </a:r>
            <a:r>
              <a:rPr lang="it-IT" sz="2000" dirty="0">
                <a:latin typeface="CMR10"/>
                <a:ea typeface="Calibri" panose="020F0502020204030204" pitchFamily="34" charset="0"/>
                <a:cs typeface="CMR10"/>
              </a:rPr>
              <a:t> high </a:t>
            </a:r>
            <a:r>
              <a:rPr lang="it-IT" sz="2000" dirty="0" err="1">
                <a:latin typeface="CMR10"/>
                <a:ea typeface="Calibri" panose="020F0502020204030204" pitchFamily="34" charset="0"/>
                <a:cs typeface="CMR10"/>
              </a:rPr>
              <a:t>probability</a:t>
            </a:r>
            <a:r>
              <a:rPr lang="it-IT" sz="2000" dirty="0">
                <a:latin typeface="CMR10"/>
                <a:ea typeface="Calibri" panose="020F0502020204030204" pitchFamily="34" charset="0"/>
                <a:cs typeface="CMR10"/>
              </a:rPr>
              <a:t> of </a:t>
            </a:r>
            <a:r>
              <a:rPr lang="it-IT" sz="2000" dirty="0" err="1">
                <a:latin typeface="CMR10"/>
                <a:ea typeface="Calibri" panose="020F0502020204030204" pitchFamily="34" charset="0"/>
                <a:cs typeface="CMR10"/>
              </a:rPr>
              <a:t>collapse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instead</a:t>
            </a:r>
            <a:r>
              <a:rPr lang="it-IT" sz="2000" dirty="0">
                <a:latin typeface="CMR10"/>
                <a:ea typeface="Calibri" panose="020F0502020204030204" pitchFamily="34" charset="0"/>
                <a:cs typeface="CMR10"/>
              </a:rPr>
              <a:t> for the BF </a:t>
            </a:r>
            <a:r>
              <a:rPr lang="it-IT" sz="2000" dirty="0" err="1">
                <a:latin typeface="CMR10"/>
                <a:ea typeface="Calibri" panose="020F0502020204030204" pitchFamily="34" charset="0"/>
                <a:cs typeface="CMR10"/>
              </a:rPr>
              <a:t>we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reached</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collapse</a:t>
            </a:r>
            <a:r>
              <a:rPr lang="it-IT" sz="2000" dirty="0">
                <a:latin typeface="CMR10"/>
                <a:ea typeface="Calibri" panose="020F0502020204030204" pitchFamily="34" charset="0"/>
                <a:cs typeface="CMR10"/>
              </a:rPr>
              <a:t> for </a:t>
            </a:r>
            <a:r>
              <a:rPr lang="it-IT" sz="2000" dirty="0" err="1">
                <a:latin typeface="CMR10"/>
                <a:ea typeface="Calibri" panose="020F0502020204030204" pitchFamily="34" charset="0"/>
                <a:cs typeface="CMR10"/>
              </a:rPr>
              <a:t>lower</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values</a:t>
            </a:r>
            <a:r>
              <a:rPr lang="it-IT" sz="2000" dirty="0">
                <a:latin typeface="CMR10"/>
                <a:ea typeface="Calibri" panose="020F0502020204030204" pitchFamily="34" charset="0"/>
                <a:cs typeface="CMR10"/>
              </a:rPr>
              <a:t>.</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66</a:t>
            </a:fld>
            <a:endParaRPr lang="it-IT"/>
          </a:p>
        </p:txBody>
      </p:sp>
      <p:sp>
        <p:nvSpPr>
          <p:cNvPr id="5" name="Segnaposto data 4">
            <a:extLst>
              <a:ext uri="{FF2B5EF4-FFF2-40B4-BE49-F238E27FC236}">
                <a16:creationId xmlns:a16="http://schemas.microsoft.com/office/drawing/2014/main" id="{806E210C-FEAB-45C6-A0E3-A1BA1DAA2DAE}"/>
              </a:ext>
            </a:extLst>
          </p:cNvPr>
          <p:cNvSpPr>
            <a:spLocks noGrp="1"/>
          </p:cNvSpPr>
          <p:nvPr>
            <p:ph type="dt" idx="1"/>
          </p:nvPr>
        </p:nvSpPr>
        <p:spPr/>
        <p:txBody>
          <a:bodyPr/>
          <a:lstStyle/>
          <a:p>
            <a:fld id="{49DEAF31-0B79-454C-A7CF-E16CEF87BFB6}" type="datetime1">
              <a:rPr lang="it-IT" smtClean="0"/>
              <a:t>01/12/2020</a:t>
            </a:fld>
            <a:endParaRPr lang="it-IT"/>
          </a:p>
        </p:txBody>
      </p:sp>
    </p:spTree>
    <p:extLst>
      <p:ext uri="{BB962C8B-B14F-4D97-AF65-F5344CB8AC3E}">
        <p14:creationId xmlns:p14="http://schemas.microsoft.com/office/powerpoint/2010/main" val="36872936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67</a:t>
            </a:fld>
            <a:endParaRPr lang="it-IT"/>
          </a:p>
        </p:txBody>
      </p:sp>
      <p:sp>
        <p:nvSpPr>
          <p:cNvPr id="5" name="Segnaposto data 4">
            <a:extLst>
              <a:ext uri="{FF2B5EF4-FFF2-40B4-BE49-F238E27FC236}">
                <a16:creationId xmlns:a16="http://schemas.microsoft.com/office/drawing/2014/main" id="{7500B063-79A9-468F-823E-77F57DA413CF}"/>
              </a:ext>
            </a:extLst>
          </p:cNvPr>
          <p:cNvSpPr>
            <a:spLocks noGrp="1"/>
          </p:cNvSpPr>
          <p:nvPr>
            <p:ph type="dt" idx="1"/>
          </p:nvPr>
        </p:nvSpPr>
        <p:spPr/>
        <p:txBody>
          <a:bodyPr/>
          <a:lstStyle/>
          <a:p>
            <a:fld id="{3991AF40-70CE-4D92-97CC-58A90BF5BF26}" type="datetime1">
              <a:rPr lang="it-IT" smtClean="0"/>
              <a:t>01/12/2020</a:t>
            </a:fld>
            <a:endParaRPr lang="it-IT"/>
          </a:p>
        </p:txBody>
      </p:sp>
    </p:spTree>
    <p:extLst>
      <p:ext uri="{BB962C8B-B14F-4D97-AF65-F5344CB8AC3E}">
        <p14:creationId xmlns:p14="http://schemas.microsoft.com/office/powerpoint/2010/main" val="41684692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70</a:t>
            </a:fld>
            <a:endParaRPr lang="it-IT"/>
          </a:p>
        </p:txBody>
      </p:sp>
      <p:sp>
        <p:nvSpPr>
          <p:cNvPr id="5" name="Segnaposto data 4">
            <a:extLst>
              <a:ext uri="{FF2B5EF4-FFF2-40B4-BE49-F238E27FC236}">
                <a16:creationId xmlns:a16="http://schemas.microsoft.com/office/drawing/2014/main" id="{99275556-556A-49DF-ADC9-574D5B552C29}"/>
              </a:ext>
            </a:extLst>
          </p:cNvPr>
          <p:cNvSpPr>
            <a:spLocks noGrp="1"/>
          </p:cNvSpPr>
          <p:nvPr>
            <p:ph type="dt" idx="1"/>
          </p:nvPr>
        </p:nvSpPr>
        <p:spPr/>
        <p:txBody>
          <a:bodyPr/>
          <a:lstStyle/>
          <a:p>
            <a:fld id="{15C4B2F5-9B49-47FC-8CF2-B0742961DDB0}" type="datetime1">
              <a:rPr lang="it-IT" smtClean="0"/>
              <a:t>01/12/2020</a:t>
            </a:fld>
            <a:endParaRPr lang="it-IT"/>
          </a:p>
        </p:txBody>
      </p:sp>
    </p:spTree>
    <p:extLst>
      <p:ext uri="{BB962C8B-B14F-4D97-AF65-F5344CB8AC3E}">
        <p14:creationId xmlns:p14="http://schemas.microsoft.com/office/powerpoint/2010/main" val="2987786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en-GB" sz="2000" dirty="0">
                <a:latin typeface="Calibri" panose="020F0502020204030204" pitchFamily="34" charset="0"/>
                <a:ea typeface="Calibri" panose="020F0502020204030204" pitchFamily="34" charset="0"/>
                <a:cs typeface="Times New Roman" panose="02020603050405020304" pitchFamily="18" charset="0"/>
              </a:rPr>
              <a:t>Here’s who is who. But what is again more important to understand is that </a:t>
            </a:r>
            <a:r>
              <a:rPr lang="en-US" sz="2000" dirty="0">
                <a:latin typeface="Calibri" panose="020F0502020204030204" pitchFamily="34" charset="0"/>
                <a:ea typeface="Calibri" panose="020F0502020204030204" pitchFamily="34" charset="0"/>
                <a:cs typeface="Times New Roman" panose="02020603050405020304" pitchFamily="18" charset="0"/>
              </a:rPr>
              <a:t>Each arrow represents a model. For example, a simulation model provides the EDP for a given IM,</a:t>
            </a:r>
          </a:p>
          <a:p>
            <a:pPr defTabSz="990752">
              <a:defRPr/>
            </a:pPr>
            <a:r>
              <a:rPr lang="en-US" sz="2000" dirty="0">
                <a:latin typeface="Calibri" panose="020F0502020204030204" pitchFamily="34" charset="0"/>
                <a:ea typeface="Calibri" panose="020F0502020204030204" pitchFamily="34" charset="0"/>
                <a:cs typeface="Times New Roman" panose="02020603050405020304" pitchFamily="18" charset="0"/>
              </a:rPr>
              <a:t>and a damage model provides the DM for a given EDP. Independence is assumed for quantities</a:t>
            </a:r>
          </a:p>
          <a:p>
            <a:pPr defTabSz="990752">
              <a:defRPr/>
            </a:pPr>
            <a:r>
              <a:rPr lang="en-US" sz="2000" dirty="0">
                <a:latin typeface="Calibri" panose="020F0502020204030204" pitchFamily="34" charset="0"/>
                <a:ea typeface="Calibri" panose="020F0502020204030204" pitchFamily="34" charset="0"/>
                <a:cs typeface="Times New Roman" panose="02020603050405020304" pitchFamily="18" charset="0"/>
              </a:rPr>
              <a:t>that are not directly linked by a model. For instance, given the EDP, the DM are assumed to be</a:t>
            </a:r>
          </a:p>
          <a:p>
            <a:pPr defTabSz="990752">
              <a:defRPr/>
            </a:pPr>
            <a:r>
              <a:rPr lang="en-US" sz="2000" dirty="0">
                <a:latin typeface="Calibri" panose="020F0502020204030204" pitchFamily="34" charset="0"/>
                <a:ea typeface="Calibri" panose="020F0502020204030204" pitchFamily="34" charset="0"/>
                <a:cs typeface="Times New Roman" panose="02020603050405020304" pitchFamily="18" charset="0"/>
              </a:rPr>
              <a:t>independent of the IM.</a:t>
            </a:r>
            <a:endParaRPr lang="en-GB" dirty="0"/>
          </a:p>
        </p:txBody>
      </p:sp>
      <p:sp>
        <p:nvSpPr>
          <p:cNvPr id="4" name="Segnaposto numero diapositiva 3"/>
          <p:cNvSpPr>
            <a:spLocks noGrp="1"/>
          </p:cNvSpPr>
          <p:nvPr>
            <p:ph type="sldNum" sz="quarter" idx="10"/>
          </p:nvPr>
        </p:nvSpPr>
        <p:spPr/>
        <p:txBody>
          <a:bodyPr/>
          <a:lstStyle/>
          <a:p>
            <a:fld id="{BD8970F1-6B2F-4AB4-8491-9CFFA8CC2A05}" type="slidenum">
              <a:rPr lang="it-IT" smtClean="0"/>
              <a:t>7</a:t>
            </a:fld>
            <a:endParaRPr lang="it-IT"/>
          </a:p>
        </p:txBody>
      </p:sp>
      <p:sp>
        <p:nvSpPr>
          <p:cNvPr id="5" name="Segnaposto data 4">
            <a:extLst>
              <a:ext uri="{FF2B5EF4-FFF2-40B4-BE49-F238E27FC236}">
                <a16:creationId xmlns:a16="http://schemas.microsoft.com/office/drawing/2014/main" id="{3DD2AEB0-683D-4190-B31D-2785C337E4BB}"/>
              </a:ext>
            </a:extLst>
          </p:cNvPr>
          <p:cNvSpPr>
            <a:spLocks noGrp="1"/>
          </p:cNvSpPr>
          <p:nvPr>
            <p:ph type="dt" idx="1"/>
          </p:nvPr>
        </p:nvSpPr>
        <p:spPr/>
        <p:txBody>
          <a:bodyPr/>
          <a:lstStyle/>
          <a:p>
            <a:fld id="{3C921940-5D72-4B9C-959C-6ECD0EE59AB4}" type="datetime1">
              <a:rPr lang="it-IT" smtClean="0"/>
              <a:t>01/12/2020</a:t>
            </a:fld>
            <a:endParaRPr lang="it-IT"/>
          </a:p>
        </p:txBody>
      </p:sp>
    </p:spTree>
    <p:extLst>
      <p:ext uri="{BB962C8B-B14F-4D97-AF65-F5344CB8AC3E}">
        <p14:creationId xmlns:p14="http://schemas.microsoft.com/office/powerpoint/2010/main" val="2330306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defRPr/>
            </a:pPr>
            <a:r>
              <a:rPr lang="en-GB" sz="2000" dirty="0">
                <a:latin typeface="Calibri" panose="020F0502020204030204" pitchFamily="34" charset="0"/>
                <a:ea typeface="Calibri" panose="020F0502020204030204" pitchFamily="34" charset="0"/>
                <a:cs typeface="Times New Roman" panose="02020603050405020304" pitchFamily="18" charset="0"/>
              </a:rPr>
              <a:t>So, the first step of PBEE is SHA, that represent the basis for many earthquake design codes practices and for seismic risk analysis of civil systems. </a:t>
            </a:r>
            <a:r>
              <a:rPr lang="it-IT" sz="2000" dirty="0" err="1">
                <a:latin typeface="CMR10"/>
                <a:ea typeface="Calibri" panose="020F0502020204030204" pitchFamily="34" charset="0"/>
                <a:cs typeface="CMR10"/>
              </a:rPr>
              <a:t>Reliable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estimates</a:t>
            </a:r>
            <a:r>
              <a:rPr lang="it-IT" sz="2000" dirty="0">
                <a:latin typeface="CMR10"/>
                <a:ea typeface="Calibri" panose="020F0502020204030204" pitchFamily="34" charset="0"/>
                <a:cs typeface="CMR10"/>
              </a:rPr>
              <a:t> of a </a:t>
            </a:r>
            <a:r>
              <a:rPr lang="it-IT" sz="2000" dirty="0" err="1">
                <a:latin typeface="CMR10"/>
                <a:ea typeface="Calibri" panose="020F0502020204030204" pitchFamily="34" charset="0"/>
                <a:cs typeface="CMR10"/>
              </a:rPr>
              <a:t>seismic</a:t>
            </a:r>
            <a:r>
              <a:rPr lang="it-IT" sz="2000" dirty="0">
                <a:latin typeface="CMR10"/>
                <a:ea typeface="Calibri" panose="020F0502020204030204" pitchFamily="34" charset="0"/>
                <a:cs typeface="CMR10"/>
              </a:rPr>
              <a:t> hazard are </a:t>
            </a:r>
            <a:r>
              <a:rPr lang="it-IT" sz="2000" dirty="0" err="1">
                <a:latin typeface="CMR10"/>
                <a:ea typeface="Calibri" panose="020F0502020204030204" pitchFamily="34" charset="0"/>
                <a:cs typeface="CMR10"/>
              </a:rPr>
              <a:t>paramounts</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minimize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loss</a:t>
            </a:r>
            <a:r>
              <a:rPr lang="it-IT" sz="2000" dirty="0">
                <a:latin typeface="CMR10"/>
                <a:ea typeface="Calibri" panose="020F0502020204030204" pitchFamily="34" charset="0"/>
                <a:cs typeface="CMR10"/>
              </a:rPr>
              <a:t> of life, </a:t>
            </a:r>
            <a:r>
              <a:rPr lang="it-IT" sz="2000" dirty="0" err="1">
                <a:latin typeface="CMR10"/>
                <a:ea typeface="Calibri" panose="020F0502020204030204" pitchFamily="34" charset="0"/>
                <a:cs typeface="CMR10"/>
              </a:rPr>
              <a:t>property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damage</a:t>
            </a:r>
            <a:r>
              <a:rPr lang="it-IT" sz="2000" dirty="0">
                <a:latin typeface="CMR10"/>
                <a:ea typeface="Calibri" panose="020F0502020204030204" pitchFamily="34" charset="0"/>
                <a:cs typeface="CMR10"/>
              </a:rPr>
              <a:t> and social and </a:t>
            </a:r>
            <a:r>
              <a:rPr lang="it-IT" sz="2000" dirty="0" err="1">
                <a:latin typeface="CMR10"/>
                <a:ea typeface="Calibri" panose="020F0502020204030204" pitchFamily="34" charset="0"/>
                <a:cs typeface="CMR10"/>
              </a:rPr>
              <a:t>economic</a:t>
            </a:r>
            <a:r>
              <a:rPr lang="it-IT" sz="2000" dirty="0">
                <a:latin typeface="CMR10"/>
                <a:ea typeface="Calibri" panose="020F0502020204030204" pitchFamily="34" charset="0"/>
                <a:cs typeface="CMR10"/>
              </a:rPr>
              <a:t> disruption.</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BD8970F1-6B2F-4AB4-8491-9CFFA8CC2A05}" type="slidenum">
              <a:rPr lang="it-IT" smtClean="0"/>
              <a:t>8</a:t>
            </a:fld>
            <a:endParaRPr lang="it-IT"/>
          </a:p>
        </p:txBody>
      </p:sp>
      <p:sp>
        <p:nvSpPr>
          <p:cNvPr id="5" name="Segnaposto data 4">
            <a:extLst>
              <a:ext uri="{FF2B5EF4-FFF2-40B4-BE49-F238E27FC236}">
                <a16:creationId xmlns:a16="http://schemas.microsoft.com/office/drawing/2014/main" id="{CBBA3FA2-9301-4EE3-9CBC-8DDBAD4AE332}"/>
              </a:ext>
            </a:extLst>
          </p:cNvPr>
          <p:cNvSpPr>
            <a:spLocks noGrp="1"/>
          </p:cNvSpPr>
          <p:nvPr>
            <p:ph type="dt" idx="1"/>
          </p:nvPr>
        </p:nvSpPr>
        <p:spPr/>
        <p:txBody>
          <a:bodyPr/>
          <a:lstStyle/>
          <a:p>
            <a:fld id="{B5295A27-AEDA-482F-A6E6-984B6035FA82}" type="datetime1">
              <a:rPr lang="it-IT" smtClean="0"/>
              <a:t>01/12/2020</a:t>
            </a:fld>
            <a:endParaRPr lang="it-IT"/>
          </a:p>
        </p:txBody>
      </p:sp>
    </p:spTree>
    <p:extLst>
      <p:ext uri="{BB962C8B-B14F-4D97-AF65-F5344CB8AC3E}">
        <p14:creationId xmlns:p14="http://schemas.microsoft.com/office/powerpoint/2010/main" val="1576376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752">
              <a:lnSpc>
                <a:spcPct val="107000"/>
              </a:lnSpc>
              <a:spcAft>
                <a:spcPts val="867"/>
              </a:spcAft>
              <a:defRPr/>
            </a:pPr>
            <a:r>
              <a:rPr lang="en-GB" sz="2000" dirty="0">
                <a:latin typeface="Calibri" panose="020F0502020204030204" pitchFamily="34" charset="0"/>
                <a:ea typeface="Calibri" panose="020F0502020204030204" pitchFamily="34" charset="0"/>
                <a:cs typeface="Times New Roman" panose="02020603050405020304" pitchFamily="18" charset="0"/>
              </a:rPr>
              <a:t>So, the first step of PBEE is SHA, that represent the basis for many earthquake design codes practices and for seismic risk analysis of civil systems. </a:t>
            </a:r>
            <a:r>
              <a:rPr lang="it-IT" sz="2000" dirty="0" err="1">
                <a:latin typeface="CMR10"/>
                <a:ea typeface="Calibri" panose="020F0502020204030204" pitchFamily="34" charset="0"/>
                <a:cs typeface="CMR10"/>
              </a:rPr>
              <a:t>Reliable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estimates</a:t>
            </a:r>
            <a:r>
              <a:rPr lang="it-IT" sz="2000" dirty="0">
                <a:latin typeface="CMR10"/>
                <a:ea typeface="Calibri" panose="020F0502020204030204" pitchFamily="34" charset="0"/>
                <a:cs typeface="CMR10"/>
              </a:rPr>
              <a:t> of a </a:t>
            </a:r>
            <a:r>
              <a:rPr lang="it-IT" sz="2000" dirty="0" err="1">
                <a:latin typeface="CMR10"/>
                <a:ea typeface="Calibri" panose="020F0502020204030204" pitchFamily="34" charset="0"/>
                <a:cs typeface="CMR10"/>
              </a:rPr>
              <a:t>seismic</a:t>
            </a:r>
            <a:r>
              <a:rPr lang="it-IT" sz="2000" dirty="0">
                <a:latin typeface="CMR10"/>
                <a:ea typeface="Calibri" panose="020F0502020204030204" pitchFamily="34" charset="0"/>
                <a:cs typeface="CMR10"/>
              </a:rPr>
              <a:t> hazard are </a:t>
            </a:r>
            <a:r>
              <a:rPr lang="it-IT" sz="2000" dirty="0" err="1">
                <a:latin typeface="CMR10"/>
                <a:ea typeface="Calibri" panose="020F0502020204030204" pitchFamily="34" charset="0"/>
                <a:cs typeface="CMR10"/>
              </a:rPr>
              <a:t>paramounts</a:t>
            </a:r>
            <a:r>
              <a:rPr lang="it-IT" sz="2000" dirty="0">
                <a:latin typeface="CMR10"/>
                <a:ea typeface="Calibri" panose="020F0502020204030204" pitchFamily="34" charset="0"/>
                <a:cs typeface="CMR10"/>
              </a:rPr>
              <a:t> to </a:t>
            </a:r>
            <a:r>
              <a:rPr lang="it-IT" sz="2000" dirty="0" err="1">
                <a:latin typeface="CMR10"/>
                <a:ea typeface="Calibri" panose="020F0502020204030204" pitchFamily="34" charset="0"/>
                <a:cs typeface="CMR10"/>
              </a:rPr>
              <a:t>minimize</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loss</a:t>
            </a:r>
            <a:r>
              <a:rPr lang="it-IT" sz="2000" dirty="0">
                <a:latin typeface="CMR10"/>
                <a:ea typeface="Calibri" panose="020F0502020204030204" pitchFamily="34" charset="0"/>
                <a:cs typeface="CMR10"/>
              </a:rPr>
              <a:t> of life, </a:t>
            </a:r>
            <a:r>
              <a:rPr lang="it-IT" sz="2000" dirty="0" err="1">
                <a:latin typeface="CMR10"/>
                <a:ea typeface="Calibri" panose="020F0502020204030204" pitchFamily="34" charset="0"/>
                <a:cs typeface="CMR10"/>
              </a:rPr>
              <a:t>property</a:t>
            </a:r>
            <a:r>
              <a:rPr lang="it-IT" sz="2000" dirty="0">
                <a:latin typeface="CMR10"/>
                <a:ea typeface="Calibri" panose="020F0502020204030204" pitchFamily="34" charset="0"/>
                <a:cs typeface="CMR10"/>
              </a:rPr>
              <a:t> </a:t>
            </a:r>
            <a:r>
              <a:rPr lang="it-IT" sz="2000" dirty="0" err="1">
                <a:latin typeface="CMR10"/>
                <a:ea typeface="Calibri" panose="020F0502020204030204" pitchFamily="34" charset="0"/>
                <a:cs typeface="CMR10"/>
              </a:rPr>
              <a:t>damage</a:t>
            </a:r>
            <a:r>
              <a:rPr lang="it-IT" sz="2000" dirty="0">
                <a:latin typeface="CMR10"/>
                <a:ea typeface="Calibri" panose="020F0502020204030204" pitchFamily="34" charset="0"/>
                <a:cs typeface="CMR10"/>
              </a:rPr>
              <a:t> and social and </a:t>
            </a:r>
            <a:r>
              <a:rPr lang="it-IT" sz="2000" dirty="0" err="1">
                <a:latin typeface="CMR10"/>
                <a:ea typeface="Calibri" panose="020F0502020204030204" pitchFamily="34" charset="0"/>
                <a:cs typeface="CMR10"/>
              </a:rPr>
              <a:t>economic</a:t>
            </a:r>
            <a:r>
              <a:rPr lang="it-IT" sz="2000" dirty="0">
                <a:latin typeface="CMR10"/>
                <a:ea typeface="Calibri" panose="020F0502020204030204" pitchFamily="34" charset="0"/>
                <a:cs typeface="CMR10"/>
              </a:rPr>
              <a:t> disruption.</a:t>
            </a:r>
            <a:endParaRPr lang="it-IT"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endParaRPr lang="it-IT"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10"/>
          </p:nvPr>
        </p:nvSpPr>
        <p:spPr/>
        <p:txBody>
          <a:bodyPr/>
          <a:lstStyle/>
          <a:p>
            <a:fld id="{BD8970F1-6B2F-4AB4-8491-9CFFA8CC2A05}" type="slidenum">
              <a:rPr lang="it-IT" smtClean="0"/>
              <a:t>9</a:t>
            </a:fld>
            <a:endParaRPr lang="it-IT"/>
          </a:p>
        </p:txBody>
      </p:sp>
      <p:sp>
        <p:nvSpPr>
          <p:cNvPr id="5" name="Segnaposto data 4">
            <a:extLst>
              <a:ext uri="{FF2B5EF4-FFF2-40B4-BE49-F238E27FC236}">
                <a16:creationId xmlns:a16="http://schemas.microsoft.com/office/drawing/2014/main" id="{6FC149AD-025A-4DB7-8AD1-D4B0694FBB5D}"/>
              </a:ext>
            </a:extLst>
          </p:cNvPr>
          <p:cNvSpPr>
            <a:spLocks noGrp="1"/>
          </p:cNvSpPr>
          <p:nvPr>
            <p:ph type="dt" idx="1"/>
          </p:nvPr>
        </p:nvSpPr>
        <p:spPr/>
        <p:txBody>
          <a:bodyPr/>
          <a:lstStyle/>
          <a:p>
            <a:fld id="{41CA3E63-A89C-4F78-A6F9-8296ED729428}" type="datetime1">
              <a:rPr lang="it-IT" smtClean="0"/>
              <a:t>01/12/2020</a:t>
            </a:fld>
            <a:endParaRPr lang="it-IT"/>
          </a:p>
        </p:txBody>
      </p:sp>
    </p:spTree>
    <p:extLst>
      <p:ext uri="{BB962C8B-B14F-4D97-AF65-F5344CB8AC3E}">
        <p14:creationId xmlns:p14="http://schemas.microsoft.com/office/powerpoint/2010/main" val="127647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OLO_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Segnaposto immagine 3">
            <a:extLst>
              <a:ext uri="{FF2B5EF4-FFF2-40B4-BE49-F238E27FC236}">
                <a16:creationId xmlns:a16="http://schemas.microsoft.com/office/drawing/2014/main" id="{A367F15A-D10B-41B8-AB31-D8DF68EB42FB}"/>
              </a:ext>
            </a:extLst>
          </p:cNvPr>
          <p:cNvSpPr>
            <a:spLocks noGrp="1"/>
          </p:cNvSpPr>
          <p:nvPr>
            <p:ph type="pic" sz="quarter" idx="14"/>
          </p:nvPr>
        </p:nvSpPr>
        <p:spPr>
          <a:xfrm>
            <a:off x="0" y="1727199"/>
            <a:ext cx="12192000" cy="1980000"/>
          </a:xfrm>
          <a:prstGeom prst="rect">
            <a:avLst/>
          </a:prstGeom>
        </p:spPr>
        <p:txBody>
          <a:bodyPr anchor="ctr" anchorCtr="1"/>
          <a:lstStyle>
            <a:lvl1pPr marL="0" indent="0">
              <a:buFontTx/>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15" name="Segnaposto testo 4">
            <a:extLst>
              <a:ext uri="{FF2B5EF4-FFF2-40B4-BE49-F238E27FC236}">
                <a16:creationId xmlns:a16="http://schemas.microsoft.com/office/drawing/2014/main" id="{4F586515-88ED-46D4-9BC0-AFD737E0F3C4}"/>
              </a:ext>
            </a:extLst>
          </p:cNvPr>
          <p:cNvSpPr>
            <a:spLocks noGrp="1"/>
          </p:cNvSpPr>
          <p:nvPr>
            <p:ph type="body" sz="quarter" idx="10"/>
          </p:nvPr>
        </p:nvSpPr>
        <p:spPr>
          <a:xfrm>
            <a:off x="0" y="4468960"/>
            <a:ext cx="8769926" cy="671208"/>
          </a:xfrm>
          <a:prstGeom prst="rect">
            <a:avLst/>
          </a:prstGeom>
          <a:noFill/>
          <a:ln>
            <a:noFill/>
          </a:ln>
        </p:spPr>
        <p:txBody>
          <a:bodyPr anchor="b" anchorCtr="0"/>
          <a:lstStyle>
            <a:lvl1pPr marL="722313" indent="0">
              <a:buNone/>
              <a:defRPr sz="36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16" name="Segnaposto testo 4">
            <a:extLst>
              <a:ext uri="{FF2B5EF4-FFF2-40B4-BE49-F238E27FC236}">
                <a16:creationId xmlns:a16="http://schemas.microsoft.com/office/drawing/2014/main" id="{FC3821EF-61E1-4916-A7B9-DDAE3D8CF9A2}"/>
              </a:ext>
            </a:extLst>
          </p:cNvPr>
          <p:cNvSpPr>
            <a:spLocks noGrp="1"/>
          </p:cNvSpPr>
          <p:nvPr>
            <p:ph type="body" sz="quarter" idx="12"/>
          </p:nvPr>
        </p:nvSpPr>
        <p:spPr>
          <a:xfrm>
            <a:off x="-1" y="5140168"/>
            <a:ext cx="8769927" cy="743175"/>
          </a:xfrm>
          <a:prstGeom prst="rect">
            <a:avLst/>
          </a:prstGeom>
          <a:noFill/>
          <a:ln>
            <a:noFill/>
          </a:ln>
        </p:spPr>
        <p:txBody>
          <a:bodyPr anchor="t" anchorCtr="0"/>
          <a:lstStyle>
            <a:lvl1pPr marL="722313" indent="0">
              <a:buNone/>
              <a:defRPr sz="28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17" name="Segnaposto testo 4">
            <a:extLst>
              <a:ext uri="{FF2B5EF4-FFF2-40B4-BE49-F238E27FC236}">
                <a16:creationId xmlns:a16="http://schemas.microsoft.com/office/drawing/2014/main" id="{0FDE8EB7-C599-47B4-A7A0-68997C834DCE}"/>
              </a:ext>
            </a:extLst>
          </p:cNvPr>
          <p:cNvSpPr>
            <a:spLocks noGrp="1"/>
          </p:cNvSpPr>
          <p:nvPr>
            <p:ph type="body" sz="quarter" idx="13"/>
          </p:nvPr>
        </p:nvSpPr>
        <p:spPr>
          <a:xfrm>
            <a:off x="0" y="5883342"/>
            <a:ext cx="8769926" cy="317335"/>
          </a:xfrm>
          <a:prstGeom prst="rect">
            <a:avLst/>
          </a:prstGeom>
          <a:noFill/>
          <a:ln>
            <a:noFill/>
          </a:ln>
        </p:spPr>
        <p:txBody>
          <a:bodyPr anchor="b" anchorCtr="0"/>
          <a:lstStyle>
            <a:lvl1pPr marL="722313" indent="0">
              <a:buNone/>
              <a:defRPr sz="16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18" name="Segnaposto testo 4">
            <a:extLst>
              <a:ext uri="{FF2B5EF4-FFF2-40B4-BE49-F238E27FC236}">
                <a16:creationId xmlns:a16="http://schemas.microsoft.com/office/drawing/2014/main" id="{00D955BD-FA77-451F-BE06-81732AF1619B}"/>
              </a:ext>
            </a:extLst>
          </p:cNvPr>
          <p:cNvSpPr>
            <a:spLocks noGrp="1"/>
          </p:cNvSpPr>
          <p:nvPr>
            <p:ph type="body" sz="quarter" idx="15"/>
          </p:nvPr>
        </p:nvSpPr>
        <p:spPr>
          <a:xfrm>
            <a:off x="0" y="6200678"/>
            <a:ext cx="8769926" cy="351277"/>
          </a:xfrm>
          <a:prstGeom prst="rect">
            <a:avLst/>
          </a:prstGeom>
          <a:noFill/>
          <a:ln>
            <a:noFill/>
          </a:ln>
        </p:spPr>
        <p:txBody>
          <a:bodyPr anchor="b" anchorCtr="0"/>
          <a:lstStyle>
            <a:lvl1pPr marL="722313" indent="0" algn="l">
              <a:buNone/>
              <a:defRPr sz="16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2" name="Segnaposto numero diapositiva 1">
            <a:extLst>
              <a:ext uri="{FF2B5EF4-FFF2-40B4-BE49-F238E27FC236}">
                <a16:creationId xmlns:a16="http://schemas.microsoft.com/office/drawing/2014/main" id="{B5D96226-EFFB-417E-A26A-D8B77D5FC112}"/>
              </a:ext>
            </a:extLst>
          </p:cNvPr>
          <p:cNvSpPr>
            <a:spLocks noGrp="1"/>
          </p:cNvSpPr>
          <p:nvPr>
            <p:ph type="sldNum" sz="quarter" idx="16"/>
          </p:nvPr>
        </p:nvSpPr>
        <p:spPr/>
        <p:txBody>
          <a:bodyPr/>
          <a:lstStyle/>
          <a:p>
            <a:pPr>
              <a:defRPr/>
            </a:pPr>
            <a:fld id="{A631CAC9-17CC-4C26-87EE-1DC450F80871}" type="slidenum">
              <a:rPr lang="it-IT" smtClean="0"/>
              <a:pPr>
                <a:defRPr/>
              </a:pPr>
              <a:t>‹N›</a:t>
            </a:fld>
            <a:endParaRPr lang="it-IT" dirty="0"/>
          </a:p>
        </p:txBody>
      </p:sp>
    </p:spTree>
    <p:extLst>
      <p:ext uri="{BB962C8B-B14F-4D97-AF65-F5344CB8AC3E}">
        <p14:creationId xmlns:p14="http://schemas.microsoft.com/office/powerpoint/2010/main" val="835551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OLO_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2" name="Segnaposto immagine 31">
            <a:extLst>
              <a:ext uri="{FF2B5EF4-FFF2-40B4-BE49-F238E27FC236}">
                <a16:creationId xmlns:a16="http://schemas.microsoft.com/office/drawing/2014/main" id="{888B7E7B-1B08-4648-98F5-4372C01029FA}"/>
              </a:ext>
            </a:extLst>
          </p:cNvPr>
          <p:cNvSpPr>
            <a:spLocks noGrp="1"/>
          </p:cNvSpPr>
          <p:nvPr>
            <p:ph type="pic" sz="quarter" idx="11"/>
          </p:nvPr>
        </p:nvSpPr>
        <p:spPr>
          <a:xfrm>
            <a:off x="0" y="1727200"/>
            <a:ext cx="12192000" cy="5130800"/>
          </a:xfrm>
          <a:prstGeom prst="rect">
            <a:avLst/>
          </a:prstGeom>
        </p:spPr>
        <p:txBody>
          <a:bodyPr anchor="t" anchorCtr="1"/>
          <a:lstStyle>
            <a:lvl1pPr marL="0" indent="0">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33" name="Segnaposto testo 4">
            <a:extLst>
              <a:ext uri="{FF2B5EF4-FFF2-40B4-BE49-F238E27FC236}">
                <a16:creationId xmlns:a16="http://schemas.microsoft.com/office/drawing/2014/main" id="{89AD63E1-E5C3-4749-85B9-551631C6B624}"/>
              </a:ext>
            </a:extLst>
          </p:cNvPr>
          <p:cNvSpPr>
            <a:spLocks noGrp="1"/>
          </p:cNvSpPr>
          <p:nvPr>
            <p:ph type="body" sz="quarter" idx="10"/>
          </p:nvPr>
        </p:nvSpPr>
        <p:spPr>
          <a:xfrm>
            <a:off x="0" y="4468960"/>
            <a:ext cx="8769926" cy="671208"/>
          </a:xfrm>
          <a:prstGeom prst="rect">
            <a:avLst/>
          </a:prstGeom>
          <a:solidFill>
            <a:srgbClr val="CE0E2D">
              <a:alpha val="70000"/>
            </a:srgbClr>
          </a:solidFill>
          <a:ln>
            <a:noFill/>
          </a:ln>
        </p:spPr>
        <p:txBody>
          <a:bodyPr anchor="b" anchorCtr="0"/>
          <a:lstStyle>
            <a:lvl1pPr marL="722313" indent="0">
              <a:buNone/>
              <a:defRPr sz="36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34" name="Segnaposto testo 4">
            <a:extLst>
              <a:ext uri="{FF2B5EF4-FFF2-40B4-BE49-F238E27FC236}">
                <a16:creationId xmlns:a16="http://schemas.microsoft.com/office/drawing/2014/main" id="{8643E9ED-337B-4FCC-8B7E-6AD3D8CDCB45}"/>
              </a:ext>
            </a:extLst>
          </p:cNvPr>
          <p:cNvSpPr>
            <a:spLocks noGrp="1"/>
          </p:cNvSpPr>
          <p:nvPr>
            <p:ph type="body" sz="quarter" idx="12"/>
          </p:nvPr>
        </p:nvSpPr>
        <p:spPr>
          <a:xfrm>
            <a:off x="-1" y="5140168"/>
            <a:ext cx="8769927" cy="743175"/>
          </a:xfrm>
          <a:prstGeom prst="rect">
            <a:avLst/>
          </a:prstGeom>
          <a:solidFill>
            <a:srgbClr val="CE0E2D">
              <a:alpha val="70000"/>
            </a:srgbClr>
          </a:solidFill>
          <a:ln>
            <a:noFill/>
          </a:ln>
        </p:spPr>
        <p:txBody>
          <a:bodyPr anchor="t" anchorCtr="0"/>
          <a:lstStyle>
            <a:lvl1pPr marL="722313" indent="0">
              <a:buNone/>
              <a:defRPr sz="28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35" name="Segnaposto testo 4">
            <a:extLst>
              <a:ext uri="{FF2B5EF4-FFF2-40B4-BE49-F238E27FC236}">
                <a16:creationId xmlns:a16="http://schemas.microsoft.com/office/drawing/2014/main" id="{DD58755C-0059-4B7B-AC71-E26130A410E0}"/>
              </a:ext>
            </a:extLst>
          </p:cNvPr>
          <p:cNvSpPr>
            <a:spLocks noGrp="1"/>
          </p:cNvSpPr>
          <p:nvPr>
            <p:ph type="body" sz="quarter" idx="13"/>
          </p:nvPr>
        </p:nvSpPr>
        <p:spPr>
          <a:xfrm>
            <a:off x="0" y="5883342"/>
            <a:ext cx="8769926" cy="317335"/>
          </a:xfrm>
          <a:prstGeom prst="rect">
            <a:avLst/>
          </a:prstGeom>
          <a:solidFill>
            <a:srgbClr val="CE0E2D">
              <a:alpha val="70000"/>
            </a:srgbClr>
          </a:solidFill>
          <a:ln>
            <a:noFill/>
          </a:ln>
        </p:spPr>
        <p:txBody>
          <a:bodyPr anchor="b" anchorCtr="0"/>
          <a:lstStyle>
            <a:lvl1pPr marL="722313" indent="0">
              <a:buNone/>
              <a:defRPr sz="16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36" name="Segnaposto testo 4">
            <a:extLst>
              <a:ext uri="{FF2B5EF4-FFF2-40B4-BE49-F238E27FC236}">
                <a16:creationId xmlns:a16="http://schemas.microsoft.com/office/drawing/2014/main" id="{C52EAE49-330F-415C-A953-5F57BEC356B5}"/>
              </a:ext>
            </a:extLst>
          </p:cNvPr>
          <p:cNvSpPr>
            <a:spLocks noGrp="1"/>
          </p:cNvSpPr>
          <p:nvPr>
            <p:ph type="body" sz="quarter" idx="14"/>
          </p:nvPr>
        </p:nvSpPr>
        <p:spPr>
          <a:xfrm>
            <a:off x="0" y="6200678"/>
            <a:ext cx="8769926" cy="351277"/>
          </a:xfrm>
          <a:prstGeom prst="rect">
            <a:avLst/>
          </a:prstGeom>
          <a:solidFill>
            <a:srgbClr val="CE0E2D">
              <a:alpha val="70000"/>
            </a:srgbClr>
          </a:solidFill>
          <a:ln>
            <a:noFill/>
          </a:ln>
        </p:spPr>
        <p:txBody>
          <a:bodyPr anchor="b" anchorCtr="0"/>
          <a:lstStyle>
            <a:lvl1pPr marL="722313" indent="0" algn="l">
              <a:buNone/>
              <a:defRPr sz="16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2" name="Segnaposto numero diapositiva 1">
            <a:extLst>
              <a:ext uri="{FF2B5EF4-FFF2-40B4-BE49-F238E27FC236}">
                <a16:creationId xmlns:a16="http://schemas.microsoft.com/office/drawing/2014/main" id="{402A2925-8C13-4173-A157-859B105DA3F8}"/>
              </a:ext>
            </a:extLst>
          </p:cNvPr>
          <p:cNvSpPr>
            <a:spLocks noGrp="1"/>
          </p:cNvSpPr>
          <p:nvPr>
            <p:ph type="sldNum" sz="quarter" idx="15"/>
          </p:nvPr>
        </p:nvSpPr>
        <p:spPr/>
        <p:txBody>
          <a:bodyPr/>
          <a:lstStyle/>
          <a:p>
            <a:pPr>
              <a:defRPr/>
            </a:pPr>
            <a:fld id="{A631CAC9-17CC-4C26-87EE-1DC450F80871}" type="slidenum">
              <a:rPr lang="it-IT" smtClean="0"/>
              <a:pPr>
                <a:defRPr/>
              </a:pPr>
              <a:t>‹N›</a:t>
            </a:fld>
            <a:endParaRPr lang="it-IT" dirty="0"/>
          </a:p>
        </p:txBody>
      </p:sp>
    </p:spTree>
    <p:extLst>
      <p:ext uri="{BB962C8B-B14F-4D97-AF65-F5344CB8AC3E}">
        <p14:creationId xmlns:p14="http://schemas.microsoft.com/office/powerpoint/2010/main" val="2934301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erna_1_fotografia">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Segnaposto testo 5">
            <a:extLst>
              <a:ext uri="{FF2B5EF4-FFF2-40B4-BE49-F238E27FC236}">
                <a16:creationId xmlns:a16="http://schemas.microsoft.com/office/drawing/2014/main" id="{E76C24CD-A996-4E49-95DC-85887AFC856B}"/>
              </a:ext>
            </a:extLst>
          </p:cNvPr>
          <p:cNvSpPr>
            <a:spLocks noGrp="1"/>
          </p:cNvSpPr>
          <p:nvPr>
            <p:ph type="body" sz="quarter" idx="10"/>
          </p:nvPr>
        </p:nvSpPr>
        <p:spPr>
          <a:xfrm>
            <a:off x="741123" y="1276350"/>
            <a:ext cx="10583863" cy="428625"/>
          </a:xfrm>
          <a:prstGeom prst="rect">
            <a:avLst/>
          </a:prstGeom>
        </p:spPr>
        <p:txBody>
          <a:bodyPr/>
          <a:lstStyle>
            <a:lvl1pPr marL="0" indent="0">
              <a:buNone/>
              <a:defRPr>
                <a:solidFill>
                  <a:schemeClr val="bg1"/>
                </a:solidFill>
                <a:latin typeface="Arial" panose="020B0604020202020204" pitchFamily="34" charset="0"/>
                <a:cs typeface="Arial" panose="020B0604020202020204" pitchFamily="34" charset="0"/>
              </a:defRPr>
            </a:lvl1pPr>
            <a:lvl2pPr marL="0" indent="0">
              <a:buNone/>
              <a:defRPr sz="2800">
                <a:latin typeface="Arial" panose="020B0604020202020204" pitchFamily="34" charset="0"/>
                <a:cs typeface="Arial" panose="020B0604020202020204" pitchFamily="34" charset="0"/>
              </a:defRPr>
            </a:lvl2pPr>
          </a:lstStyle>
          <a:p>
            <a:pPr lvl="0"/>
            <a:r>
              <a:rPr lang="it-IT"/>
              <a:t>Modifica gli stili del testo dello schema</a:t>
            </a:r>
          </a:p>
        </p:txBody>
      </p:sp>
      <p:sp>
        <p:nvSpPr>
          <p:cNvPr id="8" name="Segnaposto testo 7">
            <a:extLst>
              <a:ext uri="{FF2B5EF4-FFF2-40B4-BE49-F238E27FC236}">
                <a16:creationId xmlns:a16="http://schemas.microsoft.com/office/drawing/2014/main" id="{C3D653B7-53E5-40D2-843D-64DCF3E99F9C}"/>
              </a:ext>
            </a:extLst>
          </p:cNvPr>
          <p:cNvSpPr>
            <a:spLocks noGrp="1"/>
          </p:cNvSpPr>
          <p:nvPr>
            <p:ph type="body" sz="quarter" idx="11"/>
          </p:nvPr>
        </p:nvSpPr>
        <p:spPr>
          <a:xfrm>
            <a:off x="741122" y="2052638"/>
            <a:ext cx="6746875" cy="428625"/>
          </a:xfrm>
          <a:prstGeom prst="rect">
            <a:avLst/>
          </a:prstGeom>
        </p:spPr>
        <p:txBody>
          <a:bodyPr/>
          <a:lstStyle>
            <a:lvl1pPr marL="0" indent="0">
              <a:buNone/>
              <a:defRPr sz="22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10" name="Segnaposto testo 9">
            <a:extLst>
              <a:ext uri="{FF2B5EF4-FFF2-40B4-BE49-F238E27FC236}">
                <a16:creationId xmlns:a16="http://schemas.microsoft.com/office/drawing/2014/main" id="{CA7386DB-F485-4A44-A65A-6EDCE82765C1}"/>
              </a:ext>
            </a:extLst>
          </p:cNvPr>
          <p:cNvSpPr>
            <a:spLocks noGrp="1"/>
          </p:cNvSpPr>
          <p:nvPr>
            <p:ph type="body" sz="quarter" idx="12"/>
          </p:nvPr>
        </p:nvSpPr>
        <p:spPr>
          <a:xfrm>
            <a:off x="741123" y="2663825"/>
            <a:ext cx="6746875" cy="3889375"/>
          </a:xfrm>
          <a:prstGeom prst="rect">
            <a:avLst/>
          </a:prstGeom>
        </p:spPr>
        <p:txBody>
          <a:bodyPr/>
          <a:lstStyle>
            <a:lvl1pPr marL="0" indent="0">
              <a:buNone/>
              <a:defRPr sz="18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3" name="Segnaposto immagine 2">
            <a:extLst>
              <a:ext uri="{FF2B5EF4-FFF2-40B4-BE49-F238E27FC236}">
                <a16:creationId xmlns:a16="http://schemas.microsoft.com/office/drawing/2014/main" id="{FB82E578-81FE-486F-A334-006EE4F34D88}"/>
              </a:ext>
            </a:extLst>
          </p:cNvPr>
          <p:cNvSpPr>
            <a:spLocks noGrp="1"/>
          </p:cNvSpPr>
          <p:nvPr>
            <p:ph type="pic" sz="quarter" idx="13"/>
          </p:nvPr>
        </p:nvSpPr>
        <p:spPr>
          <a:xfrm>
            <a:off x="7724536" y="2052638"/>
            <a:ext cx="3600450" cy="4500561"/>
          </a:xfrm>
          <a:prstGeom prst="rect">
            <a:avLst/>
          </a:prstGeom>
        </p:spPr>
        <p:txBody>
          <a:bodyPr anchor="ctr" anchorCtr="1"/>
          <a:lstStyle>
            <a:lvl1pPr marL="0" indent="0" algn="ctr">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2" name="Segnaposto numero diapositiva 1">
            <a:extLst>
              <a:ext uri="{FF2B5EF4-FFF2-40B4-BE49-F238E27FC236}">
                <a16:creationId xmlns:a16="http://schemas.microsoft.com/office/drawing/2014/main" id="{2901E55B-38D5-4D09-98FE-3E20068316EC}"/>
              </a:ext>
            </a:extLst>
          </p:cNvPr>
          <p:cNvSpPr>
            <a:spLocks noGrp="1"/>
          </p:cNvSpPr>
          <p:nvPr>
            <p:ph type="sldNum" sz="quarter" idx="14"/>
          </p:nvPr>
        </p:nvSpPr>
        <p:spPr>
          <a:xfrm>
            <a:off x="11324986" y="6492875"/>
            <a:ext cx="867014" cy="365125"/>
          </a:xfrm>
          <a:prstGeom prst="rect">
            <a:avLst/>
          </a:prstGeom>
        </p:spPr>
        <p:txBody>
          <a:bodyPr/>
          <a:lstStyle/>
          <a:p>
            <a:pPr>
              <a:defRPr/>
            </a:pPr>
            <a:fld id="{A631CAC9-17CC-4C26-87EE-1DC450F80871}" type="slidenum">
              <a:rPr lang="it-IT" smtClean="0"/>
              <a:pPr>
                <a:defRPr/>
              </a:pPr>
              <a:t>‹N›</a:t>
            </a:fld>
            <a:endParaRPr lang="it-IT" dirty="0"/>
          </a:p>
        </p:txBody>
      </p:sp>
    </p:spTree>
    <p:extLst>
      <p:ext uri="{BB962C8B-B14F-4D97-AF65-F5344CB8AC3E}">
        <p14:creationId xmlns:p14="http://schemas.microsoft.com/office/powerpoint/2010/main" val="2897281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nterna_2_fotograf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Segnaposto testo 7">
            <a:extLst>
              <a:ext uri="{FF2B5EF4-FFF2-40B4-BE49-F238E27FC236}">
                <a16:creationId xmlns:a16="http://schemas.microsoft.com/office/drawing/2014/main" id="{E22B3179-D3E5-4FA8-AAB3-4FD95E172803}"/>
              </a:ext>
            </a:extLst>
          </p:cNvPr>
          <p:cNvSpPr>
            <a:spLocks noGrp="1"/>
          </p:cNvSpPr>
          <p:nvPr>
            <p:ph type="body" sz="quarter" idx="11"/>
          </p:nvPr>
        </p:nvSpPr>
        <p:spPr>
          <a:xfrm>
            <a:off x="741123" y="2052638"/>
            <a:ext cx="6746875" cy="428625"/>
          </a:xfrm>
          <a:prstGeom prst="rect">
            <a:avLst/>
          </a:prstGeom>
        </p:spPr>
        <p:txBody>
          <a:bodyPr/>
          <a:lstStyle>
            <a:lvl1pPr marL="0" indent="0">
              <a:buNone/>
              <a:defRPr sz="22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8" name="Segnaposto testo 9">
            <a:extLst>
              <a:ext uri="{FF2B5EF4-FFF2-40B4-BE49-F238E27FC236}">
                <a16:creationId xmlns:a16="http://schemas.microsoft.com/office/drawing/2014/main" id="{7ACA2446-3414-4B38-A976-502CC5FE103E}"/>
              </a:ext>
            </a:extLst>
          </p:cNvPr>
          <p:cNvSpPr>
            <a:spLocks noGrp="1"/>
          </p:cNvSpPr>
          <p:nvPr>
            <p:ph type="body" sz="quarter" idx="12"/>
          </p:nvPr>
        </p:nvSpPr>
        <p:spPr>
          <a:xfrm>
            <a:off x="741124" y="2663825"/>
            <a:ext cx="6746875" cy="3889375"/>
          </a:xfrm>
          <a:prstGeom prst="rect">
            <a:avLst/>
          </a:prstGeom>
        </p:spPr>
        <p:txBody>
          <a:bodyPr/>
          <a:lstStyle>
            <a:lvl1pPr marL="0" indent="0">
              <a:buNone/>
              <a:defRPr sz="18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10" name="Segnaposto immagine 9">
            <a:extLst>
              <a:ext uri="{FF2B5EF4-FFF2-40B4-BE49-F238E27FC236}">
                <a16:creationId xmlns:a16="http://schemas.microsoft.com/office/drawing/2014/main" id="{953FB859-57EF-4D71-9ECC-E9B457619116}"/>
              </a:ext>
            </a:extLst>
          </p:cNvPr>
          <p:cNvSpPr>
            <a:spLocks noGrp="1"/>
          </p:cNvSpPr>
          <p:nvPr>
            <p:ph type="pic" sz="quarter" idx="13"/>
          </p:nvPr>
        </p:nvSpPr>
        <p:spPr>
          <a:xfrm>
            <a:off x="7724536" y="2052638"/>
            <a:ext cx="3600450" cy="2159000"/>
          </a:xfrm>
          <a:prstGeom prst="rect">
            <a:avLst/>
          </a:prstGeom>
        </p:spPr>
        <p:txBody>
          <a:bodyPr anchor="ctr" anchorCtr="1"/>
          <a:lstStyle>
            <a:lvl1pPr marL="0" indent="0">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11" name="Segnaposto immagine 9">
            <a:extLst>
              <a:ext uri="{FF2B5EF4-FFF2-40B4-BE49-F238E27FC236}">
                <a16:creationId xmlns:a16="http://schemas.microsoft.com/office/drawing/2014/main" id="{3CAB93C5-9538-4B05-899E-8FF73A0DE8D3}"/>
              </a:ext>
            </a:extLst>
          </p:cNvPr>
          <p:cNvSpPr>
            <a:spLocks noGrp="1"/>
          </p:cNvSpPr>
          <p:nvPr>
            <p:ph type="pic" sz="quarter" idx="14"/>
          </p:nvPr>
        </p:nvSpPr>
        <p:spPr>
          <a:xfrm>
            <a:off x="7724536" y="4394200"/>
            <a:ext cx="3600450" cy="2159000"/>
          </a:xfrm>
          <a:prstGeom prst="rect">
            <a:avLst/>
          </a:prstGeom>
        </p:spPr>
        <p:txBody>
          <a:bodyPr anchor="ctr" anchorCtr="1"/>
          <a:lstStyle>
            <a:lvl1pPr marL="0" indent="0">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9" name="Segnaposto testo 5">
            <a:extLst>
              <a:ext uri="{FF2B5EF4-FFF2-40B4-BE49-F238E27FC236}">
                <a16:creationId xmlns:a16="http://schemas.microsoft.com/office/drawing/2014/main" id="{7260E311-D420-4598-B8DE-CF6F14768D0D}"/>
              </a:ext>
            </a:extLst>
          </p:cNvPr>
          <p:cNvSpPr>
            <a:spLocks noGrp="1"/>
          </p:cNvSpPr>
          <p:nvPr>
            <p:ph type="body" sz="quarter" idx="10"/>
          </p:nvPr>
        </p:nvSpPr>
        <p:spPr>
          <a:xfrm>
            <a:off x="741123" y="1276350"/>
            <a:ext cx="10583863" cy="428625"/>
          </a:xfrm>
          <a:prstGeom prst="rect">
            <a:avLst/>
          </a:prstGeom>
        </p:spPr>
        <p:txBody>
          <a:bodyPr/>
          <a:lstStyle>
            <a:lvl1pPr marL="0" indent="0">
              <a:buNone/>
              <a:defRPr>
                <a:solidFill>
                  <a:schemeClr val="bg1"/>
                </a:solidFill>
                <a:latin typeface="Arial" panose="020B0604020202020204" pitchFamily="34" charset="0"/>
                <a:cs typeface="Arial" panose="020B0604020202020204" pitchFamily="34" charset="0"/>
              </a:defRPr>
            </a:lvl1pPr>
            <a:lvl2pPr marL="0" indent="0">
              <a:buNone/>
              <a:defRPr sz="2800">
                <a:latin typeface="Arial" panose="020B0604020202020204" pitchFamily="34" charset="0"/>
                <a:cs typeface="Arial" panose="020B0604020202020204" pitchFamily="34" charset="0"/>
              </a:defRPr>
            </a:lvl2pPr>
          </a:lstStyle>
          <a:p>
            <a:pPr lvl="0"/>
            <a:r>
              <a:rPr lang="it-IT"/>
              <a:t>Modifica gli stili del testo dello schema</a:t>
            </a:r>
          </a:p>
        </p:txBody>
      </p:sp>
      <p:sp>
        <p:nvSpPr>
          <p:cNvPr id="2" name="Segnaposto numero diapositiva 1">
            <a:extLst>
              <a:ext uri="{FF2B5EF4-FFF2-40B4-BE49-F238E27FC236}">
                <a16:creationId xmlns:a16="http://schemas.microsoft.com/office/drawing/2014/main" id="{0BAEB745-F95E-4D37-9B80-E9970B1FC033}"/>
              </a:ext>
            </a:extLst>
          </p:cNvPr>
          <p:cNvSpPr>
            <a:spLocks noGrp="1"/>
          </p:cNvSpPr>
          <p:nvPr>
            <p:ph type="sldNum" sz="quarter" idx="15"/>
          </p:nvPr>
        </p:nvSpPr>
        <p:spPr>
          <a:xfrm>
            <a:off x="11324986" y="6553200"/>
            <a:ext cx="867014" cy="304800"/>
          </a:xfrm>
          <a:prstGeom prst="rect">
            <a:avLst/>
          </a:prstGeom>
        </p:spPr>
        <p:txBody>
          <a:bodyPr/>
          <a:lstStyle/>
          <a:p>
            <a:pPr>
              <a:defRPr/>
            </a:pPr>
            <a:fld id="{A631CAC9-17CC-4C26-87EE-1DC450F80871}" type="slidenum">
              <a:rPr lang="it-IT" smtClean="0"/>
              <a:pPr>
                <a:defRPr/>
              </a:pPr>
              <a:t>‹N›</a:t>
            </a:fld>
            <a:endParaRPr lang="it-IT" dirty="0"/>
          </a:p>
        </p:txBody>
      </p:sp>
    </p:spTree>
    <p:extLst>
      <p:ext uri="{BB962C8B-B14F-4D97-AF65-F5344CB8AC3E}">
        <p14:creationId xmlns:p14="http://schemas.microsoft.com/office/powerpoint/2010/main" val="1402430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erna_3_fotograf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Segnaposto testo 7">
            <a:extLst>
              <a:ext uri="{FF2B5EF4-FFF2-40B4-BE49-F238E27FC236}">
                <a16:creationId xmlns:a16="http://schemas.microsoft.com/office/drawing/2014/main" id="{E821231F-60F9-4C30-BAFA-C4B6FCE6E79B}"/>
              </a:ext>
            </a:extLst>
          </p:cNvPr>
          <p:cNvSpPr>
            <a:spLocks noGrp="1"/>
          </p:cNvSpPr>
          <p:nvPr>
            <p:ph type="body" sz="quarter" idx="11"/>
          </p:nvPr>
        </p:nvSpPr>
        <p:spPr>
          <a:xfrm>
            <a:off x="741121" y="2052638"/>
            <a:ext cx="8015608" cy="428625"/>
          </a:xfrm>
          <a:prstGeom prst="rect">
            <a:avLst/>
          </a:prstGeom>
        </p:spPr>
        <p:txBody>
          <a:bodyPr/>
          <a:lstStyle>
            <a:lvl1pPr marL="0" indent="0">
              <a:buNone/>
              <a:defRPr sz="22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9" name="Segnaposto testo 9">
            <a:extLst>
              <a:ext uri="{FF2B5EF4-FFF2-40B4-BE49-F238E27FC236}">
                <a16:creationId xmlns:a16="http://schemas.microsoft.com/office/drawing/2014/main" id="{D36B0302-E885-4637-8D1A-B723026CD233}"/>
              </a:ext>
            </a:extLst>
          </p:cNvPr>
          <p:cNvSpPr>
            <a:spLocks noGrp="1"/>
          </p:cNvSpPr>
          <p:nvPr>
            <p:ph type="body" sz="quarter" idx="12"/>
          </p:nvPr>
        </p:nvSpPr>
        <p:spPr>
          <a:xfrm>
            <a:off x="741123" y="2663825"/>
            <a:ext cx="8015608" cy="3889375"/>
          </a:xfrm>
          <a:prstGeom prst="rect">
            <a:avLst/>
          </a:prstGeom>
        </p:spPr>
        <p:txBody>
          <a:bodyPr/>
          <a:lstStyle>
            <a:lvl1pPr marL="0" indent="0">
              <a:buNone/>
              <a:defRPr sz="18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3" name="Segnaposto immagine 2">
            <a:extLst>
              <a:ext uri="{FF2B5EF4-FFF2-40B4-BE49-F238E27FC236}">
                <a16:creationId xmlns:a16="http://schemas.microsoft.com/office/drawing/2014/main" id="{C7F831A6-3CB7-4905-877C-DD92B6E1C2F5}"/>
              </a:ext>
            </a:extLst>
          </p:cNvPr>
          <p:cNvSpPr>
            <a:spLocks noGrp="1"/>
          </p:cNvSpPr>
          <p:nvPr>
            <p:ph type="pic" sz="quarter" idx="13"/>
          </p:nvPr>
        </p:nvSpPr>
        <p:spPr>
          <a:xfrm>
            <a:off x="8985011" y="2052638"/>
            <a:ext cx="2339975" cy="1438275"/>
          </a:xfrm>
          <a:prstGeom prst="rect">
            <a:avLst/>
          </a:prstGeom>
        </p:spPr>
        <p:txBody>
          <a:bodyPr anchor="ctr" anchorCtr="1"/>
          <a:lstStyle>
            <a:lvl1pPr marL="0" indent="0">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10" name="Segnaposto immagine 2">
            <a:extLst>
              <a:ext uri="{FF2B5EF4-FFF2-40B4-BE49-F238E27FC236}">
                <a16:creationId xmlns:a16="http://schemas.microsoft.com/office/drawing/2014/main" id="{8E80AB39-3B52-4C77-9B5A-713F16B9F165}"/>
              </a:ext>
            </a:extLst>
          </p:cNvPr>
          <p:cNvSpPr>
            <a:spLocks noGrp="1"/>
          </p:cNvSpPr>
          <p:nvPr>
            <p:ph type="pic" sz="quarter" idx="14"/>
          </p:nvPr>
        </p:nvSpPr>
        <p:spPr>
          <a:xfrm>
            <a:off x="8985010" y="5111750"/>
            <a:ext cx="2339975" cy="1438275"/>
          </a:xfrm>
          <a:prstGeom prst="rect">
            <a:avLst/>
          </a:prstGeom>
        </p:spPr>
        <p:txBody>
          <a:bodyPr anchor="ctr" anchorCtr="1"/>
          <a:lstStyle>
            <a:lvl1pPr marL="0" indent="0">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11" name="Segnaposto immagine 2">
            <a:extLst>
              <a:ext uri="{FF2B5EF4-FFF2-40B4-BE49-F238E27FC236}">
                <a16:creationId xmlns:a16="http://schemas.microsoft.com/office/drawing/2014/main" id="{515AAABD-A5E9-403A-B769-1AC69CA97A0D}"/>
              </a:ext>
            </a:extLst>
          </p:cNvPr>
          <p:cNvSpPr>
            <a:spLocks noGrp="1"/>
          </p:cNvSpPr>
          <p:nvPr>
            <p:ph type="pic" sz="quarter" idx="15"/>
          </p:nvPr>
        </p:nvSpPr>
        <p:spPr>
          <a:xfrm>
            <a:off x="8985010" y="3582194"/>
            <a:ext cx="2339975" cy="1438275"/>
          </a:xfrm>
          <a:prstGeom prst="rect">
            <a:avLst/>
          </a:prstGeom>
        </p:spPr>
        <p:txBody>
          <a:bodyPr anchor="ctr" anchorCtr="1"/>
          <a:lstStyle>
            <a:lvl1pPr marL="0" indent="0">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12" name="Segnaposto testo 5">
            <a:extLst>
              <a:ext uri="{FF2B5EF4-FFF2-40B4-BE49-F238E27FC236}">
                <a16:creationId xmlns:a16="http://schemas.microsoft.com/office/drawing/2014/main" id="{F365FE00-095C-4612-BA61-5EA737AEBFFE}"/>
              </a:ext>
            </a:extLst>
          </p:cNvPr>
          <p:cNvSpPr>
            <a:spLocks noGrp="1"/>
          </p:cNvSpPr>
          <p:nvPr>
            <p:ph type="body" sz="quarter" idx="10"/>
          </p:nvPr>
        </p:nvSpPr>
        <p:spPr>
          <a:xfrm>
            <a:off x="741123" y="1276350"/>
            <a:ext cx="10583863" cy="428625"/>
          </a:xfrm>
          <a:prstGeom prst="rect">
            <a:avLst/>
          </a:prstGeom>
        </p:spPr>
        <p:txBody>
          <a:bodyPr/>
          <a:lstStyle>
            <a:lvl1pPr marL="0" indent="0">
              <a:buNone/>
              <a:defRPr>
                <a:solidFill>
                  <a:schemeClr val="bg1"/>
                </a:solidFill>
                <a:latin typeface="Arial" panose="020B0604020202020204" pitchFamily="34" charset="0"/>
                <a:cs typeface="Arial" panose="020B0604020202020204" pitchFamily="34" charset="0"/>
              </a:defRPr>
            </a:lvl1pPr>
            <a:lvl2pPr marL="0" indent="0">
              <a:buNone/>
              <a:defRPr sz="2800">
                <a:latin typeface="Arial" panose="020B0604020202020204" pitchFamily="34" charset="0"/>
                <a:cs typeface="Arial" panose="020B0604020202020204" pitchFamily="34" charset="0"/>
              </a:defRPr>
            </a:lvl2pPr>
          </a:lstStyle>
          <a:p>
            <a:pPr lvl="0"/>
            <a:r>
              <a:rPr lang="it-IT"/>
              <a:t>Modifica gli stili del testo dello schema</a:t>
            </a:r>
          </a:p>
        </p:txBody>
      </p:sp>
      <p:sp>
        <p:nvSpPr>
          <p:cNvPr id="2" name="Segnaposto numero diapositiva 1">
            <a:extLst>
              <a:ext uri="{FF2B5EF4-FFF2-40B4-BE49-F238E27FC236}">
                <a16:creationId xmlns:a16="http://schemas.microsoft.com/office/drawing/2014/main" id="{27504BC3-12C7-4794-A494-91D110C42BD0}"/>
              </a:ext>
            </a:extLst>
          </p:cNvPr>
          <p:cNvSpPr>
            <a:spLocks noGrp="1"/>
          </p:cNvSpPr>
          <p:nvPr>
            <p:ph type="sldNum" sz="quarter" idx="16"/>
          </p:nvPr>
        </p:nvSpPr>
        <p:spPr>
          <a:xfrm>
            <a:off x="11324986" y="6492875"/>
            <a:ext cx="867014" cy="365125"/>
          </a:xfrm>
          <a:prstGeom prst="rect">
            <a:avLst/>
          </a:prstGeom>
        </p:spPr>
        <p:txBody>
          <a:bodyPr/>
          <a:lstStyle/>
          <a:p>
            <a:pPr>
              <a:defRPr/>
            </a:pPr>
            <a:fld id="{A631CAC9-17CC-4C26-87EE-1DC450F80871}" type="slidenum">
              <a:rPr lang="it-IT" smtClean="0"/>
              <a:pPr>
                <a:defRPr/>
              </a:pPr>
              <a:t>‹N›</a:t>
            </a:fld>
            <a:endParaRPr lang="it-IT" dirty="0"/>
          </a:p>
        </p:txBody>
      </p:sp>
    </p:spTree>
    <p:extLst>
      <p:ext uri="{BB962C8B-B14F-4D97-AF65-F5344CB8AC3E}">
        <p14:creationId xmlns:p14="http://schemas.microsoft.com/office/powerpoint/2010/main" val="3823730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terna_con_filigrana">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Segnaposto testo 7">
            <a:extLst>
              <a:ext uri="{FF2B5EF4-FFF2-40B4-BE49-F238E27FC236}">
                <a16:creationId xmlns:a16="http://schemas.microsoft.com/office/drawing/2014/main" id="{C96E3B1E-F351-480A-8023-CAA36E47052A}"/>
              </a:ext>
            </a:extLst>
          </p:cNvPr>
          <p:cNvSpPr>
            <a:spLocks noGrp="1"/>
          </p:cNvSpPr>
          <p:nvPr>
            <p:ph type="body" sz="quarter" idx="11"/>
          </p:nvPr>
        </p:nvSpPr>
        <p:spPr>
          <a:xfrm>
            <a:off x="741119" y="2052638"/>
            <a:ext cx="10583863" cy="428625"/>
          </a:xfrm>
          <a:prstGeom prst="rect">
            <a:avLst/>
          </a:prstGeom>
        </p:spPr>
        <p:txBody>
          <a:bodyPr/>
          <a:lstStyle>
            <a:lvl1pPr marL="0" indent="0">
              <a:buNone/>
              <a:defRPr sz="22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6" name="Segnaposto testo 9">
            <a:extLst>
              <a:ext uri="{FF2B5EF4-FFF2-40B4-BE49-F238E27FC236}">
                <a16:creationId xmlns:a16="http://schemas.microsoft.com/office/drawing/2014/main" id="{1D1BA64B-3824-4CCD-9C59-8A2272AE8D70}"/>
              </a:ext>
            </a:extLst>
          </p:cNvPr>
          <p:cNvSpPr>
            <a:spLocks noGrp="1"/>
          </p:cNvSpPr>
          <p:nvPr>
            <p:ph type="body" sz="quarter" idx="12"/>
          </p:nvPr>
        </p:nvSpPr>
        <p:spPr>
          <a:xfrm>
            <a:off x="741121" y="2663825"/>
            <a:ext cx="10583861" cy="3889375"/>
          </a:xfrm>
          <a:prstGeom prst="rect">
            <a:avLst/>
          </a:prstGeom>
        </p:spPr>
        <p:txBody>
          <a:bodyPr/>
          <a:lstStyle>
            <a:lvl1pPr marL="0" indent="0">
              <a:buNone/>
              <a:defRPr sz="18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8" name="Segnaposto testo 5">
            <a:extLst>
              <a:ext uri="{FF2B5EF4-FFF2-40B4-BE49-F238E27FC236}">
                <a16:creationId xmlns:a16="http://schemas.microsoft.com/office/drawing/2014/main" id="{37467AFB-4C0A-4161-AA57-B74FF80C7FE5}"/>
              </a:ext>
            </a:extLst>
          </p:cNvPr>
          <p:cNvSpPr>
            <a:spLocks noGrp="1"/>
          </p:cNvSpPr>
          <p:nvPr>
            <p:ph type="body" sz="quarter" idx="10"/>
          </p:nvPr>
        </p:nvSpPr>
        <p:spPr>
          <a:xfrm>
            <a:off x="741123" y="1276350"/>
            <a:ext cx="10583863" cy="428625"/>
          </a:xfrm>
          <a:prstGeom prst="rect">
            <a:avLst/>
          </a:prstGeom>
        </p:spPr>
        <p:txBody>
          <a:bodyPr/>
          <a:lstStyle>
            <a:lvl1pPr marL="0" indent="0">
              <a:buNone/>
              <a:defRPr>
                <a:solidFill>
                  <a:schemeClr val="bg1"/>
                </a:solidFill>
                <a:latin typeface="Arial" panose="020B0604020202020204" pitchFamily="34" charset="0"/>
                <a:cs typeface="Arial" panose="020B0604020202020204" pitchFamily="34" charset="0"/>
              </a:defRPr>
            </a:lvl1pPr>
            <a:lvl2pPr marL="0" indent="0">
              <a:buNone/>
              <a:defRPr sz="2800">
                <a:latin typeface="Arial" panose="020B0604020202020204" pitchFamily="34" charset="0"/>
                <a:cs typeface="Arial" panose="020B0604020202020204" pitchFamily="34" charset="0"/>
              </a:defRPr>
            </a:lvl2pPr>
          </a:lstStyle>
          <a:p>
            <a:pPr lvl="0"/>
            <a:r>
              <a:rPr lang="it-IT"/>
              <a:t>Modifica gli stili del testo dello schema</a:t>
            </a:r>
          </a:p>
        </p:txBody>
      </p:sp>
      <p:sp>
        <p:nvSpPr>
          <p:cNvPr id="2" name="Segnaposto numero diapositiva 1">
            <a:extLst>
              <a:ext uri="{FF2B5EF4-FFF2-40B4-BE49-F238E27FC236}">
                <a16:creationId xmlns:a16="http://schemas.microsoft.com/office/drawing/2014/main" id="{C2F2B5A6-A9B7-4F9A-9DA6-8CB6AECFDAC6}"/>
              </a:ext>
            </a:extLst>
          </p:cNvPr>
          <p:cNvSpPr>
            <a:spLocks noGrp="1"/>
          </p:cNvSpPr>
          <p:nvPr>
            <p:ph type="sldNum" sz="quarter" idx="13"/>
          </p:nvPr>
        </p:nvSpPr>
        <p:spPr>
          <a:xfrm>
            <a:off x="11324986" y="6492875"/>
            <a:ext cx="867014" cy="365125"/>
          </a:xfrm>
          <a:prstGeom prst="rect">
            <a:avLst/>
          </a:prstGeom>
        </p:spPr>
        <p:txBody>
          <a:bodyPr/>
          <a:lstStyle/>
          <a:p>
            <a:pPr>
              <a:defRPr/>
            </a:pPr>
            <a:fld id="{A631CAC9-17CC-4C26-87EE-1DC450F80871}" type="slidenum">
              <a:rPr lang="it-IT" smtClean="0"/>
              <a:pPr>
                <a:defRPr/>
              </a:pPr>
              <a:t>‹N›</a:t>
            </a:fld>
            <a:endParaRPr lang="it-IT" dirty="0"/>
          </a:p>
        </p:txBody>
      </p:sp>
    </p:spTree>
    <p:extLst>
      <p:ext uri="{BB962C8B-B14F-4D97-AF65-F5344CB8AC3E}">
        <p14:creationId xmlns:p14="http://schemas.microsoft.com/office/powerpoint/2010/main" val="690423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terna_senza_fotografi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egnaposto testo 7">
            <a:extLst>
              <a:ext uri="{FF2B5EF4-FFF2-40B4-BE49-F238E27FC236}">
                <a16:creationId xmlns:a16="http://schemas.microsoft.com/office/drawing/2014/main" id="{48B5030C-2E21-492F-91CA-9FBD5E21C725}"/>
              </a:ext>
            </a:extLst>
          </p:cNvPr>
          <p:cNvSpPr>
            <a:spLocks noGrp="1"/>
          </p:cNvSpPr>
          <p:nvPr>
            <p:ph type="body" sz="quarter" idx="11"/>
          </p:nvPr>
        </p:nvSpPr>
        <p:spPr>
          <a:xfrm>
            <a:off x="741119" y="2052638"/>
            <a:ext cx="10583863" cy="428625"/>
          </a:xfrm>
          <a:prstGeom prst="rect">
            <a:avLst/>
          </a:prstGeom>
        </p:spPr>
        <p:txBody>
          <a:bodyPr/>
          <a:lstStyle>
            <a:lvl1pPr marL="0" indent="0">
              <a:buNone/>
              <a:defRPr sz="22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8" name="Segnaposto testo 9">
            <a:extLst>
              <a:ext uri="{FF2B5EF4-FFF2-40B4-BE49-F238E27FC236}">
                <a16:creationId xmlns:a16="http://schemas.microsoft.com/office/drawing/2014/main" id="{7C4F1306-F248-41DA-9945-E84C3CC44D5F}"/>
              </a:ext>
            </a:extLst>
          </p:cNvPr>
          <p:cNvSpPr>
            <a:spLocks noGrp="1"/>
          </p:cNvSpPr>
          <p:nvPr>
            <p:ph type="body" sz="quarter" idx="12"/>
          </p:nvPr>
        </p:nvSpPr>
        <p:spPr>
          <a:xfrm>
            <a:off x="741122" y="2663825"/>
            <a:ext cx="10583860" cy="3889375"/>
          </a:xfrm>
          <a:prstGeom prst="rect">
            <a:avLst/>
          </a:prstGeom>
        </p:spPr>
        <p:txBody>
          <a:bodyPr/>
          <a:lstStyle>
            <a:lvl1pPr marL="0" indent="0">
              <a:buNone/>
              <a:defRPr sz="18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6" name="Segnaposto testo 5">
            <a:extLst>
              <a:ext uri="{FF2B5EF4-FFF2-40B4-BE49-F238E27FC236}">
                <a16:creationId xmlns:a16="http://schemas.microsoft.com/office/drawing/2014/main" id="{E470F01B-BDF9-4A6A-B8A5-C868ACCDE65B}"/>
              </a:ext>
            </a:extLst>
          </p:cNvPr>
          <p:cNvSpPr>
            <a:spLocks noGrp="1"/>
          </p:cNvSpPr>
          <p:nvPr>
            <p:ph type="body" sz="quarter" idx="10"/>
          </p:nvPr>
        </p:nvSpPr>
        <p:spPr>
          <a:xfrm>
            <a:off x="741123" y="1276350"/>
            <a:ext cx="10583863" cy="428625"/>
          </a:xfrm>
          <a:prstGeom prst="rect">
            <a:avLst/>
          </a:prstGeom>
        </p:spPr>
        <p:txBody>
          <a:bodyPr/>
          <a:lstStyle>
            <a:lvl1pPr marL="0" indent="0">
              <a:buNone/>
              <a:defRPr>
                <a:solidFill>
                  <a:schemeClr val="bg1"/>
                </a:solidFill>
                <a:latin typeface="Arial" panose="020B0604020202020204" pitchFamily="34" charset="0"/>
                <a:cs typeface="Arial" panose="020B0604020202020204" pitchFamily="34" charset="0"/>
              </a:defRPr>
            </a:lvl1pPr>
            <a:lvl2pPr marL="0" indent="0">
              <a:buNone/>
              <a:defRPr sz="2800">
                <a:latin typeface="Arial" panose="020B0604020202020204" pitchFamily="34" charset="0"/>
                <a:cs typeface="Arial" panose="020B0604020202020204" pitchFamily="34" charset="0"/>
              </a:defRPr>
            </a:lvl2pPr>
          </a:lstStyle>
          <a:p>
            <a:pPr lvl="0"/>
            <a:r>
              <a:rPr lang="it-IT"/>
              <a:t>Modifica gli stili del testo dello schema</a:t>
            </a:r>
          </a:p>
        </p:txBody>
      </p:sp>
      <p:sp>
        <p:nvSpPr>
          <p:cNvPr id="2" name="Segnaposto numero diapositiva 1">
            <a:extLst>
              <a:ext uri="{FF2B5EF4-FFF2-40B4-BE49-F238E27FC236}">
                <a16:creationId xmlns:a16="http://schemas.microsoft.com/office/drawing/2014/main" id="{9ACB18DC-FD31-46B8-A3A0-26F55F19BA2B}"/>
              </a:ext>
            </a:extLst>
          </p:cNvPr>
          <p:cNvSpPr>
            <a:spLocks noGrp="1"/>
          </p:cNvSpPr>
          <p:nvPr>
            <p:ph type="sldNum" sz="quarter" idx="13"/>
          </p:nvPr>
        </p:nvSpPr>
        <p:spPr>
          <a:xfrm>
            <a:off x="11324986" y="6492875"/>
            <a:ext cx="867014" cy="365125"/>
          </a:xfrm>
          <a:prstGeom prst="rect">
            <a:avLst/>
          </a:prstGeom>
        </p:spPr>
        <p:txBody>
          <a:bodyPr/>
          <a:lstStyle/>
          <a:p>
            <a:pPr>
              <a:defRPr/>
            </a:pPr>
            <a:fld id="{A631CAC9-17CC-4C26-87EE-1DC450F80871}" type="slidenum">
              <a:rPr lang="it-IT" smtClean="0"/>
              <a:pPr>
                <a:defRPr/>
              </a:pPr>
              <a:t>‹N›</a:t>
            </a:fld>
            <a:endParaRPr lang="it-IT" dirty="0"/>
          </a:p>
        </p:txBody>
      </p:sp>
    </p:spTree>
    <p:extLst>
      <p:ext uri="{BB962C8B-B14F-4D97-AF65-F5344CB8AC3E}">
        <p14:creationId xmlns:p14="http://schemas.microsoft.com/office/powerpoint/2010/main" val="2167887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terna_vuot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60F1F266-6017-4ECD-9DB0-839DFFC0298B}"/>
              </a:ext>
            </a:extLst>
          </p:cNvPr>
          <p:cNvSpPr>
            <a:spLocks noGrp="1"/>
          </p:cNvSpPr>
          <p:nvPr>
            <p:ph type="sldNum" sz="quarter" idx="10"/>
          </p:nvPr>
        </p:nvSpPr>
        <p:spPr>
          <a:xfrm>
            <a:off x="11324986" y="6492875"/>
            <a:ext cx="867014" cy="365125"/>
          </a:xfrm>
          <a:prstGeom prst="rect">
            <a:avLst/>
          </a:prstGeom>
        </p:spPr>
        <p:txBody>
          <a:bodyPr/>
          <a:lstStyle/>
          <a:p>
            <a:pPr>
              <a:defRPr/>
            </a:pPr>
            <a:fld id="{A631CAC9-17CC-4C26-87EE-1DC450F80871}" type="slidenum">
              <a:rPr lang="it-IT" smtClean="0"/>
              <a:pPr>
                <a:defRPr/>
              </a:pPr>
              <a:t>‹N›</a:t>
            </a:fld>
            <a:endParaRPr lang="it-IT" dirty="0"/>
          </a:p>
        </p:txBody>
      </p:sp>
    </p:spTree>
    <p:extLst>
      <p:ext uri="{BB962C8B-B14F-4D97-AF65-F5344CB8AC3E}">
        <p14:creationId xmlns:p14="http://schemas.microsoft.com/office/powerpoint/2010/main" val="2529292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egnaposto numero diapositiva 1">
            <a:extLst>
              <a:ext uri="{FF2B5EF4-FFF2-40B4-BE49-F238E27FC236}">
                <a16:creationId xmlns:a16="http://schemas.microsoft.com/office/drawing/2014/main" id="{674FBB5E-1F1B-4ABA-8317-9D4A5430D4A6}"/>
              </a:ext>
            </a:extLst>
          </p:cNvPr>
          <p:cNvSpPr>
            <a:spLocks noGrp="1"/>
          </p:cNvSpPr>
          <p:nvPr>
            <p:ph type="sldNum" sz="quarter" idx="4"/>
          </p:nvPr>
        </p:nvSpPr>
        <p:spPr>
          <a:xfrm>
            <a:off x="11324986" y="6553200"/>
            <a:ext cx="867014" cy="304800"/>
          </a:xfrm>
          <a:prstGeom prst="rect">
            <a:avLst/>
          </a:prstGeom>
        </p:spPr>
        <p:txBody>
          <a:bodyPr/>
          <a:lstStyle>
            <a:lvl1pPr algn="ctr">
              <a:defRPr sz="1200"/>
            </a:lvl1pPr>
          </a:lstStyle>
          <a:p>
            <a:fld id="{6630F611-3D78-4E98-9E4C-D430BBAA5F6C}" type="slidenum">
              <a:rPr lang="it-IT" smtClean="0"/>
              <a:t>‹N›</a:t>
            </a:fld>
            <a:endParaRPr lang="it-IT"/>
          </a:p>
        </p:txBody>
      </p:sp>
    </p:spTree>
    <p:extLst>
      <p:ext uri="{BB962C8B-B14F-4D97-AF65-F5344CB8AC3E}">
        <p14:creationId xmlns:p14="http://schemas.microsoft.com/office/powerpoint/2010/main" val="412197301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Lst>
  <p:hf hdr="0" ftr="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kia13nn/ISPS.git"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hyperlink" Target="mailto:chiara.nardin@unitn.it?subject=SPIF%20Presentation%20-%20Ph.D.%20Candidate%20Nardin" TargetMode="External"/><Relationship Id="rId3" Type="http://schemas.openxmlformats.org/officeDocument/2006/relationships/diagramData" Target="../diagrams/data5.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5.png"/><Relationship Id="rId4" Type="http://schemas.openxmlformats.org/officeDocument/2006/relationships/diagramLayout" Target="../diagrams/layout3.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2.jpe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mailto:chiara.nardin@unitn.it?subject=SPIF%20Presentation%20-%20Ph.D.%20Candidate%20Nardin" TargetMode="External"/><Relationship Id="rId5" Type="http://schemas.openxmlformats.org/officeDocument/2006/relationships/image" Target="../media/image34.png"/><Relationship Id="rId4" Type="http://schemas.openxmlformats.org/officeDocument/2006/relationships/hyperlink" Target="http://legacy.ingv.it/roma/attivita/pererischio/macrosismica/Seismic/seismic.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hyperlink" Target="http://zonesismiche.mi.ingv.it/" TargetMode="External"/><Relationship Id="rId10"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7.png"/><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7" Type="http://schemas.openxmlformats.org/officeDocument/2006/relationships/hyperlink" Target="https://github.com/kia13nn/ISPS.git"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hyperlink" Target="http://esse1-gis.mi.ingv.i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hyperlink" Target="http://zonesismiche.mi.ingv.it/"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zonesismiche.mi.ingv.it/" TargetMode="External"/><Relationship Id="rId7"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mailto:chiara.nardin@unitn.it?subject=SPIF%20Presentation%20-%20Ph.D.%20Candidate%20Nardin" TargetMode="Externa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github.com/kia13nn/ISPS.git"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7.png"/><Relationship Id="rId7"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4.png"/><Relationship Id="rId3" Type="http://schemas.openxmlformats.org/officeDocument/2006/relationships/diagramData" Target="../diagrams/data6.xml"/><Relationship Id="rId7" Type="http://schemas.microsoft.com/office/2007/relationships/diagramDrawing" Target="../diagrams/drawing4.xml"/><Relationship Id="rId12"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 Id="rId1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image" Target="../media/image21.png"/><Relationship Id="rId18" Type="http://schemas.openxmlformats.org/officeDocument/2006/relationships/image" Target="../media/image5.png"/><Relationship Id="rId3" Type="http://schemas.openxmlformats.org/officeDocument/2006/relationships/diagramData" Target="../diagrams/data8.xml"/><Relationship Id="rId7" Type="http://schemas.microsoft.com/office/2007/relationships/diagramDrawing" Target="../diagrams/drawing5.xml"/><Relationship Id="rId12" Type="http://schemas.openxmlformats.org/officeDocument/2006/relationships/image" Target="../media/image20.png"/><Relationship Id="rId17" Type="http://schemas.openxmlformats.org/officeDocument/2006/relationships/image" Target="../media/image4.png"/><Relationship Id="rId2" Type="http://schemas.openxmlformats.org/officeDocument/2006/relationships/notesSlide" Target="../notesSlides/notesSlide42.xml"/><Relationship Id="rId16" Type="http://schemas.openxmlformats.org/officeDocument/2006/relationships/hyperlink" Target="mailto:chiara.nardin@unitn.it?subject=SPIF%20Presentation%20-%20Ph.D.%20Candidate%20Nardin" TargetMode="External"/><Relationship Id="rId1" Type="http://schemas.openxmlformats.org/officeDocument/2006/relationships/slideLayout" Target="../slideLayouts/slideLayout3.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5" Type="http://schemas.openxmlformats.org/officeDocument/2006/relationships/image" Target="../media/image23.png"/><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 Id="rId14" Type="http://schemas.openxmlformats.org/officeDocument/2006/relationships/image" Target="../media/image22.png"/></Relationships>
</file>

<file path=ppt/slides/_rels/slide4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66.png"/><Relationship Id="rId9" Type="http://schemas.openxmlformats.org/officeDocument/2006/relationships/image" Target="../media/image68.png"/></Relationships>
</file>

<file path=ppt/slides/_rels/slide4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70.png"/><Relationship Id="rId4" Type="http://schemas.openxmlformats.org/officeDocument/2006/relationships/hyperlink" Target="mailto:chiara.nardin@unitn.it?subject=SPIF%20Presentation%20-%20Ph.D.%20Candidate%20Nardin" TargetMode="External"/><Relationship Id="rId9" Type="http://schemas.openxmlformats.org/officeDocument/2006/relationships/image" Target="../media/image68.png"/></Relationships>
</file>

<file path=ppt/slides/_rels/slide4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91.png"/><Relationship Id="rId7"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5.png"/><Relationship Id="rId10" Type="http://schemas.openxmlformats.org/officeDocument/2006/relationships/image" Target="../media/image76.png"/><Relationship Id="rId4" Type="http://schemas.openxmlformats.org/officeDocument/2006/relationships/image" Target="../media/image4.png"/><Relationship Id="rId9" Type="http://schemas.openxmlformats.org/officeDocument/2006/relationships/image" Target="../media/image75.png"/></Relationships>
</file>

<file path=ppt/slides/_rels/slide4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2.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mailto:chiara.nardin@unitn.it?subject=SPIF%20Presentation%20-%20Ph.D.%20Candidate%20Nardin" TargetMode="External"/><Relationship Id="rId11" Type="http://schemas.openxmlformats.org/officeDocument/2006/relationships/image" Target="../media/image15.png"/><Relationship Id="rId5" Type="http://schemas.openxmlformats.org/officeDocument/2006/relationships/image" Target="../media/image5.png"/><Relationship Id="rId10"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5.png"/><Relationship Id="rId10" Type="http://schemas.openxmlformats.org/officeDocument/2006/relationships/image" Target="../media/image87.png"/><Relationship Id="rId4" Type="http://schemas.openxmlformats.org/officeDocument/2006/relationships/image" Target="../media/image4.png"/><Relationship Id="rId9"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5.png"/><Relationship Id="rId10" Type="http://schemas.openxmlformats.org/officeDocument/2006/relationships/image" Target="../media/image96.png"/><Relationship Id="rId4" Type="http://schemas.openxmlformats.org/officeDocument/2006/relationships/image" Target="../media/image4.png"/><Relationship Id="rId9"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5.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5.png"/><Relationship Id="rId10" Type="http://schemas.openxmlformats.org/officeDocument/2006/relationships/image" Target="../media/image104.png"/><Relationship Id="rId4" Type="http://schemas.openxmlformats.org/officeDocument/2006/relationships/image" Target="../media/image4.png"/><Relationship Id="rId9" Type="http://schemas.openxmlformats.org/officeDocument/2006/relationships/image" Target="../media/image103.png"/></Relationships>
</file>

<file path=ppt/slides/_rels/slide58.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6.png"/><Relationship Id="rId7" Type="http://schemas.openxmlformats.org/officeDocument/2006/relationships/image" Target="../media/image107.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chiara.nardin@unitn.it?subject=SPIF%20Presentation%20-%20Ph.D.%20Candidate%20Nardin"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110.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7.png"/><Relationship Id="rId18" Type="http://schemas.openxmlformats.org/officeDocument/2006/relationships/hyperlink" Target="mailto:chiara.nardin@unitn.it?subject=SPIF%20Presentation%20-%20Ph.D.%20Candidate%20Nardin"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6.png"/><Relationship Id="rId17" Type="http://schemas.openxmlformats.org/officeDocument/2006/relationships/image" Target="../media/image5.png"/><Relationship Id="rId2" Type="http://schemas.openxmlformats.org/officeDocument/2006/relationships/notesSlide" Target="../notesSlides/notesSlide6.xml"/><Relationship Id="rId16" Type="http://schemas.openxmlformats.org/officeDocument/2006/relationships/image" Target="../media/image4.png"/><Relationship Id="rId20"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5" Type="http://schemas.openxmlformats.org/officeDocument/2006/relationships/image" Target="../media/image19.png"/><Relationship Id="rId10" Type="http://schemas.openxmlformats.org/officeDocument/2006/relationships/diagramQuickStyle" Target="../diagrams/quickStyle1.xml"/><Relationship Id="rId19" Type="http://schemas.openxmlformats.org/officeDocument/2006/relationships/image" Target="../media/image13.png"/><Relationship Id="rId4" Type="http://schemas.openxmlformats.org/officeDocument/2006/relationships/diagramLayout" Target="../diagrams/layout1.xml"/><Relationship Id="rId9" Type="http://schemas.openxmlformats.org/officeDocument/2006/relationships/diagramLayout" Target="../diagrams/layout1.xml"/><Relationship Id="rId1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113.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5.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7.png"/><Relationship Id="rId2" Type="http://schemas.openxmlformats.org/officeDocument/2006/relationships/hyperlink" Target="mailto:chiara.nardin@unitn.it?subject=SPIF%20Presentation%20-%20Ph.D.%20Candidate%20Nardin" TargetMode="Externa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5.pn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7" Type="http://schemas.openxmlformats.org/officeDocument/2006/relationships/image" Target="../media/image119.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5.png"/><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hyperlink" Target="http://zonesismiche.mi.ingv.it/" TargetMode="Externa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chiara.nardin@unitn.it?subject=SPIF%20Presentation%20-%20Ph.D.%20Candidate%20Nardin"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0.png"/><Relationship Id="rId5" Type="http://schemas.openxmlformats.org/officeDocument/2006/relationships/hyperlink" Target="mailto:chiara.nardin@unitn.it?subject=SPIF%20Presentation%20-%20Ph.D.%20Candidate%20Nardin" TargetMode="Externa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mailto:chiara.nardin@unitn.it?subject=SPIF%20Presentation%20-%20Ph.D.%20Candidate%20Nardin"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21.png"/><Relationship Id="rId18" Type="http://schemas.openxmlformats.org/officeDocument/2006/relationships/image" Target="../media/image5.png"/><Relationship Id="rId3" Type="http://schemas.openxmlformats.org/officeDocument/2006/relationships/diagramData" Target="../diagrams/data3.xml"/><Relationship Id="rId7" Type="http://schemas.microsoft.com/office/2007/relationships/diagramDrawing" Target="../diagrams/drawing2.xml"/><Relationship Id="rId12" Type="http://schemas.openxmlformats.org/officeDocument/2006/relationships/image" Target="../media/image20.png"/><Relationship Id="rId17" Type="http://schemas.openxmlformats.org/officeDocument/2006/relationships/image" Target="../media/image4.png"/><Relationship Id="rId2" Type="http://schemas.openxmlformats.org/officeDocument/2006/relationships/notesSlide" Target="../notesSlides/notesSlide9.xml"/><Relationship Id="rId16" Type="http://schemas.openxmlformats.org/officeDocument/2006/relationships/hyperlink" Target="mailto:chiara.nardin@unitn.it?subject=SPIF%20Presentation%20-%20Ph.D.%20Candidate%20Nardin" TargetMode="Externa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5" Type="http://schemas.openxmlformats.org/officeDocument/2006/relationships/image" Target="../media/image23.png"/><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784E164-1C1C-4FDE-A02B-DE237D66729F}"/>
              </a:ext>
            </a:extLst>
          </p:cNvPr>
          <p:cNvSpPr>
            <a:spLocks noGrp="1"/>
          </p:cNvSpPr>
          <p:nvPr>
            <p:ph type="body" sz="quarter" idx="10"/>
          </p:nvPr>
        </p:nvSpPr>
        <p:spPr>
          <a:xfrm>
            <a:off x="0" y="3554233"/>
            <a:ext cx="12192000" cy="1585935"/>
          </a:xfrm>
        </p:spPr>
        <p:txBody>
          <a:bodyPr/>
          <a:lstStyle/>
          <a:p>
            <a:r>
              <a:rPr lang="en-US" dirty="0">
                <a:latin typeface="Adobe Caslon Pro"/>
              </a:rPr>
              <a:t>Probabilistic </a:t>
            </a:r>
          </a:p>
          <a:p>
            <a:r>
              <a:rPr lang="en-US" dirty="0">
                <a:latin typeface="Adobe Caslon Pro"/>
              </a:rPr>
              <a:t>Seismic Hazard &amp; Fragility Analysis</a:t>
            </a:r>
            <a:endParaRPr lang="it-IT" dirty="0">
              <a:latin typeface="Adobe Caslon Pro"/>
            </a:endParaRPr>
          </a:p>
        </p:txBody>
      </p:sp>
      <p:sp>
        <p:nvSpPr>
          <p:cNvPr id="5" name="Segnaposto testo 4">
            <a:extLst>
              <a:ext uri="{FF2B5EF4-FFF2-40B4-BE49-F238E27FC236}">
                <a16:creationId xmlns:a16="http://schemas.microsoft.com/office/drawing/2014/main" id="{3CB89D19-5D0C-423A-AF3A-CB70302F9E68}"/>
              </a:ext>
            </a:extLst>
          </p:cNvPr>
          <p:cNvSpPr>
            <a:spLocks noGrp="1"/>
          </p:cNvSpPr>
          <p:nvPr>
            <p:ph type="body" sz="quarter" idx="12"/>
          </p:nvPr>
        </p:nvSpPr>
        <p:spPr/>
        <p:txBody>
          <a:bodyPr/>
          <a:lstStyle/>
          <a:p>
            <a:r>
              <a:rPr lang="en-US" i="1" dirty="0">
                <a:latin typeface="Adobe Caslon Pro"/>
              </a:rPr>
              <a:t>Hands-on: </a:t>
            </a:r>
            <a:r>
              <a:rPr lang="en-US" i="1" dirty="0" err="1">
                <a:latin typeface="Adobe Caslon Pro"/>
              </a:rPr>
              <a:t>Matlab</a:t>
            </a:r>
            <a:r>
              <a:rPr lang="en-US" i="1" dirty="0">
                <a:latin typeface="Adobe Caslon Pro"/>
              </a:rPr>
              <a:t> Tutorials</a:t>
            </a:r>
            <a:endParaRPr lang="it-IT" i="1" dirty="0">
              <a:latin typeface="Adobe Caslon Pro"/>
            </a:endParaRPr>
          </a:p>
        </p:txBody>
      </p:sp>
      <p:sp>
        <p:nvSpPr>
          <p:cNvPr id="6" name="Segnaposto testo 5">
            <a:extLst>
              <a:ext uri="{FF2B5EF4-FFF2-40B4-BE49-F238E27FC236}">
                <a16:creationId xmlns:a16="http://schemas.microsoft.com/office/drawing/2014/main" id="{55549800-D392-4DE4-A4C5-219D7613A401}"/>
              </a:ext>
            </a:extLst>
          </p:cNvPr>
          <p:cNvSpPr>
            <a:spLocks noGrp="1"/>
          </p:cNvSpPr>
          <p:nvPr>
            <p:ph type="body" sz="quarter" idx="13"/>
          </p:nvPr>
        </p:nvSpPr>
        <p:spPr/>
        <p:txBody>
          <a:bodyPr/>
          <a:lstStyle/>
          <a:p>
            <a:r>
              <a:rPr lang="it-IT" dirty="0" err="1">
                <a:latin typeface="Adobe Caslon Pro"/>
              </a:rPr>
              <a:t>Ph.D</a:t>
            </a:r>
            <a:r>
              <a:rPr lang="it-IT" dirty="0">
                <a:latin typeface="Adobe Caslon Pro"/>
              </a:rPr>
              <a:t>. </a:t>
            </a:r>
            <a:r>
              <a:rPr lang="it-IT" dirty="0" err="1">
                <a:latin typeface="Adobe Caslon Pro"/>
              </a:rPr>
              <a:t>Student</a:t>
            </a:r>
            <a:r>
              <a:rPr lang="it-IT" dirty="0">
                <a:latin typeface="Adobe Caslon Pro"/>
              </a:rPr>
              <a:t> Chiara Nardin – </a:t>
            </a:r>
            <a:r>
              <a:rPr lang="it-IT" dirty="0" err="1">
                <a:latin typeface="Adobe Caslon Pro"/>
              </a:rPr>
              <a:t>M.Sc</a:t>
            </a:r>
            <a:r>
              <a:rPr lang="it-IT" dirty="0">
                <a:latin typeface="Adobe Caslon Pro"/>
              </a:rPr>
              <a:t>., Eng. in </a:t>
            </a:r>
            <a:r>
              <a:rPr lang="it-IT" dirty="0" err="1">
                <a:latin typeface="Adobe Caslon Pro"/>
              </a:rPr>
              <a:t>Civil</a:t>
            </a:r>
            <a:r>
              <a:rPr lang="it-IT" dirty="0">
                <a:latin typeface="Adobe Caslon Pro"/>
              </a:rPr>
              <a:t> </a:t>
            </a:r>
            <a:r>
              <a:rPr lang="it-IT" dirty="0" err="1">
                <a:latin typeface="Adobe Caslon Pro"/>
              </a:rPr>
              <a:t>Engineering</a:t>
            </a:r>
            <a:endParaRPr lang="it-IT" dirty="0">
              <a:latin typeface="Adobe Caslon Pro"/>
            </a:endParaRPr>
          </a:p>
        </p:txBody>
      </p:sp>
      <p:sp>
        <p:nvSpPr>
          <p:cNvPr id="2" name="CasellaDiTesto 1">
            <a:extLst>
              <a:ext uri="{FF2B5EF4-FFF2-40B4-BE49-F238E27FC236}">
                <a16:creationId xmlns:a16="http://schemas.microsoft.com/office/drawing/2014/main" id="{79482770-66EA-4421-9562-682964F229B9}"/>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7" name="Gruppo 6">
            <a:extLst>
              <a:ext uri="{FF2B5EF4-FFF2-40B4-BE49-F238E27FC236}">
                <a16:creationId xmlns:a16="http://schemas.microsoft.com/office/drawing/2014/main" id="{AEA00F96-08EE-41F2-86A3-E5606E2B118A}"/>
              </a:ext>
            </a:extLst>
          </p:cNvPr>
          <p:cNvGrpSpPr/>
          <p:nvPr/>
        </p:nvGrpSpPr>
        <p:grpSpPr>
          <a:xfrm>
            <a:off x="2903424" y="373469"/>
            <a:ext cx="1829461" cy="618073"/>
            <a:chOff x="2903424" y="211809"/>
            <a:chExt cx="1829461" cy="618073"/>
          </a:xfrm>
        </p:grpSpPr>
        <p:pic>
          <p:nvPicPr>
            <p:cNvPr id="8" name="Immagine 7">
              <a:extLst>
                <a:ext uri="{FF2B5EF4-FFF2-40B4-BE49-F238E27FC236}">
                  <a16:creationId xmlns:a16="http://schemas.microsoft.com/office/drawing/2014/main" id="{8C412B7B-6B64-4585-A720-7ADA9B3DBC8D}"/>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9" name="Gruppo 8">
              <a:extLst>
                <a:ext uri="{FF2B5EF4-FFF2-40B4-BE49-F238E27FC236}">
                  <a16:creationId xmlns:a16="http://schemas.microsoft.com/office/drawing/2014/main" id="{B637DC48-948B-41B6-8DD5-9591E59CF4E0}"/>
                </a:ext>
              </a:extLst>
            </p:cNvPr>
            <p:cNvGrpSpPr/>
            <p:nvPr/>
          </p:nvGrpSpPr>
          <p:grpSpPr>
            <a:xfrm>
              <a:off x="2903424" y="230872"/>
              <a:ext cx="1389573" cy="599010"/>
              <a:chOff x="2981720" y="122642"/>
              <a:chExt cx="1389573" cy="599010"/>
            </a:xfrm>
          </p:grpSpPr>
          <p:pic>
            <p:nvPicPr>
              <p:cNvPr id="10" name="Picture 2" descr="ITN Inspire Logo">
                <a:extLst>
                  <a:ext uri="{FF2B5EF4-FFF2-40B4-BE49-F238E27FC236}">
                    <a16:creationId xmlns:a16="http://schemas.microsoft.com/office/drawing/2014/main" id="{8AA2D55D-5BA2-43DB-B40C-2EF2E0F656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TN Inspire Logo">
                <a:extLst>
                  <a:ext uri="{FF2B5EF4-FFF2-40B4-BE49-F238E27FC236}">
                    <a16:creationId xmlns:a16="http://schemas.microsoft.com/office/drawing/2014/main" id="{BD31C4AB-A9E8-4AB7-AE00-8A6E4CE623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Segnaposto testo 7">
            <a:extLst>
              <a:ext uri="{FF2B5EF4-FFF2-40B4-BE49-F238E27FC236}">
                <a16:creationId xmlns:a16="http://schemas.microsoft.com/office/drawing/2014/main" id="{30F7FE23-B873-46AB-96D6-4D44E79C1D97}"/>
              </a:ext>
            </a:extLst>
          </p:cNvPr>
          <p:cNvSpPr>
            <a:spLocks noGrp="1"/>
          </p:cNvSpPr>
          <p:nvPr>
            <p:ph type="body" sz="quarter" idx="15"/>
          </p:nvPr>
        </p:nvSpPr>
        <p:spPr>
          <a:xfrm>
            <a:off x="0" y="6200678"/>
            <a:ext cx="8769926" cy="351277"/>
          </a:xfrm>
        </p:spPr>
        <p:txBody>
          <a:bodyPr/>
          <a:lstStyle/>
          <a:p>
            <a:r>
              <a:rPr lang="it-IT" dirty="0">
                <a:solidFill>
                  <a:srgbClr val="0070C0"/>
                </a:solidFill>
                <a:hlinkClick r:id="rId6">
                  <a:extLst>
                    <a:ext uri="{A12FA001-AC4F-418D-AE19-62706E023703}">
                      <ahyp:hlinkClr xmlns:ahyp="http://schemas.microsoft.com/office/drawing/2018/hyperlinkcolor" val="tx"/>
                    </a:ext>
                  </a:extLst>
                </a:hlinkClick>
              </a:rPr>
              <a:t>https://github.com/kia13nn/ISPS.git</a:t>
            </a:r>
            <a:endParaRPr lang="it-IT" dirty="0">
              <a:solidFill>
                <a:srgbClr val="0070C0"/>
              </a:solidFill>
            </a:endParaRPr>
          </a:p>
        </p:txBody>
      </p:sp>
    </p:spTree>
    <p:extLst>
      <p:ext uri="{BB962C8B-B14F-4D97-AF65-F5344CB8AC3E}">
        <p14:creationId xmlns:p14="http://schemas.microsoft.com/office/powerpoint/2010/main" val="3269671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ma 6"/>
          <p:cNvGraphicFramePr/>
          <p:nvPr>
            <p:extLst>
              <p:ext uri="{D42A27DB-BD31-4B8C-83A1-F6EECF244321}">
                <p14:modId xmlns:p14="http://schemas.microsoft.com/office/powerpoint/2010/main" val="1509840189"/>
              </p:ext>
            </p:extLst>
          </p:nvPr>
        </p:nvGraphicFramePr>
        <p:xfrm>
          <a:off x="-274319" y="1765935"/>
          <a:ext cx="12191999" cy="5153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egnaposto testo 2"/>
          <p:cNvSpPr>
            <a:spLocks noGrp="1"/>
          </p:cNvSpPr>
          <p:nvPr>
            <p:ph type="body" sz="quarter" idx="11"/>
          </p:nvPr>
        </p:nvSpPr>
        <p:spPr/>
        <p:txBody>
          <a:bodyPr/>
          <a:lstStyle/>
          <a:p>
            <a:r>
              <a:rPr lang="it-IT" dirty="0" err="1">
                <a:latin typeface="Adobe Caslon Pro"/>
              </a:rPr>
              <a:t>Seismic</a:t>
            </a:r>
            <a:r>
              <a:rPr lang="it-IT" dirty="0">
                <a:latin typeface="Adobe Caslon Pro"/>
              </a:rPr>
              <a:t> </a:t>
            </a:r>
            <a:r>
              <a:rPr lang="it-IT" dirty="0" err="1">
                <a:latin typeface="Adobe Caslon Pro"/>
              </a:rPr>
              <a:t>Hazard</a:t>
            </a:r>
            <a:r>
              <a:rPr lang="it-IT" dirty="0">
                <a:latin typeface="Adobe Caslon Pro"/>
              </a:rPr>
              <a:t> Analysis – DSHA vs PSHA</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10</a:t>
            </a:fld>
            <a:endParaRPr lang="it-IT" dirty="0">
              <a:latin typeface="Adobe Caslon Pro"/>
            </a:endParaRPr>
          </a:p>
        </p:txBody>
      </p:sp>
      <p:sp>
        <p:nvSpPr>
          <p:cNvPr id="35" name="CasellaDiTesto 34"/>
          <p:cNvSpPr txBox="1"/>
          <p:nvPr/>
        </p:nvSpPr>
        <p:spPr>
          <a:xfrm>
            <a:off x="2941320" y="6367660"/>
            <a:ext cx="8375968" cy="307777"/>
          </a:xfrm>
          <a:prstGeom prst="rect">
            <a:avLst/>
          </a:prstGeom>
          <a:noFill/>
        </p:spPr>
        <p:txBody>
          <a:bodyPr wrap="square" rtlCol="0">
            <a:spAutoFit/>
          </a:bodyPr>
          <a:lstStyle/>
          <a:p>
            <a:pPr algn="r"/>
            <a:r>
              <a:rPr lang="en-GB" sz="1400" i="1" dirty="0">
                <a:latin typeface="Adobe Caslon Pro"/>
              </a:rPr>
              <a:t>Four steps of a DSHA and PSHA analyses - Kramer, 1996</a:t>
            </a:r>
          </a:p>
        </p:txBody>
      </p:sp>
      <p:sp>
        <p:nvSpPr>
          <p:cNvPr id="11" name="CasellaDiTesto 10">
            <a:extLst>
              <a:ext uri="{FF2B5EF4-FFF2-40B4-BE49-F238E27FC236}">
                <a16:creationId xmlns:a16="http://schemas.microsoft.com/office/drawing/2014/main" id="{4EDE3198-7C5D-48C3-8745-3C5B072EE3F5}"/>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8"/>
              </a:rPr>
              <a:t>chiara.nardin@unitn.it</a:t>
            </a:r>
            <a:endParaRPr lang="it-IT" sz="1400" dirty="0">
              <a:latin typeface="Adobe Caslon Pro"/>
            </a:endParaRPr>
          </a:p>
        </p:txBody>
      </p:sp>
      <p:grpSp>
        <p:nvGrpSpPr>
          <p:cNvPr id="12" name="Gruppo 11">
            <a:extLst>
              <a:ext uri="{FF2B5EF4-FFF2-40B4-BE49-F238E27FC236}">
                <a16:creationId xmlns:a16="http://schemas.microsoft.com/office/drawing/2014/main" id="{7818C127-5221-4293-A872-8919EF8AFE53}"/>
              </a:ext>
            </a:extLst>
          </p:cNvPr>
          <p:cNvGrpSpPr/>
          <p:nvPr/>
        </p:nvGrpSpPr>
        <p:grpSpPr>
          <a:xfrm>
            <a:off x="2903424" y="373469"/>
            <a:ext cx="1829461" cy="618073"/>
            <a:chOff x="2903424" y="211809"/>
            <a:chExt cx="1829461" cy="618073"/>
          </a:xfrm>
        </p:grpSpPr>
        <p:pic>
          <p:nvPicPr>
            <p:cNvPr id="13" name="Immagine 12">
              <a:extLst>
                <a:ext uri="{FF2B5EF4-FFF2-40B4-BE49-F238E27FC236}">
                  <a16:creationId xmlns:a16="http://schemas.microsoft.com/office/drawing/2014/main" id="{0430C489-2791-499C-BADB-8689AA4854EC}"/>
                </a:ext>
              </a:extLst>
            </p:cNvPr>
            <p:cNvPicPr>
              <a:picLocks noChangeAspect="1"/>
            </p:cNvPicPr>
            <p:nvPr/>
          </p:nvPicPr>
          <p:blipFill rotWithShape="1">
            <a:blip r:embed="rId9"/>
            <a:srcRect l="41248" b="12747"/>
            <a:stretch/>
          </p:blipFill>
          <p:spPr>
            <a:xfrm>
              <a:off x="3588051" y="211809"/>
              <a:ext cx="1144834" cy="326585"/>
            </a:xfrm>
            <a:prstGeom prst="rect">
              <a:avLst/>
            </a:prstGeom>
          </p:spPr>
        </p:pic>
        <p:grpSp>
          <p:nvGrpSpPr>
            <p:cNvPr id="14" name="Gruppo 13">
              <a:extLst>
                <a:ext uri="{FF2B5EF4-FFF2-40B4-BE49-F238E27FC236}">
                  <a16:creationId xmlns:a16="http://schemas.microsoft.com/office/drawing/2014/main" id="{B602C51B-FB19-40FB-85AE-BC4D151D99C2}"/>
                </a:ext>
              </a:extLst>
            </p:cNvPr>
            <p:cNvGrpSpPr/>
            <p:nvPr/>
          </p:nvGrpSpPr>
          <p:grpSpPr>
            <a:xfrm>
              <a:off x="2903424" y="230872"/>
              <a:ext cx="1389573" cy="599010"/>
              <a:chOff x="2981720" y="122642"/>
              <a:chExt cx="1389573" cy="599010"/>
            </a:xfrm>
          </p:grpSpPr>
          <p:pic>
            <p:nvPicPr>
              <p:cNvPr id="15" name="Picture 2" descr="ITN Inspire Logo">
                <a:extLst>
                  <a:ext uri="{FF2B5EF4-FFF2-40B4-BE49-F238E27FC236}">
                    <a16:creationId xmlns:a16="http://schemas.microsoft.com/office/drawing/2014/main" id="{2E2B3323-C454-4064-AF1F-CC71CEF6F76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TN Inspire Logo">
                <a:extLst>
                  <a:ext uri="{FF2B5EF4-FFF2-40B4-BE49-F238E27FC236}">
                    <a16:creationId xmlns:a16="http://schemas.microsoft.com/office/drawing/2014/main" id="{C8999EEE-60A7-494F-92EE-ED7F6DBBAE2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9" name="Tabella 6">
            <a:extLst>
              <a:ext uri="{FF2B5EF4-FFF2-40B4-BE49-F238E27FC236}">
                <a16:creationId xmlns:a16="http://schemas.microsoft.com/office/drawing/2014/main" id="{CC49912D-1377-4367-9238-CAA2F0F89525}"/>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930008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595990F5-758E-483D-99F8-6CFBB1F78582}"/>
              </a:ext>
            </a:extLst>
          </p:cNvPr>
          <p:cNvSpPr>
            <a:spLocks noGrp="1"/>
          </p:cNvSpPr>
          <p:nvPr>
            <p:ph type="body" sz="quarter" idx="11"/>
          </p:nvPr>
        </p:nvSpPr>
        <p:spPr/>
        <p:txBody>
          <a:bodyPr/>
          <a:lstStyle/>
          <a:p>
            <a:r>
              <a:rPr lang="it-IT" dirty="0">
                <a:latin typeface="Adobe Caslon Pro"/>
              </a:rPr>
              <a:t>PSHA</a:t>
            </a:r>
          </a:p>
        </p:txBody>
      </p:sp>
      <mc:AlternateContent xmlns:mc="http://schemas.openxmlformats.org/markup-compatibility/2006" xmlns:a14="http://schemas.microsoft.com/office/drawing/2010/main">
        <mc:Choice Requires="a14">
          <p:sp>
            <p:nvSpPr>
              <p:cNvPr id="4" name="Segnaposto testo 3">
                <a:extLst>
                  <a:ext uri="{FF2B5EF4-FFF2-40B4-BE49-F238E27FC236}">
                    <a16:creationId xmlns:a16="http://schemas.microsoft.com/office/drawing/2014/main" id="{4AC3F1D6-611C-42C9-BB0A-E1A36B8091E2}"/>
                  </a:ext>
                </a:extLst>
              </p:cNvPr>
              <p:cNvSpPr>
                <a:spLocks noGrp="1"/>
              </p:cNvSpPr>
              <p:nvPr>
                <p:ph type="body" sz="quarter" idx="12"/>
              </p:nvPr>
            </p:nvSpPr>
            <p:spPr>
              <a:xfrm>
                <a:off x="741123" y="2663825"/>
                <a:ext cx="10583863" cy="3889375"/>
              </a:xfrm>
            </p:spPr>
            <p:txBody>
              <a:bodyPr/>
              <a:lstStyle/>
              <a:p>
                <a:r>
                  <a:rPr lang="en-GB" dirty="0">
                    <a:latin typeface="Adobe Caslon Pro"/>
                  </a:rPr>
                  <a:t>Probabilistic Seismic Hazard Analysis (PSHA) evaluates the exceedance (or occurrence) probability of a given ground motion intensity measure threshold at given site and time interval.</a:t>
                </a:r>
              </a:p>
              <a:p>
                <a:r>
                  <a:rPr lang="en-GB" dirty="0">
                    <a:latin typeface="Adobe Caslon Pro"/>
                  </a:rPr>
                  <a:t>PSHA provides a framework in which uncertainties, typically include magnitude size, earthquake location, soil condition, and rate of occurrence of earthquakes, are quantified.</a:t>
                </a:r>
              </a:p>
              <a:p>
                <a:r>
                  <a:rPr lang="en-GB" dirty="0">
                    <a:latin typeface="Adobe Caslon Pro"/>
                  </a:rPr>
                  <a:t>The calculation of seismic hazard is based on the Total Probability Theorem*</a:t>
                </a:r>
              </a:p>
              <a:p>
                <a:endParaRPr lang="en-GB" sz="100"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𝑃</m:t>
                      </m:r>
                      <m:d>
                        <m:dPr>
                          <m:ctrlPr>
                            <a:rPr lang="it-IT" b="0" i="1" smtClean="0">
                              <a:latin typeface="Cambria Math" panose="02040503050406030204" pitchFamily="18" charset="0"/>
                            </a:rPr>
                          </m:ctrlPr>
                        </m:dPr>
                        <m:e>
                          <m:r>
                            <a:rPr lang="it-IT" b="0" i="1" smtClean="0">
                              <a:latin typeface="Cambria Math" panose="02040503050406030204" pitchFamily="18" charset="0"/>
                            </a:rPr>
                            <m:t>𝐼𝑀</m:t>
                          </m:r>
                          <m:r>
                            <a:rPr lang="it-IT" b="0" i="1" smtClean="0">
                              <a:latin typeface="Cambria Math" panose="02040503050406030204" pitchFamily="18" charset="0"/>
                            </a:rPr>
                            <m:t>&gt;</m:t>
                          </m:r>
                          <m:r>
                            <a:rPr lang="it-IT" b="0" i="1" smtClean="0">
                              <a:latin typeface="Cambria Math" panose="02040503050406030204" pitchFamily="18" charset="0"/>
                            </a:rPr>
                            <m:t>𝑖𝑚</m:t>
                          </m:r>
                        </m:e>
                      </m:d>
                      <m:r>
                        <a:rPr lang="it-IT" b="0" i="1" smtClean="0">
                          <a:latin typeface="Cambria Math" panose="02040503050406030204" pitchFamily="18" charset="0"/>
                        </a:rPr>
                        <m:t>=</m:t>
                      </m:r>
                      <m:nary>
                        <m:naryPr>
                          <m:supHide m:val="on"/>
                          <m:ctrlPr>
                            <a:rPr lang="it-IT" b="0" i="1" smtClean="0">
                              <a:latin typeface="Cambria Math" panose="02040503050406030204" pitchFamily="18" charset="0"/>
                            </a:rPr>
                          </m:ctrlPr>
                        </m:naryPr>
                        <m:sub>
                          <m:r>
                            <a:rPr lang="it-IT" b="0" i="1" smtClean="0">
                              <a:latin typeface="Cambria Math" panose="02040503050406030204" pitchFamily="18" charset="0"/>
                            </a:rPr>
                            <m:t>𝑠</m:t>
                          </m:r>
                        </m:sub>
                        <m:sup/>
                        <m:e>
                          <m:r>
                            <a:rPr lang="it-IT" b="0" i="1" smtClean="0">
                              <a:latin typeface="Cambria Math" panose="02040503050406030204" pitchFamily="18" charset="0"/>
                            </a:rPr>
                            <m:t>𝑃</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𝐼𝑀</m:t>
                              </m:r>
                              <m:r>
                                <a:rPr lang="it-IT" b="0" i="1" smtClean="0">
                                  <a:latin typeface="Cambria Math" panose="02040503050406030204" pitchFamily="18" charset="0"/>
                                </a:rPr>
                                <m:t>&gt;</m:t>
                              </m:r>
                              <m:r>
                                <a:rPr lang="it-IT" b="0" i="1" smtClean="0">
                                  <a:latin typeface="Cambria Math" panose="02040503050406030204" pitchFamily="18" charset="0"/>
                                </a:rPr>
                                <m:t>𝑖𝑚</m:t>
                              </m:r>
                              <m:r>
                                <a:rPr lang="it-IT" b="0" i="1" smtClean="0">
                                  <a:latin typeface="Cambria Math" panose="02040503050406030204" pitchFamily="18" charset="0"/>
                                </a:rPr>
                                <m:t> </m:t>
                              </m:r>
                            </m:e>
                          </m:d>
                          <m:r>
                            <a:rPr lang="it-IT" b="0" i="1" smtClean="0">
                              <a:latin typeface="Cambria Math" panose="02040503050406030204" pitchFamily="18" charset="0"/>
                            </a:rPr>
                            <m:t>𝑀</m:t>
                          </m:r>
                          <m:r>
                            <a:rPr lang="it-IT" b="0" i="1" smtClean="0">
                              <a:latin typeface="Cambria Math" panose="02040503050406030204" pitchFamily="18" charset="0"/>
                            </a:rPr>
                            <m:t>=</m:t>
                          </m:r>
                          <m:r>
                            <a:rPr lang="it-IT" b="0" i="1" smtClean="0">
                              <a:latin typeface="Cambria Math" panose="02040503050406030204" pitchFamily="18" charset="0"/>
                            </a:rPr>
                            <m:t>𝑚</m:t>
                          </m:r>
                          <m:r>
                            <a:rPr lang="it-IT" b="0" i="1" smtClean="0">
                              <a:latin typeface="Cambria Math" panose="02040503050406030204" pitchFamily="18" charset="0"/>
                            </a:rPr>
                            <m:t>, </m:t>
                          </m:r>
                          <m:r>
                            <a:rPr lang="it-IT" b="0" i="1" smtClean="0">
                              <a:latin typeface="Cambria Math" panose="02040503050406030204" pitchFamily="18" charset="0"/>
                            </a:rPr>
                            <m:t>𝑅</m:t>
                          </m:r>
                          <m:r>
                            <a:rPr lang="it-IT" b="0" i="1" smtClean="0">
                              <a:latin typeface="Cambria Math" panose="02040503050406030204" pitchFamily="18" charset="0"/>
                            </a:rPr>
                            <m:t>=</m:t>
                          </m:r>
                          <m:r>
                            <a:rPr lang="it-IT" b="0" i="1" smtClean="0">
                              <a:latin typeface="Cambria Math" panose="02040503050406030204" pitchFamily="18" charset="0"/>
                            </a:rPr>
                            <m:t>𝑟</m:t>
                          </m:r>
                          <m:r>
                            <a:rPr lang="it-IT" b="0" i="1" smtClean="0">
                              <a:latin typeface="Cambria Math" panose="02040503050406030204" pitchFamily="18" charset="0"/>
                            </a:rPr>
                            <m:t>)</m:t>
                          </m:r>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 </m:t>
                              </m:r>
                              <m:r>
                                <a:rPr lang="it-IT" b="0" i="1" smtClean="0">
                                  <a:latin typeface="Cambria Math" panose="02040503050406030204" pitchFamily="18" charset="0"/>
                                </a:rPr>
                                <m:t>𝑓</m:t>
                              </m:r>
                            </m:e>
                            <m:sub>
                              <m:r>
                                <a:rPr lang="it-IT" b="0" i="1" smtClean="0">
                                  <a:latin typeface="Cambria Math" panose="02040503050406030204" pitchFamily="18" charset="0"/>
                                </a:rPr>
                                <m:t>𝑅</m:t>
                              </m:r>
                              <m:r>
                                <a:rPr lang="it-IT" b="0" i="1" smtClean="0">
                                  <a:latin typeface="Cambria Math" panose="02040503050406030204" pitchFamily="18" charset="0"/>
                                </a:rPr>
                                <m:t>|</m:t>
                              </m:r>
                              <m:r>
                                <a:rPr lang="it-IT" b="0" i="1" smtClean="0">
                                  <a:latin typeface="Cambria Math" panose="02040503050406030204" pitchFamily="18" charset="0"/>
                                </a:rPr>
                                <m:t>𝑀</m:t>
                              </m:r>
                            </m:sub>
                            <m:sup>
                              <m:r>
                                <a:rPr lang="it-IT" b="0" i="1" smtClean="0">
                                  <a:latin typeface="Cambria Math" panose="02040503050406030204" pitchFamily="18" charset="0"/>
                                </a:rPr>
                                <m:t>(</m:t>
                              </m:r>
                              <m:r>
                                <a:rPr lang="it-IT" b="0" i="1" smtClean="0">
                                  <a:latin typeface="Cambria Math" panose="02040503050406030204" pitchFamily="18" charset="0"/>
                                </a:rPr>
                                <m:t>𝑛</m:t>
                              </m:r>
                              <m:r>
                                <a:rPr lang="it-IT" b="0" i="1" smtClean="0">
                                  <a:latin typeface="Cambria Math" panose="02040503050406030204" pitchFamily="18" charset="0"/>
                                </a:rPr>
                                <m:t>)</m:t>
                              </m:r>
                            </m:sup>
                          </m:sSubSup>
                          <m:r>
                            <a:rPr lang="it-IT" b="0" i="1" smtClean="0">
                              <a:latin typeface="Cambria Math" panose="02040503050406030204" pitchFamily="18" charset="0"/>
                            </a:rPr>
                            <m:t> </m:t>
                          </m:r>
                          <m:sSubSup>
                            <m:sSubSupPr>
                              <m:ctrlPr>
                                <a:rPr lang="it-IT" i="1">
                                  <a:latin typeface="Cambria Math" panose="02040503050406030204" pitchFamily="18" charset="0"/>
                                </a:rPr>
                              </m:ctrlPr>
                            </m:sSubSupPr>
                            <m:e>
                              <m:r>
                                <a:rPr lang="it-IT" i="1">
                                  <a:latin typeface="Cambria Math" panose="02040503050406030204" pitchFamily="18" charset="0"/>
                                </a:rPr>
                                <m:t>𝑓</m:t>
                              </m:r>
                            </m:e>
                            <m:sub>
                              <m:r>
                                <a:rPr lang="it-IT" i="1">
                                  <a:latin typeface="Cambria Math" panose="02040503050406030204" pitchFamily="18" charset="0"/>
                                </a:rPr>
                                <m:t>𝑀</m:t>
                              </m:r>
                            </m:sub>
                            <m:sup>
                              <m:r>
                                <a:rPr lang="it-IT" i="1">
                                  <a:latin typeface="Cambria Math" panose="02040503050406030204" pitchFamily="18" charset="0"/>
                                </a:rPr>
                                <m:t>(</m:t>
                              </m:r>
                              <m:r>
                                <a:rPr lang="it-IT" i="1">
                                  <a:latin typeface="Cambria Math" panose="02040503050406030204" pitchFamily="18" charset="0"/>
                                </a:rPr>
                                <m:t>𝑛</m:t>
                              </m:r>
                              <m:r>
                                <a:rPr lang="it-IT" i="1">
                                  <a:latin typeface="Cambria Math" panose="02040503050406030204" pitchFamily="18" charset="0"/>
                                </a:rPr>
                                <m:t>)</m:t>
                              </m:r>
                            </m:sup>
                          </m:sSubSup>
                          <m:r>
                            <a:rPr lang="it-IT" b="0" i="1" smtClean="0">
                              <a:latin typeface="Cambria Math" panose="02040503050406030204" pitchFamily="18" charset="0"/>
                            </a:rPr>
                            <m:t>𝑑𝑟</m:t>
                          </m:r>
                          <m:r>
                            <a:rPr lang="it-IT" b="0" i="1" smtClean="0">
                              <a:latin typeface="Cambria Math" panose="02040503050406030204" pitchFamily="18" charset="0"/>
                            </a:rPr>
                            <m:t> </m:t>
                          </m:r>
                          <m:r>
                            <a:rPr lang="it-IT" b="0" i="1" smtClean="0">
                              <a:latin typeface="Cambria Math" panose="02040503050406030204" pitchFamily="18" charset="0"/>
                            </a:rPr>
                            <m:t>𝑑𝑚</m:t>
                          </m:r>
                        </m:e>
                      </m:nary>
                    </m:oMath>
                  </m:oMathPara>
                </a14:m>
                <a:endParaRPr lang="it-IT" dirty="0">
                  <a:latin typeface="Adobe Caslon Pro"/>
                </a:endParaRPr>
              </a:p>
              <a:p>
                <a:r>
                  <a:rPr lang="en-GB" i="1" dirty="0">
                    <a:latin typeface="Adobe Caslon Pro"/>
                  </a:rPr>
                  <a:t>&lt;&lt; the probability that a fixed value of ground motion</a:t>
                </a:r>
                <a14:m>
                  <m:oMath xmlns:m="http://schemas.openxmlformats.org/officeDocument/2006/math">
                    <m:r>
                      <a:rPr lang="en-GB" i="1" dirty="0" smtClean="0">
                        <a:latin typeface="Cambria Math" panose="02040503050406030204" pitchFamily="18" charset="0"/>
                      </a:rPr>
                      <m:t> </m:t>
                    </m:r>
                    <m:r>
                      <a:rPr lang="en-GB" i="1" dirty="0" err="1">
                        <a:latin typeface="Cambria Math" panose="02040503050406030204" pitchFamily="18" charset="0"/>
                      </a:rPr>
                      <m:t>𝑖𝑚</m:t>
                    </m:r>
                    <m:r>
                      <a:rPr lang="en-GB" i="1" dirty="0">
                        <a:latin typeface="Cambria Math" panose="02040503050406030204" pitchFamily="18" charset="0"/>
                      </a:rPr>
                      <m:t> </m:t>
                    </m:r>
                  </m:oMath>
                </a14:m>
                <a:r>
                  <a:rPr lang="en-GB" i="1" dirty="0">
                    <a:latin typeface="Adobe Caslon Pro"/>
                  </a:rPr>
                  <a:t>is exceeded at a given site, given the occurrence of random earthquake from the seismic source </a:t>
                </a:r>
                <a14:m>
                  <m:oMath xmlns:m="http://schemas.openxmlformats.org/officeDocument/2006/math">
                    <m:r>
                      <a:rPr lang="en-GB" i="1" dirty="0" smtClean="0">
                        <a:latin typeface="Cambria Math" panose="02040503050406030204" pitchFamily="18" charset="0"/>
                      </a:rPr>
                      <m:t>𝑛</m:t>
                    </m:r>
                  </m:oMath>
                </a14:m>
                <a:r>
                  <a:rPr lang="en-GB" i="1" dirty="0">
                    <a:latin typeface="Adobe Caslon Pro"/>
                  </a:rPr>
                  <a:t> &gt;&gt;</a:t>
                </a:r>
                <a:endParaRPr lang="it-IT" i="1" dirty="0">
                  <a:latin typeface="Adobe Caslon Pro"/>
                </a:endParaRPr>
              </a:p>
            </p:txBody>
          </p:sp>
        </mc:Choice>
        <mc:Fallback xmlns="">
          <p:sp>
            <p:nvSpPr>
              <p:cNvPr id="4" name="Segnaposto testo 3">
                <a:extLst>
                  <a:ext uri="{FF2B5EF4-FFF2-40B4-BE49-F238E27FC236}">
                    <a16:creationId xmlns:a16="http://schemas.microsoft.com/office/drawing/2014/main" id="{4AC3F1D6-611C-42C9-BB0A-E1A36B8091E2}"/>
                  </a:ext>
                </a:extLst>
              </p:cNvPr>
              <p:cNvSpPr>
                <a:spLocks noGrp="1" noRot="1" noChangeAspect="1" noMove="1" noResize="1" noEditPoints="1" noAdjustHandles="1" noChangeArrowheads="1" noChangeShapeType="1" noTextEdit="1"/>
              </p:cNvSpPr>
              <p:nvPr>
                <p:ph type="body" sz="quarter" idx="12"/>
              </p:nvPr>
            </p:nvSpPr>
            <p:spPr>
              <a:xfrm>
                <a:off x="741123" y="2663825"/>
                <a:ext cx="10583863" cy="3889375"/>
              </a:xfrm>
              <a:blipFill>
                <a:blip r:embed="rId3"/>
                <a:stretch>
                  <a:fillRect l="-518" t="-1567" b="-627"/>
                </a:stretch>
              </a:blipFill>
            </p:spPr>
            <p:txBody>
              <a:bodyPr/>
              <a:lstStyle/>
              <a:p>
                <a:r>
                  <a:rPr lang="it-IT">
                    <a:noFill/>
                  </a:rPr>
                  <a:t> </a:t>
                </a:r>
              </a:p>
            </p:txBody>
          </p:sp>
        </mc:Fallback>
      </mc:AlternateContent>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11</a:t>
            </a:fld>
            <a:endParaRPr lang="it-IT" dirty="0">
              <a:latin typeface="Adobe Caslon Pro"/>
            </a:endParaRPr>
          </a:p>
        </p:txBody>
      </p:sp>
      <p:sp>
        <p:nvSpPr>
          <p:cNvPr id="7" name="CasellaDiTesto 6"/>
          <p:cNvSpPr txBox="1"/>
          <p:nvPr/>
        </p:nvSpPr>
        <p:spPr>
          <a:xfrm>
            <a:off x="2941320" y="6253361"/>
            <a:ext cx="8375968" cy="307777"/>
          </a:xfrm>
          <a:prstGeom prst="rect">
            <a:avLst/>
          </a:prstGeom>
          <a:noFill/>
        </p:spPr>
        <p:txBody>
          <a:bodyPr wrap="square" rtlCol="0">
            <a:spAutoFit/>
          </a:bodyPr>
          <a:lstStyle/>
          <a:p>
            <a:pPr algn="r"/>
            <a:r>
              <a:rPr lang="en-GB" sz="1400" i="1" dirty="0">
                <a:latin typeface="Adobe Caslon Pro"/>
              </a:rPr>
              <a:t>*see Notes at the end of Presentation</a:t>
            </a:r>
          </a:p>
        </p:txBody>
      </p:sp>
      <p:sp>
        <p:nvSpPr>
          <p:cNvPr id="10" name="CasellaDiTesto 9"/>
          <p:cNvSpPr txBox="1"/>
          <p:nvPr/>
        </p:nvSpPr>
        <p:spPr>
          <a:xfrm>
            <a:off x="2941320" y="4381916"/>
            <a:ext cx="8375968" cy="369332"/>
          </a:xfrm>
          <a:prstGeom prst="rect">
            <a:avLst/>
          </a:prstGeom>
          <a:noFill/>
        </p:spPr>
        <p:txBody>
          <a:bodyPr wrap="square" rtlCol="0">
            <a:spAutoFit/>
          </a:bodyPr>
          <a:lstStyle/>
          <a:p>
            <a:pPr algn="r"/>
            <a:r>
              <a:rPr lang="en-GB" i="1" dirty="0">
                <a:latin typeface="Adobe Caslon Pro"/>
              </a:rPr>
              <a:t>(1)</a:t>
            </a:r>
            <a:endParaRPr lang="en-GB" sz="1600" i="1" dirty="0">
              <a:latin typeface="Adobe Caslon Pro"/>
            </a:endParaRPr>
          </a:p>
        </p:txBody>
      </p:sp>
      <p:sp>
        <p:nvSpPr>
          <p:cNvPr id="11" name="CasellaDiTesto 10">
            <a:extLst>
              <a:ext uri="{FF2B5EF4-FFF2-40B4-BE49-F238E27FC236}">
                <a16:creationId xmlns:a16="http://schemas.microsoft.com/office/drawing/2014/main" id="{72FF99E3-6E0A-4DC7-917D-F9FC4701DC0A}"/>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12" name="Gruppo 11">
            <a:extLst>
              <a:ext uri="{FF2B5EF4-FFF2-40B4-BE49-F238E27FC236}">
                <a16:creationId xmlns:a16="http://schemas.microsoft.com/office/drawing/2014/main" id="{D0EC0B25-10E7-443A-934B-6331637CEA14}"/>
              </a:ext>
            </a:extLst>
          </p:cNvPr>
          <p:cNvGrpSpPr/>
          <p:nvPr/>
        </p:nvGrpSpPr>
        <p:grpSpPr>
          <a:xfrm>
            <a:off x="2903424" y="373469"/>
            <a:ext cx="1829461" cy="618073"/>
            <a:chOff x="2903424" y="211809"/>
            <a:chExt cx="1829461" cy="618073"/>
          </a:xfrm>
        </p:grpSpPr>
        <p:pic>
          <p:nvPicPr>
            <p:cNvPr id="13" name="Immagine 12">
              <a:extLst>
                <a:ext uri="{FF2B5EF4-FFF2-40B4-BE49-F238E27FC236}">
                  <a16:creationId xmlns:a16="http://schemas.microsoft.com/office/drawing/2014/main" id="{A0AA5F4E-1F4E-42FC-8817-7849874D11ED}"/>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4" name="Gruppo 13">
              <a:extLst>
                <a:ext uri="{FF2B5EF4-FFF2-40B4-BE49-F238E27FC236}">
                  <a16:creationId xmlns:a16="http://schemas.microsoft.com/office/drawing/2014/main" id="{50390B69-BA0A-4435-B9DE-7D7617F60334}"/>
                </a:ext>
              </a:extLst>
            </p:cNvPr>
            <p:cNvGrpSpPr/>
            <p:nvPr/>
          </p:nvGrpSpPr>
          <p:grpSpPr>
            <a:xfrm>
              <a:off x="2903424" y="230872"/>
              <a:ext cx="1389573" cy="599010"/>
              <a:chOff x="2981720" y="122642"/>
              <a:chExt cx="1389573" cy="599010"/>
            </a:xfrm>
          </p:grpSpPr>
          <p:pic>
            <p:nvPicPr>
              <p:cNvPr id="15" name="Picture 2" descr="ITN Inspire Logo">
                <a:extLst>
                  <a:ext uri="{FF2B5EF4-FFF2-40B4-BE49-F238E27FC236}">
                    <a16:creationId xmlns:a16="http://schemas.microsoft.com/office/drawing/2014/main" id="{03C44ADC-ED05-4374-8484-E776BF422FD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TN Inspire Logo">
                <a:extLst>
                  <a:ext uri="{FF2B5EF4-FFF2-40B4-BE49-F238E27FC236}">
                    <a16:creationId xmlns:a16="http://schemas.microsoft.com/office/drawing/2014/main" id="{78552348-5943-43DA-83DA-3A86799C3BA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7" name="Tabella 6">
            <a:extLst>
              <a:ext uri="{FF2B5EF4-FFF2-40B4-BE49-F238E27FC236}">
                <a16:creationId xmlns:a16="http://schemas.microsoft.com/office/drawing/2014/main" id="{7420CBCA-9463-40B4-BD7F-7238A0316008}"/>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569827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595990F5-758E-483D-99F8-6CFBB1F78582}"/>
              </a:ext>
            </a:extLst>
          </p:cNvPr>
          <p:cNvSpPr>
            <a:spLocks noGrp="1"/>
          </p:cNvSpPr>
          <p:nvPr>
            <p:ph type="body" sz="quarter" idx="11"/>
          </p:nvPr>
        </p:nvSpPr>
        <p:spPr/>
        <p:txBody>
          <a:bodyPr/>
          <a:lstStyle/>
          <a:p>
            <a:r>
              <a:rPr lang="it-IT" dirty="0">
                <a:latin typeface="Adobe Caslon Pro"/>
              </a:rPr>
              <a:t>PSHA - </a:t>
            </a:r>
            <a:r>
              <a:rPr lang="it-IT" dirty="0" err="1">
                <a:latin typeface="Adobe Caslon Pro"/>
              </a:rPr>
              <a:t>Steps</a:t>
            </a:r>
            <a:endParaRPr lang="it-IT" dirty="0">
              <a:latin typeface="Adobe Caslon Pro"/>
            </a:endParaRPr>
          </a:p>
        </p:txBody>
      </p:sp>
      <mc:AlternateContent xmlns:mc="http://schemas.openxmlformats.org/markup-compatibility/2006" xmlns:a14="http://schemas.microsoft.com/office/drawing/2010/main">
        <mc:Choice Requires="a14">
          <p:sp>
            <p:nvSpPr>
              <p:cNvPr id="4" name="Segnaposto testo 3">
                <a:extLst>
                  <a:ext uri="{FF2B5EF4-FFF2-40B4-BE49-F238E27FC236}">
                    <a16:creationId xmlns:a16="http://schemas.microsoft.com/office/drawing/2014/main" id="{4AC3F1D6-611C-42C9-BB0A-E1A36B8091E2}"/>
                  </a:ext>
                </a:extLst>
              </p:cNvPr>
              <p:cNvSpPr>
                <a:spLocks noGrp="1"/>
              </p:cNvSpPr>
              <p:nvPr>
                <p:ph type="body" sz="quarter" idx="12"/>
              </p:nvPr>
            </p:nvSpPr>
            <p:spPr>
              <a:xfrm>
                <a:off x="741123" y="2663825"/>
                <a:ext cx="5393459" cy="3889375"/>
              </a:xfrm>
            </p:spPr>
            <p:txBody>
              <a:bodyPr/>
              <a:lstStyle/>
              <a:p>
                <a:r>
                  <a:rPr lang="it-IT" dirty="0">
                    <a:latin typeface="Adobe Caslon Pro"/>
                  </a:rPr>
                  <a:t>i. </a:t>
                </a:r>
                <a:r>
                  <a:rPr lang="it-IT" b="1" dirty="0">
                    <a:latin typeface="Adobe Caslon Pro"/>
                  </a:rPr>
                  <a:t>Source </a:t>
                </a:r>
                <a:r>
                  <a:rPr lang="it-IT" b="1" dirty="0" err="1">
                    <a:latin typeface="Adobe Caslon Pro"/>
                  </a:rPr>
                  <a:t>Characterization</a:t>
                </a:r>
                <a:r>
                  <a:rPr lang="it-IT" dirty="0">
                    <a:latin typeface="Adobe Caslon Pro"/>
                  </a:rPr>
                  <a:t>: </a:t>
                </a:r>
                <a:r>
                  <a:rPr lang="en-GB" dirty="0">
                    <a:latin typeface="Adobe Caslon Pro"/>
                  </a:rPr>
                  <a:t>Identification and classification of the Ns source </a:t>
                </a:r>
                <a:r>
                  <a:rPr lang="en-GB" dirty="0">
                    <a:latin typeface="Adobe Caslon Pro"/>
                    <a:sym typeface="Wingdings" panose="05000000000000000000" pitchFamily="2" charset="2"/>
                  </a:rPr>
                  <a:t> </a:t>
                </a:r>
                <a:r>
                  <a:rPr lang="en-GB" dirty="0">
                    <a:latin typeface="Adobe Caslon Pro"/>
                  </a:rPr>
                  <a:t>Definition of </a:t>
                </a:r>
                <a14:m>
                  <m:oMath xmlns:m="http://schemas.openxmlformats.org/officeDocument/2006/math">
                    <m:sSubSup>
                      <m:sSubSupPr>
                        <m:ctrlPr>
                          <a:rPr lang="it-IT" i="1">
                            <a:latin typeface="Cambria Math" panose="02040503050406030204" pitchFamily="18" charset="0"/>
                          </a:rPr>
                        </m:ctrlPr>
                      </m:sSubSupPr>
                      <m:e>
                        <m:r>
                          <a:rPr lang="it-IT" i="1">
                            <a:latin typeface="Cambria Math" panose="02040503050406030204" pitchFamily="18" charset="0"/>
                          </a:rPr>
                          <m:t> </m:t>
                        </m:r>
                        <m:r>
                          <a:rPr lang="it-IT" i="1">
                            <a:latin typeface="Cambria Math" panose="02040503050406030204" pitchFamily="18" charset="0"/>
                          </a:rPr>
                          <m:t>𝑓</m:t>
                        </m:r>
                      </m:e>
                      <m:sub>
                        <m:r>
                          <a:rPr lang="it-IT" i="1">
                            <a:latin typeface="Cambria Math" panose="02040503050406030204" pitchFamily="18" charset="0"/>
                          </a:rPr>
                          <m:t>𝑅</m:t>
                        </m:r>
                        <m:r>
                          <a:rPr lang="it-IT" i="1">
                            <a:latin typeface="Cambria Math" panose="02040503050406030204" pitchFamily="18" charset="0"/>
                          </a:rPr>
                          <m:t>|</m:t>
                        </m:r>
                        <m:r>
                          <a:rPr lang="it-IT" i="1">
                            <a:latin typeface="Cambria Math" panose="02040503050406030204" pitchFamily="18" charset="0"/>
                          </a:rPr>
                          <m:t>𝑀</m:t>
                        </m:r>
                      </m:sub>
                      <m:sup>
                        <m:r>
                          <a:rPr lang="it-IT" i="1">
                            <a:latin typeface="Cambria Math" panose="02040503050406030204" pitchFamily="18" charset="0"/>
                          </a:rPr>
                          <m:t>(</m:t>
                        </m:r>
                        <m:r>
                          <a:rPr lang="it-IT" i="1">
                            <a:latin typeface="Cambria Math" panose="02040503050406030204" pitchFamily="18" charset="0"/>
                          </a:rPr>
                          <m:t>𝑛</m:t>
                        </m:r>
                        <m:r>
                          <a:rPr lang="it-IT" i="1">
                            <a:latin typeface="Cambria Math" panose="02040503050406030204" pitchFamily="18" charset="0"/>
                          </a:rPr>
                          <m:t>)</m:t>
                        </m:r>
                      </m:sup>
                    </m:sSubSup>
                  </m:oMath>
                </a14:m>
                <a:endParaRPr lang="it-IT" dirty="0">
                  <a:latin typeface="Adobe Caslon Pro"/>
                </a:endParaRPr>
              </a:p>
              <a:p>
                <a:r>
                  <a:rPr lang="it-IT" dirty="0">
                    <a:latin typeface="Adobe Caslon Pro"/>
                  </a:rPr>
                  <a:t>ii. </a:t>
                </a:r>
                <a:r>
                  <a:rPr lang="it-IT" b="1" dirty="0" err="1">
                    <a:latin typeface="Adobe Caslon Pro"/>
                  </a:rPr>
                  <a:t>Earthquake</a:t>
                </a:r>
                <a:r>
                  <a:rPr lang="it-IT" b="1" dirty="0">
                    <a:latin typeface="Adobe Caslon Pro"/>
                  </a:rPr>
                  <a:t> </a:t>
                </a:r>
                <a:r>
                  <a:rPr lang="it-IT" b="1" dirty="0" err="1">
                    <a:latin typeface="Adobe Caslon Pro"/>
                  </a:rPr>
                  <a:t>Size</a:t>
                </a:r>
                <a:r>
                  <a:rPr lang="it-IT" dirty="0">
                    <a:latin typeface="Adobe Caslon Pro"/>
                  </a:rPr>
                  <a:t>: for </a:t>
                </a:r>
                <a:r>
                  <a:rPr lang="it-IT" dirty="0" err="1">
                    <a:latin typeface="Adobe Caslon Pro"/>
                  </a:rPr>
                  <a:t>each</a:t>
                </a:r>
                <a:r>
                  <a:rPr lang="it-IT" dirty="0">
                    <a:latin typeface="Adobe Caslon Pro"/>
                  </a:rPr>
                  <a:t> source </a:t>
                </a:r>
                <a:r>
                  <a:rPr lang="it-IT" dirty="0" err="1">
                    <a:latin typeface="Adobe Caslon Pro"/>
                  </a:rPr>
                  <a:t>based</a:t>
                </a:r>
                <a:r>
                  <a:rPr lang="it-IT" dirty="0">
                    <a:latin typeface="Adobe Caslon Pro"/>
                  </a:rPr>
                  <a:t> on </a:t>
                </a:r>
                <a:r>
                  <a:rPr lang="it-IT" dirty="0" err="1">
                    <a:latin typeface="Adobe Caslon Pro"/>
                  </a:rPr>
                  <a:t>magnitude</a:t>
                </a:r>
                <a:r>
                  <a:rPr lang="it-IT" dirty="0">
                    <a:latin typeface="Adobe Caslon Pro"/>
                  </a:rPr>
                  <a:t> </a:t>
                </a:r>
                <a:r>
                  <a:rPr lang="it-IT" dirty="0" err="1">
                    <a:latin typeface="Adobe Caslon Pro"/>
                  </a:rPr>
                  <a:t>recurrence</a:t>
                </a:r>
                <a:r>
                  <a:rPr lang="it-IT" dirty="0">
                    <a:latin typeface="Adobe Caslon Pro"/>
                  </a:rPr>
                  <a:t> </a:t>
                </a:r>
                <a:r>
                  <a:rPr lang="it-IT" dirty="0" err="1">
                    <a:latin typeface="Adobe Caslon Pro"/>
                  </a:rPr>
                  <a:t>relationship</a:t>
                </a:r>
                <a:r>
                  <a:rPr lang="it-IT" dirty="0">
                    <a:latin typeface="Adobe Caslon Pro"/>
                  </a:rPr>
                  <a:t> </a:t>
                </a:r>
                <a14:m>
                  <m:oMath xmlns:m="http://schemas.openxmlformats.org/officeDocument/2006/math">
                    <m:sSubSup>
                      <m:sSubSupPr>
                        <m:ctrlPr>
                          <a:rPr lang="it-IT" i="1">
                            <a:latin typeface="Cambria Math" panose="02040503050406030204" pitchFamily="18" charset="0"/>
                          </a:rPr>
                        </m:ctrlPr>
                      </m:sSubSupPr>
                      <m:e>
                        <m:r>
                          <a:rPr lang="it-IT" i="1">
                            <a:latin typeface="Cambria Math" panose="02040503050406030204" pitchFamily="18" charset="0"/>
                          </a:rPr>
                          <m:t>𝑓</m:t>
                        </m:r>
                      </m:e>
                      <m:sub>
                        <m:r>
                          <a:rPr lang="it-IT" i="1">
                            <a:latin typeface="Cambria Math" panose="02040503050406030204" pitchFamily="18" charset="0"/>
                          </a:rPr>
                          <m:t>𝑀</m:t>
                        </m:r>
                      </m:sub>
                      <m:sup>
                        <m:r>
                          <a:rPr lang="it-IT" i="1">
                            <a:latin typeface="Cambria Math" panose="02040503050406030204" pitchFamily="18" charset="0"/>
                          </a:rPr>
                          <m:t>(</m:t>
                        </m:r>
                        <m:r>
                          <a:rPr lang="it-IT" i="1">
                            <a:latin typeface="Cambria Math" panose="02040503050406030204" pitchFamily="18" charset="0"/>
                          </a:rPr>
                          <m:t>𝑛</m:t>
                        </m:r>
                        <m:r>
                          <a:rPr lang="it-IT" i="1">
                            <a:latin typeface="Cambria Math" panose="02040503050406030204" pitchFamily="18" charset="0"/>
                          </a:rPr>
                          <m:t>)</m:t>
                        </m:r>
                      </m:sup>
                    </m:sSubSup>
                  </m:oMath>
                </a14:m>
                <a:endParaRPr lang="it-IT" dirty="0">
                  <a:latin typeface="Adobe Caslon Pro"/>
                </a:endParaRPr>
              </a:p>
              <a:p>
                <a:r>
                  <a:rPr lang="it-IT" dirty="0">
                    <a:latin typeface="Adobe Caslon Pro"/>
                  </a:rPr>
                  <a:t>iii. </a:t>
                </a:r>
                <a:r>
                  <a:rPr lang="it-IT" b="1" dirty="0">
                    <a:latin typeface="Adobe Caslon Pro"/>
                  </a:rPr>
                  <a:t>Ground Motion </a:t>
                </a:r>
                <a:r>
                  <a:rPr lang="it-IT" b="1" dirty="0" err="1">
                    <a:latin typeface="Adobe Caslon Pro"/>
                  </a:rPr>
                  <a:t>Estimation</a:t>
                </a:r>
                <a:r>
                  <a:rPr lang="it-IT" dirty="0">
                    <a:latin typeface="Adobe Caslon Pro"/>
                  </a:rPr>
                  <a:t>: </a:t>
                </a:r>
                <a:r>
                  <a:rPr lang="en-GB" dirty="0">
                    <a:latin typeface="Adobe Caslon Pro"/>
                  </a:rPr>
                  <a:t>empirical regression models named ground motion prediction equations (GMPE) </a:t>
                </a:r>
                <a:r>
                  <a:rPr lang="en-GB" dirty="0">
                    <a:latin typeface="Adobe Caslon Pro"/>
                    <a:sym typeface="Wingdings" panose="05000000000000000000" pitchFamily="2" charset="2"/>
                  </a:rPr>
                  <a:t> Definition of</a:t>
                </a:r>
                <a14:m>
                  <m:oMath xmlns:m="http://schemas.openxmlformats.org/officeDocument/2006/math">
                    <m:r>
                      <a:rPr lang="it-IT" b="0" i="0" smtClean="0">
                        <a:latin typeface="Cambria Math" panose="02040503050406030204" pitchFamily="18" charset="0"/>
                      </a:rPr>
                      <m:t>  </m:t>
                    </m:r>
                    <m:r>
                      <a:rPr lang="it-IT" i="1">
                        <a:latin typeface="Cambria Math" panose="02040503050406030204" pitchFamily="18" charset="0"/>
                      </a:rPr>
                      <m:t>𝑃</m:t>
                    </m:r>
                    <m:d>
                      <m:dPr>
                        <m:endChr m:val="|"/>
                        <m:ctrlPr>
                          <a:rPr lang="it-IT" i="1">
                            <a:latin typeface="Cambria Math" panose="02040503050406030204" pitchFamily="18" charset="0"/>
                          </a:rPr>
                        </m:ctrlPr>
                      </m:dPr>
                      <m:e>
                        <m:r>
                          <a:rPr lang="it-IT" i="1">
                            <a:latin typeface="Cambria Math" panose="02040503050406030204" pitchFamily="18" charset="0"/>
                          </a:rPr>
                          <m:t>𝐼𝑀</m:t>
                        </m:r>
                        <m:r>
                          <a:rPr lang="it-IT" i="1">
                            <a:latin typeface="Cambria Math" panose="02040503050406030204" pitchFamily="18" charset="0"/>
                          </a:rPr>
                          <m:t>&gt;</m:t>
                        </m:r>
                        <m:r>
                          <a:rPr lang="it-IT" i="1">
                            <a:latin typeface="Cambria Math" panose="02040503050406030204" pitchFamily="18" charset="0"/>
                          </a:rPr>
                          <m:t>𝑖𝑚</m:t>
                        </m:r>
                        <m:r>
                          <a:rPr lang="it-IT" i="1">
                            <a:latin typeface="Cambria Math" panose="02040503050406030204" pitchFamily="18" charset="0"/>
                          </a:rPr>
                          <m:t> </m:t>
                        </m:r>
                      </m:e>
                    </m:d>
                    <m:r>
                      <a:rPr lang="it-IT" i="1">
                        <a:latin typeface="Cambria Math" panose="02040503050406030204" pitchFamily="18" charset="0"/>
                      </a:rPr>
                      <m:t>𝑀</m:t>
                    </m:r>
                    <m:r>
                      <a:rPr lang="it-IT" i="1">
                        <a:latin typeface="Cambria Math" panose="02040503050406030204" pitchFamily="18" charset="0"/>
                      </a:rPr>
                      <m:t>=</m:t>
                    </m:r>
                    <m:r>
                      <a:rPr lang="it-IT" i="1">
                        <a:latin typeface="Cambria Math" panose="02040503050406030204" pitchFamily="18" charset="0"/>
                      </a:rPr>
                      <m:t>𝑚</m:t>
                    </m:r>
                    <m:r>
                      <a:rPr lang="it-IT" i="1">
                        <a:latin typeface="Cambria Math" panose="02040503050406030204" pitchFamily="18" charset="0"/>
                      </a:rPr>
                      <m:t>, </m:t>
                    </m:r>
                    <m:r>
                      <a:rPr lang="it-IT" i="1">
                        <a:latin typeface="Cambria Math" panose="02040503050406030204" pitchFamily="18" charset="0"/>
                      </a:rPr>
                      <m:t>𝑅</m:t>
                    </m:r>
                    <m:r>
                      <a:rPr lang="it-IT" i="1">
                        <a:latin typeface="Cambria Math" panose="02040503050406030204" pitchFamily="18" charset="0"/>
                      </a:rPr>
                      <m:t>=</m:t>
                    </m:r>
                    <m:r>
                      <a:rPr lang="it-IT" i="1">
                        <a:latin typeface="Cambria Math" panose="02040503050406030204" pitchFamily="18" charset="0"/>
                      </a:rPr>
                      <m:t>𝑟</m:t>
                    </m:r>
                    <m:r>
                      <a:rPr lang="it-IT" i="1">
                        <a:latin typeface="Cambria Math" panose="02040503050406030204" pitchFamily="18" charset="0"/>
                      </a:rPr>
                      <m:t>)</m:t>
                    </m:r>
                  </m:oMath>
                </a14:m>
                <a:endParaRPr lang="it-IT" dirty="0">
                  <a:latin typeface="Adobe Caslon Pro"/>
                </a:endParaRPr>
              </a:p>
              <a:p>
                <a:r>
                  <a:rPr lang="it-IT" dirty="0">
                    <a:latin typeface="Adobe Caslon Pro"/>
                  </a:rPr>
                  <a:t>iv. </a:t>
                </a:r>
                <a:r>
                  <a:rPr lang="it-IT" b="1" dirty="0" err="1">
                    <a:latin typeface="Adobe Caslon Pro"/>
                  </a:rPr>
                  <a:t>Hazard</a:t>
                </a:r>
                <a:r>
                  <a:rPr lang="it-IT" b="1" dirty="0">
                    <a:latin typeface="Adobe Caslon Pro"/>
                  </a:rPr>
                  <a:t> </a:t>
                </a:r>
                <a:r>
                  <a:rPr lang="it-IT" b="1" dirty="0" err="1">
                    <a:latin typeface="Adobe Caslon Pro"/>
                  </a:rPr>
                  <a:t>Computation</a:t>
                </a:r>
                <a:r>
                  <a:rPr lang="it-IT" dirty="0">
                    <a:latin typeface="Adobe Caslon Pro"/>
                  </a:rPr>
                  <a:t>: </a:t>
                </a:r>
                <a:r>
                  <a:rPr lang="it-IT" dirty="0" err="1">
                    <a:latin typeface="Adobe Caslon Pro"/>
                  </a:rPr>
                  <a:t>solution</a:t>
                </a:r>
                <a:r>
                  <a:rPr lang="it-IT" dirty="0">
                    <a:latin typeface="Adobe Caslon Pro"/>
                  </a:rPr>
                  <a:t> of the </a:t>
                </a:r>
                <a:r>
                  <a:rPr lang="it-IT" dirty="0" err="1">
                    <a:latin typeface="Adobe Caslon Pro"/>
                  </a:rPr>
                  <a:t>integral</a:t>
                </a:r>
                <a:r>
                  <a:rPr lang="it-IT" dirty="0">
                    <a:latin typeface="Adobe Caslon Pro"/>
                  </a:rPr>
                  <a:t> </a:t>
                </a:r>
                <a:r>
                  <a:rPr lang="it-IT" i="1" dirty="0">
                    <a:latin typeface="Adobe Caslon Pro"/>
                  </a:rPr>
                  <a:t>(1)</a:t>
                </a:r>
                <a:r>
                  <a:rPr lang="it-IT" dirty="0">
                    <a:latin typeface="Adobe Caslon Pro"/>
                  </a:rPr>
                  <a:t> </a:t>
                </a:r>
                <a14:m>
                  <m:oMath xmlns:m="http://schemas.openxmlformats.org/officeDocument/2006/math">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𝑁</m:t>
                        </m:r>
                      </m:e>
                      <m:sub>
                        <m:r>
                          <a:rPr lang="it-IT" b="0" i="1" smtClean="0">
                            <a:latin typeface="Cambria Math" panose="02040503050406030204" pitchFamily="18" charset="0"/>
                          </a:rPr>
                          <m:t>𝑠</m:t>
                        </m:r>
                      </m:sub>
                    </m:sSub>
                  </m:oMath>
                </a14:m>
                <a:endParaRPr lang="it-IT" dirty="0">
                  <a:latin typeface="Adobe Caslon Pro"/>
                </a:endParaRPr>
              </a:p>
              <a:p>
                <a:endParaRPr lang="it-IT" dirty="0">
                  <a:latin typeface="Adobe Caslon Pro"/>
                </a:endParaRPr>
              </a:p>
            </p:txBody>
          </p:sp>
        </mc:Choice>
        <mc:Fallback xmlns="">
          <p:sp>
            <p:nvSpPr>
              <p:cNvPr id="4" name="Segnaposto testo 3">
                <a:extLst>
                  <a:ext uri="{FF2B5EF4-FFF2-40B4-BE49-F238E27FC236}">
                    <a16:creationId xmlns:a16="http://schemas.microsoft.com/office/drawing/2014/main" id="{4AC3F1D6-611C-42C9-BB0A-E1A36B8091E2}"/>
                  </a:ext>
                </a:extLst>
              </p:cNvPr>
              <p:cNvSpPr>
                <a:spLocks noGrp="1" noRot="1" noChangeAspect="1" noMove="1" noResize="1" noEditPoints="1" noAdjustHandles="1" noChangeArrowheads="1" noChangeShapeType="1" noTextEdit="1"/>
              </p:cNvSpPr>
              <p:nvPr>
                <p:ph type="body" sz="quarter" idx="12"/>
              </p:nvPr>
            </p:nvSpPr>
            <p:spPr>
              <a:xfrm>
                <a:off x="741123" y="2663825"/>
                <a:ext cx="5393459" cy="3889375"/>
              </a:xfrm>
              <a:blipFill>
                <a:blip r:embed="rId3"/>
                <a:stretch>
                  <a:fillRect l="-1018" t="-1567"/>
                </a:stretch>
              </a:blipFill>
            </p:spPr>
            <p:txBody>
              <a:bodyPr/>
              <a:lstStyle/>
              <a:p>
                <a:r>
                  <a:rPr lang="it-IT">
                    <a:noFill/>
                  </a:rPr>
                  <a:t> </a:t>
                </a:r>
              </a:p>
            </p:txBody>
          </p:sp>
        </mc:Fallback>
      </mc:AlternateContent>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12</a:t>
            </a:fld>
            <a:endParaRPr lang="it-IT" dirty="0">
              <a:latin typeface="Adobe Caslon Pro"/>
            </a:endParaRPr>
          </a:p>
        </p:txBody>
      </p:sp>
      <p:pic>
        <p:nvPicPr>
          <p:cNvPr id="9" name="Segnaposto immagine 6"/>
          <p:cNvPicPr>
            <a:picLocks noChangeAspect="1"/>
          </p:cNvPicPr>
          <p:nvPr/>
        </p:nvPicPr>
        <p:blipFill rotWithShape="1">
          <a:blip r:embed="rId4"/>
          <a:srcRect l="1849" r="2064"/>
          <a:stretch/>
        </p:blipFill>
        <p:spPr>
          <a:xfrm>
            <a:off x="6346785" y="1992314"/>
            <a:ext cx="5845215" cy="4500561"/>
          </a:xfrm>
          <a:prstGeom prst="rect">
            <a:avLst/>
          </a:prstGeom>
        </p:spPr>
      </p:pic>
      <p:sp>
        <p:nvSpPr>
          <p:cNvPr id="10" name="CasellaDiTesto 9">
            <a:extLst>
              <a:ext uri="{FF2B5EF4-FFF2-40B4-BE49-F238E27FC236}">
                <a16:creationId xmlns:a16="http://schemas.microsoft.com/office/drawing/2014/main" id="{C5C49ADA-22ED-4094-BAAB-E6F23237DA76}"/>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11" name="Gruppo 10">
            <a:extLst>
              <a:ext uri="{FF2B5EF4-FFF2-40B4-BE49-F238E27FC236}">
                <a16:creationId xmlns:a16="http://schemas.microsoft.com/office/drawing/2014/main" id="{A3671F9D-C641-4C34-B16F-4E9A27028357}"/>
              </a:ext>
            </a:extLst>
          </p:cNvPr>
          <p:cNvGrpSpPr/>
          <p:nvPr/>
        </p:nvGrpSpPr>
        <p:grpSpPr>
          <a:xfrm>
            <a:off x="2903424" y="373469"/>
            <a:ext cx="1829461" cy="618073"/>
            <a:chOff x="2903424" y="211809"/>
            <a:chExt cx="1829461" cy="618073"/>
          </a:xfrm>
        </p:grpSpPr>
        <p:pic>
          <p:nvPicPr>
            <p:cNvPr id="12" name="Immagine 11">
              <a:extLst>
                <a:ext uri="{FF2B5EF4-FFF2-40B4-BE49-F238E27FC236}">
                  <a16:creationId xmlns:a16="http://schemas.microsoft.com/office/drawing/2014/main" id="{6416B497-024F-43EF-8673-0D302D9441BF}"/>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13" name="Gruppo 12">
              <a:extLst>
                <a:ext uri="{FF2B5EF4-FFF2-40B4-BE49-F238E27FC236}">
                  <a16:creationId xmlns:a16="http://schemas.microsoft.com/office/drawing/2014/main" id="{20095FEF-5C3D-4834-B9F6-A5D87736EC0D}"/>
                </a:ext>
              </a:extLst>
            </p:cNvPr>
            <p:cNvGrpSpPr/>
            <p:nvPr/>
          </p:nvGrpSpPr>
          <p:grpSpPr>
            <a:xfrm>
              <a:off x="2903424" y="230872"/>
              <a:ext cx="1389573" cy="599010"/>
              <a:chOff x="2981720" y="122642"/>
              <a:chExt cx="1389573" cy="599010"/>
            </a:xfrm>
          </p:grpSpPr>
          <p:pic>
            <p:nvPicPr>
              <p:cNvPr id="14" name="Picture 2" descr="ITN Inspire Logo">
                <a:extLst>
                  <a:ext uri="{FF2B5EF4-FFF2-40B4-BE49-F238E27FC236}">
                    <a16:creationId xmlns:a16="http://schemas.microsoft.com/office/drawing/2014/main" id="{B7E2AEC6-E534-42D1-BCF7-4CED6B30053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TN Inspire Logo">
                <a:extLst>
                  <a:ext uri="{FF2B5EF4-FFF2-40B4-BE49-F238E27FC236}">
                    <a16:creationId xmlns:a16="http://schemas.microsoft.com/office/drawing/2014/main" id="{75CA1696-7B21-4413-8908-5C37109650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6" name="Tabella 6">
            <a:extLst>
              <a:ext uri="{FF2B5EF4-FFF2-40B4-BE49-F238E27FC236}">
                <a16:creationId xmlns:a16="http://schemas.microsoft.com/office/drawing/2014/main" id="{49C02F2F-68CC-413D-AE30-F5F4177E906B}"/>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639837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p:cNvPicPr>
            <a:picLocks noChangeAspect="1"/>
          </p:cNvPicPr>
          <p:nvPr/>
        </p:nvPicPr>
        <p:blipFill>
          <a:blip r:embed="rId3"/>
          <a:stretch>
            <a:fillRect/>
          </a:stretch>
        </p:blipFill>
        <p:spPr>
          <a:xfrm>
            <a:off x="4941581" y="3652637"/>
            <a:ext cx="3485940" cy="2872751"/>
          </a:xfrm>
          <a:prstGeom prst="rect">
            <a:avLst/>
          </a:prstGeom>
        </p:spPr>
      </p:pic>
      <p:pic>
        <p:nvPicPr>
          <p:cNvPr id="15" name="Immagine 14"/>
          <p:cNvPicPr>
            <a:picLocks noChangeAspect="1"/>
          </p:cNvPicPr>
          <p:nvPr/>
        </p:nvPicPr>
        <p:blipFill>
          <a:blip r:embed="rId4"/>
          <a:stretch>
            <a:fillRect/>
          </a:stretch>
        </p:blipFill>
        <p:spPr>
          <a:xfrm>
            <a:off x="8659192" y="3964607"/>
            <a:ext cx="2840291" cy="2333830"/>
          </a:xfrm>
          <a:prstGeom prst="rect">
            <a:avLst/>
          </a:prstGeom>
        </p:spPr>
      </p:pic>
      <p:sp>
        <p:nvSpPr>
          <p:cNvPr id="3" name="Segnaposto testo 2"/>
          <p:cNvSpPr>
            <a:spLocks noGrp="1"/>
          </p:cNvSpPr>
          <p:nvPr>
            <p:ph type="body" sz="quarter" idx="11"/>
          </p:nvPr>
        </p:nvSpPr>
        <p:spPr/>
        <p:txBody>
          <a:bodyPr/>
          <a:lstStyle/>
          <a:p>
            <a:r>
              <a:rPr lang="it-IT" dirty="0">
                <a:latin typeface="Adobe Caslon Pro"/>
              </a:rPr>
              <a:t>PSHA – </a:t>
            </a:r>
            <a:r>
              <a:rPr lang="it-IT" dirty="0" err="1">
                <a:latin typeface="Adobe Caslon Pro"/>
              </a:rPr>
              <a:t>Assumptions</a:t>
            </a:r>
            <a:r>
              <a:rPr lang="it-IT" dirty="0">
                <a:latin typeface="Adobe Caslon Pro"/>
              </a:rPr>
              <a:t>:</a:t>
            </a:r>
            <a:endParaRPr lang="en-GB" dirty="0">
              <a:latin typeface="Adobe Caslon Pro"/>
            </a:endParaRPr>
          </a:p>
        </p:txBody>
      </p:sp>
      <p:sp>
        <p:nvSpPr>
          <p:cNvPr id="4" name="Segnaposto testo 3"/>
          <p:cNvSpPr>
            <a:spLocks noGrp="1"/>
          </p:cNvSpPr>
          <p:nvPr>
            <p:ph type="body" sz="quarter" idx="12"/>
          </p:nvPr>
        </p:nvSpPr>
        <p:spPr>
          <a:xfrm>
            <a:off x="741123" y="2663825"/>
            <a:ext cx="10474745" cy="2047071"/>
          </a:xfrm>
        </p:spPr>
        <p:txBody>
          <a:bodyPr/>
          <a:lstStyle/>
          <a:p>
            <a:r>
              <a:rPr lang="it-IT" dirty="0" err="1">
                <a:latin typeface="Adobe Caslon Pro"/>
              </a:rPr>
              <a:t>Eq</a:t>
            </a:r>
            <a:r>
              <a:rPr lang="it-IT" dirty="0">
                <a:latin typeface="Adobe Caslon Pro"/>
              </a:rPr>
              <a:t>. </a:t>
            </a:r>
            <a:r>
              <a:rPr lang="it-IT" i="1" dirty="0">
                <a:latin typeface="Adobe Caslon Pro"/>
              </a:rPr>
              <a:t>(1) </a:t>
            </a:r>
            <a:r>
              <a:rPr lang="it-IT" dirty="0" err="1">
                <a:latin typeface="Adobe Caslon Pro"/>
              </a:rPr>
              <a:t>is</a:t>
            </a:r>
            <a:r>
              <a:rPr lang="it-IT" dirty="0">
                <a:latin typeface="Adobe Caslon Pro"/>
              </a:rPr>
              <a:t> </a:t>
            </a:r>
            <a:r>
              <a:rPr lang="it-IT" dirty="0" err="1">
                <a:latin typeface="Adobe Caslon Pro"/>
              </a:rPr>
              <a:t>based</a:t>
            </a:r>
            <a:r>
              <a:rPr lang="it-IT" dirty="0">
                <a:latin typeface="Adobe Caslon Pro"/>
              </a:rPr>
              <a:t> on the </a:t>
            </a:r>
            <a:r>
              <a:rPr lang="it-IT" dirty="0" err="1">
                <a:latin typeface="Adobe Caslon Pro"/>
              </a:rPr>
              <a:t>following</a:t>
            </a:r>
            <a:r>
              <a:rPr lang="it-IT" dirty="0">
                <a:latin typeface="Adobe Caslon Pro"/>
              </a:rPr>
              <a:t> </a:t>
            </a:r>
            <a:r>
              <a:rPr lang="it-IT" dirty="0" err="1">
                <a:latin typeface="Adobe Caslon Pro"/>
              </a:rPr>
              <a:t>assumptions</a:t>
            </a:r>
            <a:r>
              <a:rPr lang="it-IT" dirty="0">
                <a:latin typeface="Adobe Caslon Pro"/>
              </a:rPr>
              <a:t>:</a:t>
            </a:r>
          </a:p>
          <a:p>
            <a:pPr marL="285750" indent="-285750">
              <a:buFont typeface="Arial" panose="020B0604020202020204" pitchFamily="34" charset="0"/>
              <a:buChar char="•"/>
            </a:pPr>
            <a:r>
              <a:rPr lang="it-IT" i="1" dirty="0" err="1">
                <a:latin typeface="Adobe Caslon Pro"/>
              </a:rPr>
              <a:t>Earthquakes</a:t>
            </a:r>
            <a:r>
              <a:rPr lang="it-IT" i="1" dirty="0">
                <a:latin typeface="Adobe Caslon Pro"/>
              </a:rPr>
              <a:t> </a:t>
            </a:r>
            <a:r>
              <a:rPr lang="it-IT" i="1" dirty="0" err="1">
                <a:latin typeface="Adobe Caslon Pro"/>
              </a:rPr>
              <a:t>form</a:t>
            </a:r>
            <a:r>
              <a:rPr lang="it-IT" i="1" dirty="0">
                <a:latin typeface="Adobe Caslon Pro"/>
              </a:rPr>
              <a:t> a </a:t>
            </a:r>
            <a:r>
              <a:rPr lang="it-IT" i="1" dirty="0" err="1">
                <a:latin typeface="Adobe Caslon Pro"/>
              </a:rPr>
              <a:t>stochastic</a:t>
            </a:r>
            <a:r>
              <a:rPr lang="it-IT" i="1" dirty="0">
                <a:latin typeface="Adobe Caslon Pro"/>
              </a:rPr>
              <a:t> </a:t>
            </a:r>
            <a:r>
              <a:rPr lang="it-IT" i="1" dirty="0" err="1">
                <a:latin typeface="Adobe Caslon Pro"/>
              </a:rPr>
              <a:t>process</a:t>
            </a:r>
            <a:r>
              <a:rPr lang="it-IT" i="1" dirty="0">
                <a:latin typeface="Adobe Caslon Pro"/>
              </a:rPr>
              <a:t>;</a:t>
            </a:r>
          </a:p>
          <a:p>
            <a:pPr marL="285750" indent="-285750">
              <a:buFont typeface="Arial" panose="020B0604020202020204" pitchFamily="34" charset="0"/>
              <a:buChar char="•"/>
            </a:pPr>
            <a:r>
              <a:rPr lang="it-IT" i="1" dirty="0" err="1">
                <a:latin typeface="Adobe Caslon Pro"/>
              </a:rPr>
              <a:t>Earthquakes</a:t>
            </a:r>
            <a:r>
              <a:rPr lang="it-IT" i="1" dirty="0">
                <a:latin typeface="Adobe Caslon Pro"/>
              </a:rPr>
              <a:t> can be </a:t>
            </a:r>
            <a:r>
              <a:rPr lang="it-IT" i="1" dirty="0" err="1">
                <a:latin typeface="Adobe Caslon Pro"/>
              </a:rPr>
              <a:t>considered</a:t>
            </a:r>
            <a:r>
              <a:rPr lang="it-IT" i="1" dirty="0">
                <a:latin typeface="Adobe Caslon Pro"/>
              </a:rPr>
              <a:t> </a:t>
            </a:r>
            <a:r>
              <a:rPr lang="it-IT" i="1" dirty="0" err="1">
                <a:latin typeface="Adobe Caslon Pro"/>
              </a:rPr>
              <a:t>instantaneous</a:t>
            </a:r>
            <a:r>
              <a:rPr lang="it-IT" i="1" dirty="0">
                <a:latin typeface="Adobe Caslon Pro"/>
              </a:rPr>
              <a:t> </a:t>
            </a:r>
            <a:r>
              <a:rPr lang="it-IT" i="1" dirty="0" err="1">
                <a:latin typeface="Adobe Caslon Pro"/>
              </a:rPr>
              <a:t>events</a:t>
            </a:r>
            <a:r>
              <a:rPr lang="it-IT" i="1" dirty="0">
                <a:latin typeface="Adobe Caslon Pro"/>
              </a:rPr>
              <a:t> and </a:t>
            </a:r>
            <a:r>
              <a:rPr lang="it-IT" i="1" dirty="0" err="1">
                <a:latin typeface="Adobe Caslon Pro"/>
              </a:rPr>
              <a:t>memory-less</a:t>
            </a:r>
            <a:endParaRPr lang="en-GB" i="1"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13</a:t>
            </a:fld>
            <a:endParaRPr lang="it-IT" dirty="0">
              <a:latin typeface="Adobe Caslon Pro"/>
            </a:endParaRPr>
          </a:p>
        </p:txBody>
      </p:sp>
      <p:sp>
        <p:nvSpPr>
          <p:cNvPr id="8" name="CasellaDiTesto 7"/>
          <p:cNvSpPr txBox="1"/>
          <p:nvPr/>
        </p:nvSpPr>
        <p:spPr>
          <a:xfrm>
            <a:off x="741122" y="4150546"/>
            <a:ext cx="3785295" cy="923330"/>
          </a:xfrm>
          <a:prstGeom prst="rect">
            <a:avLst/>
          </a:prstGeom>
          <a:noFill/>
        </p:spPr>
        <p:txBody>
          <a:bodyPr wrap="square" rtlCol="0">
            <a:spAutoFit/>
          </a:bodyPr>
          <a:lstStyle/>
          <a:p>
            <a:pPr algn="ctr"/>
            <a:r>
              <a:rPr lang="it-IT" dirty="0">
                <a:latin typeface="Adobe Caslon Pro"/>
                <a:cs typeface="Arial" panose="020B0604020202020204" pitchFamily="34" charset="0"/>
              </a:rPr>
              <a:t>the </a:t>
            </a:r>
            <a:r>
              <a:rPr lang="it-IT" dirty="0" err="1">
                <a:latin typeface="Adobe Caslon Pro"/>
                <a:cs typeface="Arial" panose="020B0604020202020204" pitchFamily="34" charset="0"/>
              </a:rPr>
              <a:t>occurrence</a:t>
            </a:r>
            <a:r>
              <a:rPr lang="it-IT" dirty="0">
                <a:latin typeface="Adobe Caslon Pro"/>
                <a:cs typeface="Arial" panose="020B0604020202020204" pitchFamily="34" charset="0"/>
              </a:rPr>
              <a:t> of </a:t>
            </a:r>
            <a:r>
              <a:rPr lang="it-IT" dirty="0" err="1">
                <a:latin typeface="Adobe Caslon Pro"/>
                <a:cs typeface="Arial" panose="020B0604020202020204" pitchFamily="34" charset="0"/>
              </a:rPr>
              <a:t>earthquakes</a:t>
            </a:r>
            <a:r>
              <a:rPr lang="it-IT" dirty="0">
                <a:latin typeface="Adobe Caslon Pro"/>
                <a:cs typeface="Arial" panose="020B0604020202020204" pitchFamily="34" charset="0"/>
              </a:rPr>
              <a:t> can be </a:t>
            </a:r>
            <a:r>
              <a:rPr lang="it-IT" dirty="0" err="1">
                <a:latin typeface="Adobe Caslon Pro"/>
                <a:cs typeface="Arial" panose="020B0604020202020204" pitchFamily="34" charset="0"/>
              </a:rPr>
              <a:t>defined</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as</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Homogeneus</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Poisson</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Process</a:t>
            </a:r>
            <a:r>
              <a:rPr lang="it-IT" dirty="0">
                <a:latin typeface="Adobe Caslon Pro"/>
                <a:cs typeface="Arial" panose="020B0604020202020204" pitchFamily="34" charset="0"/>
              </a:rPr>
              <a:t> (</a:t>
            </a:r>
            <a:r>
              <a:rPr lang="it-IT" b="1" dirty="0">
                <a:latin typeface="Adobe Caslon Pro"/>
                <a:cs typeface="Arial" panose="020B0604020202020204" pitchFamily="34" charset="0"/>
              </a:rPr>
              <a:t>HPP</a:t>
            </a:r>
            <a:r>
              <a:rPr lang="it-IT" dirty="0">
                <a:latin typeface="Adobe Caslon Pro"/>
                <a:cs typeface="Arial" panose="020B0604020202020204" pitchFamily="34" charset="0"/>
              </a:rPr>
              <a:t>)</a:t>
            </a:r>
            <a:endParaRPr lang="en-GB" dirty="0">
              <a:latin typeface="Adobe Caslon Pro"/>
              <a:cs typeface="Arial" panose="020B0604020202020204" pitchFamily="34" charset="0"/>
            </a:endParaRPr>
          </a:p>
        </p:txBody>
      </p:sp>
      <p:cxnSp>
        <p:nvCxnSpPr>
          <p:cNvPr id="9" name="Connettore 2 8"/>
          <p:cNvCxnSpPr>
            <a:stCxn id="4" idx="1"/>
            <a:endCxn id="8" idx="1"/>
          </p:cNvCxnSpPr>
          <p:nvPr/>
        </p:nvCxnSpPr>
        <p:spPr>
          <a:xfrm flipH="1">
            <a:off x="741122" y="3687361"/>
            <a:ext cx="1" cy="924850"/>
          </a:xfrm>
          <a:prstGeom prst="straightConnector1">
            <a:avLst/>
          </a:prstGeom>
          <a:ln w="41275">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p:cNvSpPr txBox="1"/>
          <p:nvPr/>
        </p:nvSpPr>
        <p:spPr>
          <a:xfrm>
            <a:off x="4181120" y="4149786"/>
            <a:ext cx="3785295" cy="338554"/>
          </a:xfrm>
          <a:prstGeom prst="rect">
            <a:avLst/>
          </a:prstGeom>
          <a:noFill/>
        </p:spPr>
        <p:txBody>
          <a:bodyPr wrap="square" rtlCol="0">
            <a:spAutoFit/>
          </a:bodyPr>
          <a:lstStyle/>
          <a:p>
            <a:pPr algn="ctr"/>
            <a:r>
              <a:rPr lang="it-IT" sz="1600" dirty="0">
                <a:latin typeface="Adobe Caslon Pro"/>
                <a:cs typeface="Arial" panose="020B0604020202020204" pitchFamily="34" charset="0"/>
              </a:rPr>
              <a:t>PDF</a:t>
            </a:r>
            <a:endParaRPr lang="en-GB" sz="1600" dirty="0">
              <a:latin typeface="Adobe Caslon Pro"/>
              <a:cs typeface="Arial" panose="020B0604020202020204" pitchFamily="34" charset="0"/>
            </a:endParaRPr>
          </a:p>
        </p:txBody>
      </p:sp>
      <p:sp>
        <p:nvSpPr>
          <p:cNvPr id="20" name="CasellaDiTesto 19"/>
          <p:cNvSpPr txBox="1"/>
          <p:nvPr/>
        </p:nvSpPr>
        <p:spPr>
          <a:xfrm>
            <a:off x="7488477" y="4192929"/>
            <a:ext cx="3785295" cy="338554"/>
          </a:xfrm>
          <a:prstGeom prst="rect">
            <a:avLst/>
          </a:prstGeom>
          <a:noFill/>
        </p:spPr>
        <p:txBody>
          <a:bodyPr wrap="square" rtlCol="0">
            <a:spAutoFit/>
          </a:bodyPr>
          <a:lstStyle/>
          <a:p>
            <a:pPr algn="ctr"/>
            <a:r>
              <a:rPr lang="it-IT" sz="1600" dirty="0">
                <a:latin typeface="Adobe Caslon Pro"/>
                <a:cs typeface="Arial" panose="020B0604020202020204" pitchFamily="34" charset="0"/>
              </a:rPr>
              <a:t>CDF</a:t>
            </a:r>
            <a:endParaRPr lang="en-GB" sz="1600" dirty="0">
              <a:latin typeface="Adobe Caslon Pro"/>
              <a:cs typeface="Arial" panose="020B0604020202020204" pitchFamily="34" charset="0"/>
            </a:endParaRPr>
          </a:p>
        </p:txBody>
      </p:sp>
      <p:sp>
        <p:nvSpPr>
          <p:cNvPr id="21" name="CasellaDiTesto 20"/>
          <p:cNvSpPr txBox="1"/>
          <p:nvPr/>
        </p:nvSpPr>
        <p:spPr>
          <a:xfrm>
            <a:off x="586969" y="5529888"/>
            <a:ext cx="3785295" cy="646331"/>
          </a:xfrm>
          <a:prstGeom prst="rect">
            <a:avLst/>
          </a:prstGeom>
          <a:noFill/>
        </p:spPr>
        <p:txBody>
          <a:bodyPr wrap="square" rtlCol="0">
            <a:spAutoFit/>
          </a:bodyPr>
          <a:lstStyle/>
          <a:p>
            <a:pPr algn="ctr"/>
            <a:r>
              <a:rPr lang="it-IT" dirty="0" err="1">
                <a:latin typeface="Adobe Caslon Pro"/>
                <a:cs typeface="Arial" panose="020B0604020202020204" pitchFamily="34" charset="0"/>
              </a:rPr>
              <a:t>exponential</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distribution</a:t>
            </a:r>
            <a:r>
              <a:rPr lang="it-IT" dirty="0">
                <a:latin typeface="Adobe Caslon Pro"/>
                <a:cs typeface="Arial" panose="020B0604020202020204" pitchFamily="34" charset="0"/>
              </a:rPr>
              <a:t> of </a:t>
            </a:r>
            <a:r>
              <a:rPr lang="it-IT" dirty="0" err="1">
                <a:latin typeface="Adobe Caslon Pro"/>
                <a:cs typeface="Arial" panose="020B0604020202020204" pitchFamily="34" charset="0"/>
              </a:rPr>
              <a:t>earthquake</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recurrence</a:t>
            </a:r>
            <a:endParaRPr lang="en-GB" dirty="0">
              <a:latin typeface="Adobe Caslon Pro"/>
              <a:cs typeface="Arial" panose="020B0604020202020204" pitchFamily="34" charset="0"/>
            </a:endParaRPr>
          </a:p>
        </p:txBody>
      </p:sp>
      <p:cxnSp>
        <p:nvCxnSpPr>
          <p:cNvPr id="22" name="Connettore 2 21"/>
          <p:cNvCxnSpPr/>
          <p:nvPr/>
        </p:nvCxnSpPr>
        <p:spPr>
          <a:xfrm>
            <a:off x="2479617" y="5089012"/>
            <a:ext cx="0" cy="362664"/>
          </a:xfrm>
          <a:prstGeom prst="straightConnector1">
            <a:avLst/>
          </a:prstGeom>
          <a:ln w="41275">
            <a:solidFill>
              <a:srgbClr val="A0162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4332D090-68BA-4C70-AC2E-797604015A42}"/>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18" name="Gruppo 17">
            <a:extLst>
              <a:ext uri="{FF2B5EF4-FFF2-40B4-BE49-F238E27FC236}">
                <a16:creationId xmlns:a16="http://schemas.microsoft.com/office/drawing/2014/main" id="{A7FFE231-84D6-4074-81B1-B39BD579C86A}"/>
              </a:ext>
            </a:extLst>
          </p:cNvPr>
          <p:cNvGrpSpPr/>
          <p:nvPr/>
        </p:nvGrpSpPr>
        <p:grpSpPr>
          <a:xfrm>
            <a:off x="2903424" y="373469"/>
            <a:ext cx="1829461" cy="618073"/>
            <a:chOff x="2903424" y="211809"/>
            <a:chExt cx="1829461" cy="618073"/>
          </a:xfrm>
        </p:grpSpPr>
        <p:pic>
          <p:nvPicPr>
            <p:cNvPr id="23" name="Immagine 22">
              <a:extLst>
                <a:ext uri="{FF2B5EF4-FFF2-40B4-BE49-F238E27FC236}">
                  <a16:creationId xmlns:a16="http://schemas.microsoft.com/office/drawing/2014/main" id="{F75DA87A-8C9A-42D7-897C-7FD8D618CD73}"/>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24" name="Gruppo 23">
              <a:extLst>
                <a:ext uri="{FF2B5EF4-FFF2-40B4-BE49-F238E27FC236}">
                  <a16:creationId xmlns:a16="http://schemas.microsoft.com/office/drawing/2014/main" id="{DD954F14-E149-4ABD-8264-6F2AC181A3FB}"/>
                </a:ext>
              </a:extLst>
            </p:cNvPr>
            <p:cNvGrpSpPr/>
            <p:nvPr/>
          </p:nvGrpSpPr>
          <p:grpSpPr>
            <a:xfrm>
              <a:off x="2903424" y="230872"/>
              <a:ext cx="1389573" cy="599010"/>
              <a:chOff x="2981720" y="122642"/>
              <a:chExt cx="1389573" cy="599010"/>
            </a:xfrm>
          </p:grpSpPr>
          <p:pic>
            <p:nvPicPr>
              <p:cNvPr id="25" name="Picture 2" descr="ITN Inspire Logo">
                <a:extLst>
                  <a:ext uri="{FF2B5EF4-FFF2-40B4-BE49-F238E27FC236}">
                    <a16:creationId xmlns:a16="http://schemas.microsoft.com/office/drawing/2014/main" id="{999A3EA4-58EE-48AD-B930-654C28720C1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TN Inspire Logo">
                <a:extLst>
                  <a:ext uri="{FF2B5EF4-FFF2-40B4-BE49-F238E27FC236}">
                    <a16:creationId xmlns:a16="http://schemas.microsoft.com/office/drawing/2014/main" id="{ED6956B9-C984-43CE-AD6F-8DD5024BE1C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27" name="Tabella 6">
            <a:extLst>
              <a:ext uri="{FF2B5EF4-FFF2-40B4-BE49-F238E27FC236}">
                <a16:creationId xmlns:a16="http://schemas.microsoft.com/office/drawing/2014/main" id="{4AF6A2A3-6CC0-405B-8B08-8047AA54D3D8}"/>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4267072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8650614" y="4314121"/>
            <a:ext cx="2565254" cy="2063532"/>
          </a:xfrm>
          <a:prstGeom prst="rect">
            <a:avLst/>
          </a:prstGeom>
        </p:spPr>
      </p:pic>
      <p:sp>
        <p:nvSpPr>
          <p:cNvPr id="3" name="Segnaposto testo 2"/>
          <p:cNvSpPr>
            <a:spLocks noGrp="1"/>
          </p:cNvSpPr>
          <p:nvPr>
            <p:ph type="body" sz="quarter" idx="11"/>
          </p:nvPr>
        </p:nvSpPr>
        <p:spPr/>
        <p:txBody>
          <a:bodyPr/>
          <a:lstStyle/>
          <a:p>
            <a:r>
              <a:rPr lang="it-IT" dirty="0">
                <a:latin typeface="Adobe Caslon Pro"/>
              </a:rPr>
              <a:t>PSHA – </a:t>
            </a:r>
            <a:r>
              <a:rPr lang="it-IT" dirty="0" err="1">
                <a:latin typeface="Adobe Caslon Pro"/>
              </a:rPr>
              <a:t>Step</a:t>
            </a:r>
            <a:r>
              <a:rPr lang="it-IT" dirty="0">
                <a:latin typeface="Adobe Caslon Pro"/>
              </a:rPr>
              <a:t> 1: </a:t>
            </a:r>
            <a:r>
              <a:rPr lang="it-IT" dirty="0" err="1">
                <a:latin typeface="Adobe Caslon Pro"/>
              </a:rPr>
              <a:t>Earthquake</a:t>
            </a:r>
            <a:r>
              <a:rPr lang="it-IT" dirty="0">
                <a:latin typeface="Adobe Caslon Pro"/>
              </a:rPr>
              <a:t> source </a:t>
            </a:r>
            <a:r>
              <a:rPr lang="it-IT" dirty="0" err="1">
                <a:latin typeface="Adobe Caslon Pro"/>
              </a:rPr>
              <a:t>characterization</a:t>
            </a:r>
            <a:endParaRPr lang="en-GB" dirty="0">
              <a:latin typeface="Adobe Caslon Pro"/>
            </a:endParaRPr>
          </a:p>
        </p:txBody>
      </p:sp>
      <p:sp>
        <p:nvSpPr>
          <p:cNvPr id="4" name="Segnaposto testo 3"/>
          <p:cNvSpPr>
            <a:spLocks noGrp="1"/>
          </p:cNvSpPr>
          <p:nvPr>
            <p:ph type="body" sz="quarter" idx="12"/>
          </p:nvPr>
        </p:nvSpPr>
        <p:spPr>
          <a:xfrm>
            <a:off x="741123" y="2663825"/>
            <a:ext cx="10474745" cy="2047071"/>
          </a:xfrm>
        </p:spPr>
        <p:txBody>
          <a:bodyPr/>
          <a:lstStyle/>
          <a:p>
            <a:r>
              <a:rPr lang="it-IT" dirty="0">
                <a:latin typeface="Adobe Caslon Pro"/>
              </a:rPr>
              <a:t>Goal: </a:t>
            </a:r>
            <a:r>
              <a:rPr lang="it-IT" b="1" dirty="0">
                <a:latin typeface="Adobe Caslon Pro"/>
              </a:rPr>
              <a:t>to </a:t>
            </a:r>
            <a:r>
              <a:rPr lang="it-IT" b="1" dirty="0" err="1">
                <a:latin typeface="Adobe Caslon Pro"/>
              </a:rPr>
              <a:t>identify</a:t>
            </a:r>
            <a:endParaRPr lang="it-IT" dirty="0">
              <a:latin typeface="Adobe Caslon Pro"/>
            </a:endParaRPr>
          </a:p>
          <a:p>
            <a:pPr marL="285750" indent="-285750">
              <a:buFont typeface="Arial" panose="020B0604020202020204" pitchFamily="34" charset="0"/>
              <a:buChar char="•"/>
            </a:pPr>
            <a:r>
              <a:rPr lang="it-IT" i="1" dirty="0">
                <a:latin typeface="Adobe Caslon Pro"/>
              </a:rPr>
              <a:t>Fault </a:t>
            </a:r>
            <a:r>
              <a:rPr lang="it-IT" i="1" dirty="0" err="1">
                <a:latin typeface="Adobe Caslon Pro"/>
              </a:rPr>
              <a:t>sources</a:t>
            </a:r>
            <a:r>
              <a:rPr lang="it-IT" i="1" dirty="0">
                <a:latin typeface="Adobe Caslon Pro"/>
              </a:rPr>
              <a:t>: </a:t>
            </a:r>
            <a:r>
              <a:rPr lang="it-IT" dirty="0" err="1">
                <a:latin typeface="Adobe Caslon Pro"/>
              </a:rPr>
              <a:t>individual</a:t>
            </a:r>
            <a:r>
              <a:rPr lang="it-IT" dirty="0">
                <a:latin typeface="Adobe Caslon Pro"/>
              </a:rPr>
              <a:t> or multiple </a:t>
            </a:r>
            <a:r>
              <a:rPr lang="it-IT" dirty="0" err="1">
                <a:latin typeface="Adobe Caslon Pro"/>
              </a:rPr>
              <a:t>identified</a:t>
            </a:r>
            <a:r>
              <a:rPr lang="it-IT" dirty="0">
                <a:latin typeface="Adobe Caslon Pro"/>
              </a:rPr>
              <a:t> </a:t>
            </a:r>
            <a:r>
              <a:rPr lang="it-IT" dirty="0" err="1">
                <a:latin typeface="Adobe Caslon Pro"/>
              </a:rPr>
              <a:t>faults</a:t>
            </a:r>
            <a:endParaRPr lang="it-IT" i="1" dirty="0">
              <a:latin typeface="Adobe Caslon Pro"/>
            </a:endParaRPr>
          </a:p>
          <a:p>
            <a:pPr marL="285750" indent="-285750">
              <a:buFont typeface="Arial" panose="020B0604020202020204" pitchFamily="34" charset="0"/>
              <a:buChar char="•"/>
            </a:pPr>
            <a:r>
              <a:rPr lang="it-IT" i="1" dirty="0">
                <a:latin typeface="Adobe Caslon Pro"/>
              </a:rPr>
              <a:t>Area </a:t>
            </a:r>
            <a:r>
              <a:rPr lang="it-IT" i="1" dirty="0" err="1">
                <a:latin typeface="Adobe Caslon Pro"/>
              </a:rPr>
              <a:t>sources</a:t>
            </a:r>
            <a:r>
              <a:rPr lang="it-IT" i="1" dirty="0">
                <a:latin typeface="Adobe Caslon Pro"/>
              </a:rPr>
              <a:t>: </a:t>
            </a:r>
            <a:r>
              <a:rPr lang="it-IT" dirty="0" err="1">
                <a:latin typeface="Adobe Caslon Pro"/>
              </a:rPr>
              <a:t>defined</a:t>
            </a:r>
            <a:r>
              <a:rPr lang="it-IT" dirty="0">
                <a:latin typeface="Adobe Caslon Pro"/>
              </a:rPr>
              <a:t> by </a:t>
            </a:r>
            <a:r>
              <a:rPr lang="it-IT" dirty="0" err="1">
                <a:latin typeface="Adobe Caslon Pro"/>
              </a:rPr>
              <a:t>polygons</a:t>
            </a:r>
            <a:r>
              <a:rPr lang="it-IT" dirty="0">
                <a:latin typeface="Adobe Caslon Pro"/>
              </a:rPr>
              <a:t> in </a:t>
            </a:r>
            <a:r>
              <a:rPr lang="it-IT" dirty="0" err="1">
                <a:latin typeface="Adobe Caslon Pro"/>
              </a:rPr>
              <a:t>which</a:t>
            </a:r>
            <a:r>
              <a:rPr lang="it-IT" dirty="0">
                <a:latin typeface="Adobe Caslon Pro"/>
              </a:rPr>
              <a:t> </a:t>
            </a:r>
            <a:r>
              <a:rPr lang="it-IT" dirty="0" err="1">
                <a:latin typeface="Adobe Caslon Pro"/>
              </a:rPr>
              <a:t>seismicity</a:t>
            </a:r>
            <a:r>
              <a:rPr lang="it-IT" dirty="0">
                <a:latin typeface="Adobe Caslon Pro"/>
              </a:rPr>
              <a:t> </a:t>
            </a:r>
            <a:r>
              <a:rPr lang="it-IT" dirty="0" err="1">
                <a:latin typeface="Adobe Caslon Pro"/>
              </a:rPr>
              <a:t>is</a:t>
            </a:r>
            <a:r>
              <a:rPr lang="it-IT" dirty="0">
                <a:latin typeface="Adobe Caslon Pro"/>
              </a:rPr>
              <a:t> </a:t>
            </a:r>
            <a:r>
              <a:rPr lang="it-IT" dirty="0" err="1">
                <a:latin typeface="Adobe Caslon Pro"/>
              </a:rPr>
              <a:t>assumed</a:t>
            </a:r>
            <a:r>
              <a:rPr lang="it-IT" dirty="0">
                <a:latin typeface="Adobe Caslon Pro"/>
              </a:rPr>
              <a:t> </a:t>
            </a:r>
            <a:r>
              <a:rPr lang="it-IT" dirty="0" err="1">
                <a:latin typeface="Adobe Caslon Pro"/>
              </a:rPr>
              <a:t>uniform</a:t>
            </a:r>
            <a:r>
              <a:rPr lang="it-IT" dirty="0">
                <a:latin typeface="Adobe Caslon Pro"/>
              </a:rPr>
              <a:t> </a:t>
            </a:r>
          </a:p>
          <a:p>
            <a:r>
              <a:rPr lang="it-IT" dirty="0">
                <a:latin typeface="Adobe Caslon Pro"/>
              </a:rPr>
              <a:t>(</a:t>
            </a:r>
            <a:r>
              <a:rPr lang="it-IT" dirty="0" err="1">
                <a:latin typeface="Adobe Caslon Pro"/>
              </a:rPr>
              <a:t>Identification</a:t>
            </a:r>
            <a:r>
              <a:rPr lang="it-IT" dirty="0">
                <a:latin typeface="Adobe Caslon Pro"/>
              </a:rPr>
              <a:t> </a:t>
            </a:r>
            <a:r>
              <a:rPr lang="it-IT" dirty="0" err="1">
                <a:latin typeface="Adobe Caslon Pro"/>
              </a:rPr>
              <a:t>based</a:t>
            </a:r>
            <a:r>
              <a:rPr lang="it-IT" dirty="0">
                <a:latin typeface="Adobe Caslon Pro"/>
              </a:rPr>
              <a:t> </a:t>
            </a:r>
            <a:r>
              <a:rPr lang="it-IT" dirty="0" err="1">
                <a:latin typeface="Adobe Caslon Pro"/>
              </a:rPr>
              <a:t>upon</a:t>
            </a:r>
            <a:r>
              <a:rPr lang="it-IT" dirty="0">
                <a:latin typeface="Adobe Caslon Pro"/>
              </a:rPr>
              <a:t> the </a:t>
            </a:r>
            <a:r>
              <a:rPr lang="it-IT" dirty="0" err="1">
                <a:latin typeface="Adobe Caslon Pro"/>
              </a:rPr>
              <a:t>interpretation</a:t>
            </a:r>
            <a:r>
              <a:rPr lang="it-IT" dirty="0">
                <a:latin typeface="Adobe Caslon Pro"/>
              </a:rPr>
              <a:t> of </a:t>
            </a:r>
            <a:r>
              <a:rPr lang="it-IT" dirty="0" err="1">
                <a:latin typeface="Adobe Caslon Pro"/>
              </a:rPr>
              <a:t>geological</a:t>
            </a:r>
            <a:r>
              <a:rPr lang="it-IT" dirty="0">
                <a:latin typeface="Adobe Caslon Pro"/>
              </a:rPr>
              <a:t>, </a:t>
            </a:r>
            <a:r>
              <a:rPr lang="it-IT" dirty="0" err="1">
                <a:latin typeface="Adobe Caslon Pro"/>
              </a:rPr>
              <a:t>geophysical</a:t>
            </a:r>
            <a:r>
              <a:rPr lang="it-IT" dirty="0">
                <a:latin typeface="Adobe Caslon Pro"/>
              </a:rPr>
              <a:t> and </a:t>
            </a:r>
            <a:r>
              <a:rPr lang="it-IT" dirty="0" err="1">
                <a:latin typeface="Adobe Caslon Pro"/>
              </a:rPr>
              <a:t>seismological</a:t>
            </a:r>
            <a:r>
              <a:rPr lang="it-IT" dirty="0">
                <a:latin typeface="Adobe Caslon Pro"/>
              </a:rPr>
              <a:t> – </a:t>
            </a:r>
            <a:r>
              <a:rPr lang="it-IT" dirty="0" err="1">
                <a:latin typeface="Adobe Caslon Pro"/>
              </a:rPr>
              <a:t>historical</a:t>
            </a:r>
            <a:r>
              <a:rPr lang="it-IT" dirty="0">
                <a:latin typeface="Adobe Caslon Pro"/>
              </a:rPr>
              <a:t> data)</a:t>
            </a:r>
          </a:p>
          <a:p>
            <a:r>
              <a:rPr lang="it-IT" dirty="0">
                <a:latin typeface="Adobe Caslon Pro"/>
              </a:rPr>
              <a:t>and </a:t>
            </a:r>
            <a:r>
              <a:rPr lang="it-IT" b="1" dirty="0">
                <a:latin typeface="Adobe Caslon Pro"/>
              </a:rPr>
              <a:t>to </a:t>
            </a:r>
            <a:r>
              <a:rPr lang="it-IT" b="1" dirty="0" err="1">
                <a:latin typeface="Adobe Caslon Pro"/>
              </a:rPr>
              <a:t>characterize</a:t>
            </a:r>
            <a:r>
              <a:rPr lang="it-IT" b="1" dirty="0">
                <a:latin typeface="Adobe Caslon Pro"/>
              </a:rPr>
              <a:t> </a:t>
            </a:r>
            <a:r>
              <a:rPr lang="it-IT" b="1" dirty="0" err="1">
                <a:latin typeface="Adobe Caslon Pro"/>
              </a:rPr>
              <a:t>seismic</a:t>
            </a:r>
            <a:r>
              <a:rPr lang="it-IT" b="1" dirty="0">
                <a:latin typeface="Adobe Caslon Pro"/>
              </a:rPr>
              <a:t> </a:t>
            </a:r>
            <a:r>
              <a:rPr lang="it-IT" b="1" dirty="0" err="1">
                <a:latin typeface="Adobe Caslon Pro"/>
              </a:rPr>
              <a:t>sources</a:t>
            </a:r>
            <a:endParaRPr lang="it-IT" b="1" dirty="0">
              <a:latin typeface="Adobe Caslon Pro"/>
            </a:endParaRPr>
          </a:p>
          <a:p>
            <a:pPr marL="285750" indent="-285750">
              <a:buFont typeface="Arial" panose="020B0604020202020204" pitchFamily="34" charset="0"/>
              <a:buChar char="•"/>
            </a:pPr>
            <a:r>
              <a:rPr lang="it-IT" i="1" dirty="0">
                <a:latin typeface="Adobe Caslon Pro"/>
              </a:rPr>
              <a:t>Point source</a:t>
            </a:r>
          </a:p>
          <a:p>
            <a:pPr marL="285750" indent="-285750">
              <a:buFont typeface="Arial" panose="020B0604020202020204" pitchFamily="34" charset="0"/>
              <a:buChar char="•"/>
            </a:pPr>
            <a:r>
              <a:rPr lang="it-IT" i="1" dirty="0">
                <a:latin typeface="Adobe Caslon Pro"/>
              </a:rPr>
              <a:t>Linear source</a:t>
            </a:r>
          </a:p>
          <a:p>
            <a:pPr marL="285750" indent="-285750">
              <a:buFont typeface="Arial" panose="020B0604020202020204" pitchFamily="34" charset="0"/>
              <a:buChar char="•"/>
            </a:pPr>
            <a:r>
              <a:rPr lang="it-IT" i="1" dirty="0">
                <a:latin typeface="Adobe Caslon Pro"/>
              </a:rPr>
              <a:t>Area source</a:t>
            </a:r>
          </a:p>
          <a:p>
            <a:r>
              <a:rPr lang="it-IT" dirty="0">
                <a:latin typeface="Adobe Caslon Pro"/>
              </a:rPr>
              <a:t>(the </a:t>
            </a:r>
            <a:r>
              <a:rPr lang="it-IT" dirty="0" err="1">
                <a:latin typeface="Adobe Caslon Pro"/>
              </a:rPr>
              <a:t>geometry</a:t>
            </a:r>
            <a:r>
              <a:rPr lang="it-IT" dirty="0">
                <a:latin typeface="Adobe Caslon Pro"/>
              </a:rPr>
              <a:t> of the source </a:t>
            </a:r>
            <a:r>
              <a:rPr lang="it-IT" dirty="0" err="1">
                <a:latin typeface="Adobe Caslon Pro"/>
              </a:rPr>
              <a:t>is</a:t>
            </a:r>
            <a:r>
              <a:rPr lang="it-IT" dirty="0">
                <a:latin typeface="Adobe Caslon Pro"/>
              </a:rPr>
              <a:t> </a:t>
            </a:r>
            <a:r>
              <a:rPr lang="it-IT" dirty="0" err="1">
                <a:latin typeface="Adobe Caslon Pro"/>
              </a:rPr>
              <a:t>used</a:t>
            </a:r>
            <a:r>
              <a:rPr lang="it-IT" dirty="0">
                <a:latin typeface="Adobe Caslon Pro"/>
              </a:rPr>
              <a:t> to </a:t>
            </a:r>
            <a:r>
              <a:rPr lang="it-IT" dirty="0" err="1">
                <a:latin typeface="Adobe Caslon Pro"/>
              </a:rPr>
              <a:t>identify</a:t>
            </a:r>
            <a:r>
              <a:rPr lang="it-IT" dirty="0">
                <a:latin typeface="Adobe Caslon Pro"/>
              </a:rPr>
              <a:t> the </a:t>
            </a:r>
            <a:r>
              <a:rPr lang="it-IT" dirty="0" err="1">
                <a:latin typeface="Adobe Caslon Pro"/>
              </a:rPr>
              <a:t>probability</a:t>
            </a:r>
            <a:r>
              <a:rPr lang="it-IT" dirty="0">
                <a:latin typeface="Adobe Caslon Pro"/>
              </a:rPr>
              <a:t> </a:t>
            </a:r>
            <a:r>
              <a:rPr lang="it-IT" dirty="0" err="1">
                <a:latin typeface="Adobe Caslon Pro"/>
              </a:rPr>
              <a:t>distribution</a:t>
            </a:r>
            <a:r>
              <a:rPr lang="it-IT" dirty="0">
                <a:latin typeface="Adobe Caslon Pro"/>
              </a:rPr>
              <a:t> of source-to-site </a:t>
            </a:r>
            <a:r>
              <a:rPr lang="it-IT" dirty="0" err="1">
                <a:latin typeface="Adobe Caslon Pro"/>
              </a:rPr>
              <a:t>distances</a:t>
            </a:r>
            <a:r>
              <a:rPr lang="it-IT" dirty="0">
                <a:latin typeface="Adobe Caslon Pro"/>
              </a:rPr>
              <a:t>)</a:t>
            </a:r>
          </a:p>
          <a:p>
            <a:endParaRPr lang="it-IT" b="1" dirty="0">
              <a:latin typeface="Adobe Caslon Pro"/>
            </a:endParaRPr>
          </a:p>
          <a:p>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14</a:t>
            </a:fld>
            <a:endParaRPr lang="it-IT" dirty="0">
              <a:latin typeface="Adobe Caslon Pro"/>
            </a:endParaRPr>
          </a:p>
        </p:txBody>
      </p:sp>
      <p:sp>
        <p:nvSpPr>
          <p:cNvPr id="16" name="Segnaposto testo 2"/>
          <p:cNvSpPr txBox="1">
            <a:spLocks/>
          </p:cNvSpPr>
          <p:nvPr/>
        </p:nvSpPr>
        <p:spPr>
          <a:xfrm rot="16200000">
            <a:off x="-307623" y="3274660"/>
            <a:ext cx="1650296" cy="428625"/>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latin typeface="Adobe Caslon Pro"/>
              </a:rPr>
              <a:t>SOURCES</a:t>
            </a:r>
            <a:endParaRPr lang="en-GB" dirty="0">
              <a:latin typeface="Adobe Caslon Pro"/>
            </a:endParaRPr>
          </a:p>
        </p:txBody>
      </p:sp>
      <p:sp>
        <p:nvSpPr>
          <p:cNvPr id="23" name="Segnaposto testo 2"/>
          <p:cNvSpPr txBox="1">
            <a:spLocks/>
          </p:cNvSpPr>
          <p:nvPr/>
        </p:nvSpPr>
        <p:spPr>
          <a:xfrm rot="16200000">
            <a:off x="-378690" y="5267126"/>
            <a:ext cx="1792429" cy="428625"/>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latin typeface="Adobe Caslon Pro"/>
              </a:rPr>
              <a:t>DISTANCES</a:t>
            </a:r>
            <a:endParaRPr lang="en-GB" dirty="0">
              <a:latin typeface="Adobe Caslon Pro"/>
            </a:endParaRPr>
          </a:p>
        </p:txBody>
      </p:sp>
      <p:sp>
        <p:nvSpPr>
          <p:cNvPr id="12" name="CasellaDiTesto 11">
            <a:extLst>
              <a:ext uri="{FF2B5EF4-FFF2-40B4-BE49-F238E27FC236}">
                <a16:creationId xmlns:a16="http://schemas.microsoft.com/office/drawing/2014/main" id="{DE64DBB9-E263-444C-889A-2E26702D1C4E}"/>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A35FC982-1441-45BA-826C-81A97E56884D}"/>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C30F3C72-1C0B-420B-ABBB-1E050228F9C7}"/>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9B39F284-285B-47B3-9A31-D857022CC0BE}"/>
                </a:ext>
              </a:extLst>
            </p:cNvPr>
            <p:cNvGrpSpPr/>
            <p:nvPr/>
          </p:nvGrpSpPr>
          <p:grpSpPr>
            <a:xfrm>
              <a:off x="2903424" y="230872"/>
              <a:ext cx="1389573" cy="599010"/>
              <a:chOff x="2981720" y="122642"/>
              <a:chExt cx="1389573" cy="599010"/>
            </a:xfrm>
          </p:grpSpPr>
          <p:pic>
            <p:nvPicPr>
              <p:cNvPr id="17" name="Picture 2" descr="ITN Inspire Logo">
                <a:extLst>
                  <a:ext uri="{FF2B5EF4-FFF2-40B4-BE49-F238E27FC236}">
                    <a16:creationId xmlns:a16="http://schemas.microsoft.com/office/drawing/2014/main" id="{7E51A072-57C4-4A16-B7C5-7E3AE87A79F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202D4A8F-FD14-4D2E-8D95-707CD980B70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9" name="Tabella 6">
            <a:extLst>
              <a:ext uri="{FF2B5EF4-FFF2-40B4-BE49-F238E27FC236}">
                <a16:creationId xmlns:a16="http://schemas.microsoft.com/office/drawing/2014/main" id="{90BBF7D3-2182-4F1B-940D-893CF41B20F7}"/>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1855753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p:txBody>
          <a:bodyPr/>
          <a:lstStyle/>
          <a:p>
            <a:r>
              <a:rPr lang="it-IT" dirty="0">
                <a:latin typeface="Adobe Caslon Pro"/>
              </a:rPr>
              <a:t>PSHA – </a:t>
            </a:r>
            <a:r>
              <a:rPr lang="it-IT" dirty="0" err="1">
                <a:latin typeface="Adobe Caslon Pro"/>
              </a:rPr>
              <a:t>Step</a:t>
            </a:r>
            <a:r>
              <a:rPr lang="it-IT" dirty="0">
                <a:latin typeface="Adobe Caslon Pro"/>
              </a:rPr>
              <a:t> 2: </a:t>
            </a:r>
            <a:r>
              <a:rPr lang="it-IT" dirty="0" err="1">
                <a:latin typeface="Adobe Caslon Pro"/>
              </a:rPr>
              <a:t>Earthquake</a:t>
            </a:r>
            <a:r>
              <a:rPr lang="it-IT" dirty="0">
                <a:latin typeface="Adobe Caslon Pro"/>
              </a:rPr>
              <a:t> </a:t>
            </a:r>
            <a:r>
              <a:rPr lang="it-IT" dirty="0" err="1">
                <a:latin typeface="Adobe Caslon Pro"/>
              </a:rPr>
              <a:t>size</a:t>
            </a:r>
            <a:r>
              <a:rPr lang="it-IT" dirty="0">
                <a:latin typeface="Adobe Caslon Pro"/>
              </a:rPr>
              <a:t> (</a:t>
            </a:r>
            <a:r>
              <a:rPr lang="it-IT" dirty="0" err="1">
                <a:latin typeface="Adobe Caslon Pro"/>
              </a:rPr>
              <a:t>Recurrence</a:t>
            </a:r>
            <a:r>
              <a:rPr lang="it-IT" dirty="0">
                <a:latin typeface="Adobe Caslon Pro"/>
              </a:rPr>
              <a:t> law)</a:t>
            </a:r>
            <a:endParaRPr lang="en-GB" dirty="0">
              <a:latin typeface="Adobe Caslon Pro"/>
            </a:endParaRPr>
          </a:p>
        </p:txBody>
      </p:sp>
      <mc:AlternateContent xmlns:mc="http://schemas.openxmlformats.org/markup-compatibility/2006" xmlns:a14="http://schemas.microsoft.com/office/drawing/2010/main">
        <mc:Choice Requires="a14">
          <p:sp>
            <p:nvSpPr>
              <p:cNvPr id="4" name="Segnaposto testo 3"/>
              <p:cNvSpPr>
                <a:spLocks noGrp="1"/>
              </p:cNvSpPr>
              <p:nvPr>
                <p:ph type="body" sz="quarter" idx="12"/>
              </p:nvPr>
            </p:nvSpPr>
            <p:spPr>
              <a:xfrm>
                <a:off x="741123" y="2663825"/>
                <a:ext cx="10474745" cy="2047071"/>
              </a:xfrm>
            </p:spPr>
            <p:txBody>
              <a:bodyPr numCol="4"/>
              <a:lstStyle/>
              <a:p>
                <a:r>
                  <a:rPr lang="it-IT" dirty="0">
                    <a:latin typeface="Adobe Caslon Pro"/>
                  </a:rPr>
                  <a:t>Goal: </a:t>
                </a:r>
                <a:r>
                  <a:rPr lang="it-IT" b="1" dirty="0">
                    <a:latin typeface="Adobe Caslon Pro"/>
                  </a:rPr>
                  <a:t>to </a:t>
                </a:r>
                <a:r>
                  <a:rPr lang="it-IT" b="1" dirty="0" err="1">
                    <a:latin typeface="Adobe Caslon Pro"/>
                  </a:rPr>
                  <a:t>define</a:t>
                </a:r>
                <a:r>
                  <a:rPr lang="it-IT" b="1" dirty="0">
                    <a:latin typeface="Adobe Caslon Pro"/>
                  </a:rPr>
                  <a:t> </a:t>
                </a:r>
                <a:r>
                  <a:rPr lang="it-IT" b="1" dirty="0" err="1">
                    <a:latin typeface="Adobe Caslon Pro"/>
                  </a:rPr>
                  <a:t>distribution</a:t>
                </a:r>
                <a:r>
                  <a:rPr lang="it-IT" b="1" dirty="0">
                    <a:latin typeface="Adobe Caslon Pro"/>
                  </a:rPr>
                  <a:t> of </a:t>
                </a:r>
                <a14:m>
                  <m:oMath xmlns:m="http://schemas.openxmlformats.org/officeDocument/2006/math">
                    <m:sSubSup>
                      <m:sSubSupPr>
                        <m:ctrlPr>
                          <a:rPr lang="it-IT" i="1">
                            <a:latin typeface="Cambria Math" panose="02040503050406030204" pitchFamily="18" charset="0"/>
                          </a:rPr>
                        </m:ctrlPr>
                      </m:sSubSupPr>
                      <m:e>
                        <m:r>
                          <a:rPr lang="it-IT" i="1">
                            <a:latin typeface="Cambria Math" panose="02040503050406030204" pitchFamily="18" charset="0"/>
                          </a:rPr>
                          <m:t>𝑓</m:t>
                        </m:r>
                      </m:e>
                      <m:sub>
                        <m:r>
                          <a:rPr lang="it-IT" i="1">
                            <a:latin typeface="Cambria Math" panose="02040503050406030204" pitchFamily="18" charset="0"/>
                          </a:rPr>
                          <m:t>𝑀</m:t>
                        </m:r>
                      </m:sub>
                      <m:sup>
                        <m:r>
                          <a:rPr lang="it-IT" i="1">
                            <a:latin typeface="Cambria Math" panose="02040503050406030204" pitchFamily="18" charset="0"/>
                          </a:rPr>
                          <m:t>(</m:t>
                        </m:r>
                        <m:r>
                          <a:rPr lang="it-IT" i="1">
                            <a:latin typeface="Cambria Math" panose="02040503050406030204" pitchFamily="18" charset="0"/>
                          </a:rPr>
                          <m:t>𝑛</m:t>
                        </m:r>
                        <m:r>
                          <a:rPr lang="it-IT" i="1">
                            <a:latin typeface="Cambria Math" panose="02040503050406030204" pitchFamily="18" charset="0"/>
                          </a:rPr>
                          <m:t>)</m:t>
                        </m:r>
                      </m:sup>
                    </m:sSubSup>
                  </m:oMath>
                </a14:m>
                <a:endParaRPr lang="it-IT" dirty="0">
                  <a:latin typeface="Adobe Caslon Pro"/>
                </a:endParaRPr>
              </a:p>
              <a:p>
                <a:r>
                  <a:rPr lang="en-GB" i="1" dirty="0">
                    <a:latin typeface="Adobe Caslon Pro"/>
                  </a:rPr>
                  <a:t>the chance of an earthquake of a given size occurring anywhere inside the source during a specified period of time</a:t>
                </a:r>
              </a:p>
              <a:p>
                <a:endParaRPr lang="it-IT" i="1" dirty="0">
                  <a:latin typeface="Adobe Caslon Pro"/>
                </a:endParaRPr>
              </a:p>
              <a:p>
                <a:r>
                  <a:rPr lang="en-GB" dirty="0">
                    <a:latin typeface="Adobe Caslon Pro"/>
                  </a:rPr>
                  <a:t>The Gutenberg-Richter law (G-R law) expresses the relationship between the magnitude and rate of cumulative number of earthquakes in any given region:</a:t>
                </a:r>
              </a:p>
              <a:p>
                <a:endParaRPr lang="en-GB" sz="600" dirty="0">
                  <a:latin typeface="Adobe Caslon Pro"/>
                </a:endParaRPr>
              </a:p>
              <a:p>
                <a:pPr/>
                <a14:m>
                  <m:oMathPara xmlns:m="http://schemas.openxmlformats.org/officeDocument/2006/math">
                    <m:oMathParaPr>
                      <m:jc m:val="centerGroup"/>
                    </m:oMathParaPr>
                    <m:oMath xmlns:m="http://schemas.openxmlformats.org/officeDocument/2006/math">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log</m:t>
                          </m:r>
                        </m:fName>
                        <m:e>
                          <m:r>
                            <a:rPr lang="it-IT" b="0" i="1" smtClean="0">
                              <a:latin typeface="Cambria Math" panose="02040503050406030204" pitchFamily="18" charset="0"/>
                            </a:rPr>
                            <m:t>𝜆</m:t>
                          </m:r>
                          <m:r>
                            <a:rPr lang="it-IT" b="0" i="1" smtClean="0">
                              <a:latin typeface="Cambria Math" panose="02040503050406030204" pitchFamily="18" charset="0"/>
                            </a:rPr>
                            <m:t>(</m:t>
                          </m:r>
                          <m:r>
                            <a:rPr lang="it-IT" b="0" i="1" smtClean="0">
                              <a:latin typeface="Cambria Math" panose="02040503050406030204" pitchFamily="18" charset="0"/>
                            </a:rPr>
                            <m:t>𝑚</m:t>
                          </m:r>
                          <m:r>
                            <a:rPr lang="it-IT" b="0" i="1" smtClean="0">
                              <a:latin typeface="Cambria Math" panose="02040503050406030204" pitchFamily="18" charset="0"/>
                            </a:rPr>
                            <m:t>)</m:t>
                          </m:r>
                        </m:e>
                      </m:func>
                      <m:r>
                        <a:rPr lang="it-IT" b="0" i="1" smtClean="0">
                          <a:latin typeface="Cambria Math" panose="02040503050406030204" pitchFamily="18" charset="0"/>
                        </a:rPr>
                        <m:t>=</m:t>
                      </m:r>
                      <m:r>
                        <a:rPr lang="it-IT" b="0" i="1" smtClean="0">
                          <a:latin typeface="Cambria Math" panose="02040503050406030204" pitchFamily="18" charset="0"/>
                        </a:rPr>
                        <m:t>𝑎</m:t>
                      </m:r>
                      <m:r>
                        <a:rPr lang="it-IT" b="0" i="1" smtClean="0">
                          <a:latin typeface="Cambria Math" panose="02040503050406030204" pitchFamily="18" charset="0"/>
                        </a:rPr>
                        <m:t> −</m:t>
                      </m:r>
                      <m:r>
                        <a:rPr lang="it-IT" b="0" i="1" smtClean="0">
                          <a:latin typeface="Cambria Math" panose="02040503050406030204" pitchFamily="18" charset="0"/>
                        </a:rPr>
                        <m:t>𝑏</m:t>
                      </m:r>
                      <m:r>
                        <a:rPr lang="it-IT" b="0" i="1" smtClean="0">
                          <a:latin typeface="Cambria Math" panose="02040503050406030204" pitchFamily="18" charset="0"/>
                        </a:rPr>
                        <m:t>⋅</m:t>
                      </m:r>
                      <m:r>
                        <a:rPr lang="it-IT" b="0" i="1" smtClean="0">
                          <a:latin typeface="Cambria Math" panose="02040503050406030204" pitchFamily="18" charset="0"/>
                        </a:rPr>
                        <m:t>𝑚</m:t>
                      </m:r>
                    </m:oMath>
                  </m:oMathPara>
                </a14:m>
                <a:endParaRPr lang="it-IT" dirty="0">
                  <a:latin typeface="Adobe Caslon Pro"/>
                </a:endParaRPr>
              </a:p>
              <a:p>
                <a:endParaRPr lang="en-GB" sz="600" dirty="0">
                  <a:latin typeface="Adobe Caslon Pro"/>
                </a:endParaRPr>
              </a:p>
              <a:p>
                <a14:m>
                  <m:oMath xmlns:m="http://schemas.openxmlformats.org/officeDocument/2006/math">
                    <m:func>
                      <m:funcPr>
                        <m:ctrlPr>
                          <a:rPr lang="it-IT" i="1" smtClean="0">
                            <a:latin typeface="Cambria Math" panose="02040503050406030204" pitchFamily="18" charset="0"/>
                          </a:rPr>
                        </m:ctrlPr>
                      </m:funcPr>
                      <m:fName>
                        <m:r>
                          <m:rPr>
                            <m:sty m:val="p"/>
                          </m:rPr>
                          <a:rPr lang="it-IT">
                            <a:latin typeface="Cambria Math" panose="02040503050406030204" pitchFamily="18" charset="0"/>
                          </a:rPr>
                          <m:t>log</m:t>
                        </m:r>
                      </m:fName>
                      <m:e>
                        <m:r>
                          <a:rPr lang="it-IT" i="1">
                            <a:latin typeface="Cambria Math" panose="02040503050406030204" pitchFamily="18" charset="0"/>
                          </a:rPr>
                          <m:t>𝜆</m:t>
                        </m:r>
                        <m:r>
                          <a:rPr lang="it-IT" i="1">
                            <a:latin typeface="Cambria Math" panose="02040503050406030204" pitchFamily="18" charset="0"/>
                          </a:rPr>
                          <m:t>(</m:t>
                        </m:r>
                        <m:r>
                          <a:rPr lang="it-IT" i="1">
                            <a:latin typeface="Cambria Math" panose="02040503050406030204" pitchFamily="18" charset="0"/>
                          </a:rPr>
                          <m:t>𝑚</m:t>
                        </m:r>
                        <m:r>
                          <a:rPr lang="it-IT" i="1">
                            <a:latin typeface="Cambria Math" panose="02040503050406030204" pitchFamily="18" charset="0"/>
                          </a:rPr>
                          <m:t>)</m:t>
                        </m:r>
                      </m:e>
                    </m:func>
                    <m:r>
                      <a:rPr lang="it-IT" b="0" i="1" smtClean="0">
                        <a:latin typeface="Cambria Math" panose="02040503050406030204" pitchFamily="18" charset="0"/>
                      </a:rPr>
                      <m:t> </m:t>
                    </m:r>
                  </m:oMath>
                </a14:m>
                <a:r>
                  <a:rPr lang="en-GB" dirty="0">
                    <a:latin typeface="Adobe Caslon Pro"/>
                  </a:rPr>
                  <a:t>logarithm base 10 of the mean annual rate of exceedance of magnitude </a:t>
                </a:r>
                <a14:m>
                  <m:oMath xmlns:m="http://schemas.openxmlformats.org/officeDocument/2006/math">
                    <m:r>
                      <a:rPr lang="it-IT" i="1">
                        <a:latin typeface="Cambria Math" panose="02040503050406030204" pitchFamily="18" charset="0"/>
                      </a:rPr>
                      <m:t>𝑚</m:t>
                    </m:r>
                  </m:oMath>
                </a14:m>
                <a:r>
                  <a:rPr lang="en-GB" dirty="0">
                    <a:latin typeface="Adobe Caslon Pro"/>
                  </a:rPr>
                  <a:t>, </a:t>
                </a:r>
                <a14:m>
                  <m:oMath xmlns:m="http://schemas.openxmlformats.org/officeDocument/2006/math">
                    <m:r>
                      <a:rPr lang="it-IT" b="0" i="1" smtClean="0">
                        <a:latin typeface="Cambria Math" panose="02040503050406030204" pitchFamily="18" charset="0"/>
                      </a:rPr>
                      <m:t>𝑎</m:t>
                    </m:r>
                    <m:r>
                      <a:rPr lang="it-IT" b="0" i="1" smtClean="0">
                        <a:latin typeface="Cambria Math" panose="02040503050406030204" pitchFamily="18" charset="0"/>
                      </a:rPr>
                      <m:t> </m:t>
                    </m:r>
                  </m:oMath>
                </a14:m>
                <a:r>
                  <a:rPr lang="en-GB" dirty="0">
                    <a:latin typeface="Adobe Caslon Pro"/>
                  </a:rPr>
                  <a:t>overall rate of earthquakes of the source and </a:t>
                </a:r>
                <a14:m>
                  <m:oMath xmlns:m="http://schemas.openxmlformats.org/officeDocument/2006/math">
                    <m:r>
                      <a:rPr lang="it-IT" b="0" i="1" smtClean="0">
                        <a:latin typeface="Cambria Math" panose="02040503050406030204" pitchFamily="18" charset="0"/>
                      </a:rPr>
                      <m:t>𝑏</m:t>
                    </m:r>
                  </m:oMath>
                </a14:m>
                <a:r>
                  <a:rPr lang="en-GB" dirty="0">
                    <a:latin typeface="Adobe Caslon Pro"/>
                  </a:rPr>
                  <a:t> relative ratio of small vs large magnitudes</a:t>
                </a:r>
              </a:p>
              <a:p>
                <a:endParaRPr lang="en-GB" dirty="0">
                  <a:latin typeface="Adobe Caslon Pro"/>
                </a:endParaRPr>
              </a:p>
              <a:p>
                <a:endParaRPr lang="it-IT" dirty="0">
                  <a:latin typeface="Adobe Caslon Pro"/>
                </a:endParaRPr>
              </a:p>
              <a:p>
                <a:endParaRPr lang="en-GB" dirty="0">
                  <a:latin typeface="Adobe Caslon Pro"/>
                </a:endParaRPr>
              </a:p>
            </p:txBody>
          </p:sp>
        </mc:Choice>
        <mc:Fallback xmlns="">
          <p:sp>
            <p:nvSpPr>
              <p:cNvPr id="4" name="Segnaposto testo 3"/>
              <p:cNvSpPr>
                <a:spLocks noGrp="1" noRot="1" noChangeAspect="1" noMove="1" noResize="1" noEditPoints="1" noAdjustHandles="1" noChangeArrowheads="1" noChangeShapeType="1" noTextEdit="1"/>
              </p:cNvSpPr>
              <p:nvPr>
                <p:ph type="body" sz="quarter" idx="12"/>
              </p:nvPr>
            </p:nvSpPr>
            <p:spPr>
              <a:xfrm>
                <a:off x="741123" y="2663825"/>
                <a:ext cx="10474745" cy="2047071"/>
              </a:xfrm>
              <a:blipFill>
                <a:blip r:embed="rId3"/>
                <a:stretch>
                  <a:fillRect l="-524" t="-595" b="-66071"/>
                </a:stretch>
              </a:blipFill>
            </p:spPr>
            <p:txBody>
              <a:bodyPr/>
              <a:lstStyle/>
              <a:p>
                <a:r>
                  <a:rPr lang="it-IT">
                    <a:noFill/>
                  </a:rPr>
                  <a:t> </a:t>
                </a:r>
              </a:p>
            </p:txBody>
          </p:sp>
        </mc:Fallback>
      </mc:AlternateContent>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15</a:t>
            </a:fld>
            <a:endParaRPr lang="it-IT" dirty="0">
              <a:latin typeface="Adobe Caslon Pro"/>
            </a:endParaRPr>
          </a:p>
        </p:txBody>
      </p:sp>
      <p:sp>
        <p:nvSpPr>
          <p:cNvPr id="9" name="CasellaDiTesto 8">
            <a:extLst>
              <a:ext uri="{FF2B5EF4-FFF2-40B4-BE49-F238E27FC236}">
                <a16:creationId xmlns:a16="http://schemas.microsoft.com/office/drawing/2014/main" id="{0DDF9148-692F-4A46-95D2-5750149CCC25}"/>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10" name="Gruppo 9">
            <a:extLst>
              <a:ext uri="{FF2B5EF4-FFF2-40B4-BE49-F238E27FC236}">
                <a16:creationId xmlns:a16="http://schemas.microsoft.com/office/drawing/2014/main" id="{2E514087-BB26-4EBD-A34D-AF02BADB3139}"/>
              </a:ext>
            </a:extLst>
          </p:cNvPr>
          <p:cNvGrpSpPr/>
          <p:nvPr/>
        </p:nvGrpSpPr>
        <p:grpSpPr>
          <a:xfrm>
            <a:off x="2903424" y="373469"/>
            <a:ext cx="1829461" cy="618073"/>
            <a:chOff x="2903424" y="211809"/>
            <a:chExt cx="1829461" cy="618073"/>
          </a:xfrm>
        </p:grpSpPr>
        <p:pic>
          <p:nvPicPr>
            <p:cNvPr id="11" name="Immagine 10">
              <a:extLst>
                <a:ext uri="{FF2B5EF4-FFF2-40B4-BE49-F238E27FC236}">
                  <a16:creationId xmlns:a16="http://schemas.microsoft.com/office/drawing/2014/main" id="{44B5395F-AEDA-4C49-B444-DF07F8524521}"/>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2" name="Gruppo 11">
              <a:extLst>
                <a:ext uri="{FF2B5EF4-FFF2-40B4-BE49-F238E27FC236}">
                  <a16:creationId xmlns:a16="http://schemas.microsoft.com/office/drawing/2014/main" id="{886D4A26-A0BC-4AE1-9C6C-59A4C8C3220F}"/>
                </a:ext>
              </a:extLst>
            </p:cNvPr>
            <p:cNvGrpSpPr/>
            <p:nvPr/>
          </p:nvGrpSpPr>
          <p:grpSpPr>
            <a:xfrm>
              <a:off x="2903424" y="230872"/>
              <a:ext cx="1389573" cy="599010"/>
              <a:chOff x="2981720" y="122642"/>
              <a:chExt cx="1389573" cy="599010"/>
            </a:xfrm>
          </p:grpSpPr>
          <p:pic>
            <p:nvPicPr>
              <p:cNvPr id="13" name="Picture 2" descr="ITN Inspire Logo">
                <a:extLst>
                  <a:ext uri="{FF2B5EF4-FFF2-40B4-BE49-F238E27FC236}">
                    <a16:creationId xmlns:a16="http://schemas.microsoft.com/office/drawing/2014/main" id="{D3D77F13-8FBA-47E9-A144-19FD43B1B7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TN Inspire Logo">
                <a:extLst>
                  <a:ext uri="{FF2B5EF4-FFF2-40B4-BE49-F238E27FC236}">
                    <a16:creationId xmlns:a16="http://schemas.microsoft.com/office/drawing/2014/main" id="{34FBF412-E816-4E2B-BC1B-995FCDC857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5" name="Tabella 6">
            <a:extLst>
              <a:ext uri="{FF2B5EF4-FFF2-40B4-BE49-F238E27FC236}">
                <a16:creationId xmlns:a16="http://schemas.microsoft.com/office/drawing/2014/main" id="{06C2F305-0827-4247-913B-26DEF180EDC6}"/>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552575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a:xfrm>
            <a:off x="741122" y="2052638"/>
            <a:ext cx="10011759" cy="611187"/>
          </a:xfrm>
        </p:spPr>
        <p:txBody>
          <a:bodyPr/>
          <a:lstStyle/>
          <a:p>
            <a:r>
              <a:rPr lang="it-IT" dirty="0">
                <a:latin typeface="Adobe Caslon Pro"/>
              </a:rPr>
              <a:t>PSHA – </a:t>
            </a:r>
            <a:r>
              <a:rPr lang="it-IT" dirty="0" err="1">
                <a:latin typeface="Adobe Caslon Pro"/>
              </a:rPr>
              <a:t>Step</a:t>
            </a:r>
            <a:r>
              <a:rPr lang="it-IT" dirty="0">
                <a:latin typeface="Adobe Caslon Pro"/>
              </a:rPr>
              <a:t> 2: </a:t>
            </a:r>
            <a:r>
              <a:rPr lang="it-IT" dirty="0" err="1">
                <a:latin typeface="Adobe Caslon Pro"/>
              </a:rPr>
              <a:t>Earthquake</a:t>
            </a:r>
            <a:r>
              <a:rPr lang="it-IT" dirty="0">
                <a:latin typeface="Adobe Caslon Pro"/>
              </a:rPr>
              <a:t> </a:t>
            </a:r>
            <a:r>
              <a:rPr lang="it-IT" dirty="0" err="1">
                <a:latin typeface="Adobe Caslon Pro"/>
              </a:rPr>
              <a:t>size</a:t>
            </a:r>
            <a:r>
              <a:rPr lang="it-IT" dirty="0">
                <a:latin typeface="Adobe Caslon Pro"/>
              </a:rPr>
              <a:t> (</a:t>
            </a:r>
            <a:r>
              <a:rPr lang="it-IT" dirty="0" err="1">
                <a:latin typeface="Adobe Caslon Pro"/>
              </a:rPr>
              <a:t>Recurrence</a:t>
            </a:r>
            <a:r>
              <a:rPr lang="it-IT" dirty="0">
                <a:latin typeface="Adobe Caslon Pro"/>
              </a:rPr>
              <a:t> law)</a:t>
            </a:r>
            <a:endParaRPr lang="en-GB" dirty="0">
              <a:latin typeface="Adobe Caslon Pro"/>
            </a:endParaRPr>
          </a:p>
        </p:txBody>
      </p:sp>
      <mc:AlternateContent xmlns:mc="http://schemas.openxmlformats.org/markup-compatibility/2006" xmlns:a14="http://schemas.microsoft.com/office/drawing/2010/main">
        <mc:Choice Requires="a14">
          <p:sp>
            <p:nvSpPr>
              <p:cNvPr id="4" name="Segnaposto testo 3"/>
              <p:cNvSpPr>
                <a:spLocks noGrp="1"/>
              </p:cNvSpPr>
              <p:nvPr>
                <p:ph type="body" sz="quarter" idx="12"/>
              </p:nvPr>
            </p:nvSpPr>
            <p:spPr>
              <a:xfrm>
                <a:off x="741123" y="2663825"/>
                <a:ext cx="10474745" cy="2047071"/>
              </a:xfrm>
            </p:spPr>
            <p:txBody>
              <a:bodyPr numCol="1"/>
              <a:lstStyle/>
              <a:p>
                <a:r>
                  <a:rPr lang="it-IT" dirty="0">
                    <a:latin typeface="Adobe Caslon Pro"/>
                  </a:rPr>
                  <a:t>Observations:</a:t>
                </a:r>
              </a:p>
              <a:p>
                <a:pPr marL="285750" indent="-285750">
                  <a:buFont typeface="Arial" panose="020B0604020202020204" pitchFamily="34" charset="0"/>
                  <a:buChar char="•"/>
                </a:pPr>
                <a14:m>
                  <m:oMath xmlns:m="http://schemas.openxmlformats.org/officeDocument/2006/math">
                    <m:sSub>
                      <m:sSubPr>
                        <m:ctrlPr>
                          <a:rPr lang="it-IT" b="0" i="1" smtClean="0">
                            <a:latin typeface="Cambria Math" panose="02040503050406030204" pitchFamily="18" charset="0"/>
                          </a:rPr>
                        </m:ctrlPr>
                      </m:sSubPr>
                      <m:e>
                        <m:r>
                          <a:rPr lang="it-IT" i="1">
                            <a:latin typeface="Cambria Math" panose="02040503050406030204" pitchFamily="18" charset="0"/>
                          </a:rPr>
                          <m:t>𝑚</m:t>
                        </m:r>
                      </m:e>
                      <m:sub>
                        <m:r>
                          <a:rPr lang="it-IT" b="0" i="1" smtClean="0">
                            <a:latin typeface="Cambria Math" panose="02040503050406030204" pitchFamily="18" charset="0"/>
                          </a:rPr>
                          <m:t>𝑚𝑖𝑛</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𝑚𝑎𝑥</m:t>
                        </m:r>
                      </m:sub>
                    </m:sSub>
                  </m:oMath>
                </a14:m>
                <a:r>
                  <a:rPr lang="en-GB" dirty="0">
                    <a:latin typeface="Adobe Caslon Pro"/>
                  </a:rPr>
                  <a:t> linked to the minimum magnitude capable of causing damages and to physically capability of seismic zone to generate magnitude with these values</a:t>
                </a:r>
              </a:p>
              <a:p>
                <a:pPr marL="285750" indent="-285750">
                  <a:buFont typeface="Arial" panose="020B0604020202020204" pitchFamily="34" charset="0"/>
                  <a:buChar char="•"/>
                </a:pPr>
                <a:r>
                  <a:rPr lang="it-IT" dirty="0">
                    <a:latin typeface="Adobe Caslon Pro"/>
                  </a:rPr>
                  <a:t>G-R law </a:t>
                </a:r>
                <a:r>
                  <a:rPr lang="it-IT" i="1" dirty="0" err="1">
                    <a:latin typeface="Adobe Caslon Pro"/>
                  </a:rPr>
                  <a:t>bounded</a:t>
                </a:r>
                <a:endParaRPr lang="it-IT" i="1" dirty="0">
                  <a:latin typeface="Adobe Caslon Pro"/>
                </a:endParaRPr>
              </a:p>
              <a:p>
                <a:pPr marL="285750" indent="-285750">
                  <a:buFont typeface="Arial" panose="020B0604020202020204" pitchFamily="34" charset="0"/>
                  <a:buChar char="•"/>
                </a:pPr>
                <a:r>
                  <a:rPr lang="it-IT" dirty="0" err="1">
                    <a:latin typeface="Adobe Caslon Pro"/>
                  </a:rPr>
                  <a:t>given</a:t>
                </a:r>
                <a:r>
                  <a:rPr lang="it-IT" dirty="0">
                    <a:latin typeface="Adobe Caslon Pro"/>
                  </a:rPr>
                  <a:t> a </a:t>
                </a:r>
                <a:r>
                  <a:rPr lang="it-IT" dirty="0" err="1">
                    <a:latin typeface="Adobe Caslon Pro"/>
                  </a:rPr>
                  <a:t>seismic</a:t>
                </a:r>
                <a:r>
                  <a:rPr lang="it-IT" dirty="0">
                    <a:latin typeface="Adobe Caslon Pro"/>
                  </a:rPr>
                  <a:t> source, </a:t>
                </a:r>
                <a14:m>
                  <m:oMath xmlns:m="http://schemas.openxmlformats.org/officeDocument/2006/math">
                    <m:r>
                      <a:rPr lang="it-IT" b="0" i="1" smtClean="0">
                        <a:latin typeface="Cambria Math" panose="02040503050406030204" pitchFamily="18" charset="0"/>
                      </a:rPr>
                      <m:t>𝑎</m:t>
                    </m:r>
                    <m:r>
                      <a:rPr lang="it-IT" b="0" i="1" smtClean="0">
                        <a:latin typeface="Cambria Math" panose="02040503050406030204" pitchFamily="18" charset="0"/>
                      </a:rPr>
                      <m:t>−</m:t>
                    </m:r>
                    <m:r>
                      <a:rPr lang="it-IT" b="0" i="1" smtClean="0">
                        <a:latin typeface="Cambria Math" panose="02040503050406030204" pitchFamily="18" charset="0"/>
                      </a:rPr>
                      <m:t>𝑏</m:t>
                    </m:r>
                  </m:oMath>
                </a14:m>
                <a:r>
                  <a:rPr lang="it-IT" dirty="0">
                    <a:latin typeface="Adobe Caslon Pro"/>
                  </a:rPr>
                  <a:t> </a:t>
                </a:r>
                <a:r>
                  <a:rPr lang="it-IT" dirty="0" err="1">
                    <a:latin typeface="Adobe Caslon Pro"/>
                  </a:rPr>
                  <a:t>parameters</a:t>
                </a:r>
                <a:r>
                  <a:rPr lang="it-IT" dirty="0">
                    <a:latin typeface="Adobe Caslon Pro"/>
                  </a:rPr>
                  <a:t> are </a:t>
                </a:r>
                <a:r>
                  <a:rPr lang="it-IT" dirty="0" err="1">
                    <a:latin typeface="Adobe Caslon Pro"/>
                  </a:rPr>
                  <a:t>estimated</a:t>
                </a:r>
                <a:r>
                  <a:rPr lang="it-IT" dirty="0">
                    <a:latin typeface="Adobe Caslon Pro"/>
                  </a:rPr>
                  <a:t> </a:t>
                </a:r>
                <a:r>
                  <a:rPr lang="it-IT" dirty="0" err="1">
                    <a:latin typeface="Adobe Caslon Pro"/>
                  </a:rPr>
                  <a:t>through</a:t>
                </a:r>
                <a:r>
                  <a:rPr lang="it-IT" dirty="0">
                    <a:latin typeface="Adobe Caslon Pro"/>
                  </a:rPr>
                  <a:t> </a:t>
                </a:r>
                <a:r>
                  <a:rPr lang="it-IT" dirty="0" err="1">
                    <a:latin typeface="Adobe Caslon Pro"/>
                  </a:rPr>
                  <a:t>statistical</a:t>
                </a:r>
                <a:r>
                  <a:rPr lang="it-IT" dirty="0">
                    <a:latin typeface="Adobe Caslon Pro"/>
                  </a:rPr>
                  <a:t> </a:t>
                </a:r>
                <a:r>
                  <a:rPr lang="it-IT" dirty="0" err="1">
                    <a:latin typeface="Adobe Caslon Pro"/>
                  </a:rPr>
                  <a:t>analysis</a:t>
                </a:r>
                <a:r>
                  <a:rPr lang="it-IT" dirty="0">
                    <a:latin typeface="Adobe Caslon Pro"/>
                  </a:rPr>
                  <a:t> of </a:t>
                </a:r>
                <a:r>
                  <a:rPr lang="it-IT" dirty="0" err="1">
                    <a:latin typeface="Adobe Caslon Pro"/>
                  </a:rPr>
                  <a:t>historical</a:t>
                </a:r>
                <a:r>
                  <a:rPr lang="it-IT" dirty="0">
                    <a:latin typeface="Adobe Caslon Pro"/>
                  </a:rPr>
                  <a:t> data with </a:t>
                </a:r>
                <a:r>
                  <a:rPr lang="it-IT" dirty="0" err="1">
                    <a:latin typeface="Adobe Caslon Pro"/>
                  </a:rPr>
                  <a:t>constraints</a:t>
                </a:r>
                <a:r>
                  <a:rPr lang="it-IT" dirty="0">
                    <a:latin typeface="Adobe Caslon Pro"/>
                  </a:rPr>
                  <a:t> from </a:t>
                </a:r>
                <a:r>
                  <a:rPr lang="it-IT" dirty="0" err="1">
                    <a:latin typeface="Adobe Caslon Pro"/>
                  </a:rPr>
                  <a:t>geological</a:t>
                </a:r>
                <a:r>
                  <a:rPr lang="it-IT" dirty="0">
                    <a:latin typeface="Adobe Caslon Pro"/>
                  </a:rPr>
                  <a:t> </a:t>
                </a:r>
                <a:r>
                  <a:rPr lang="it-IT" dirty="0" err="1">
                    <a:latin typeface="Adobe Caslon Pro"/>
                  </a:rPr>
                  <a:t>evidence</a:t>
                </a:r>
                <a:endParaRPr lang="it-IT" dirty="0">
                  <a:latin typeface="Adobe Caslon Pro"/>
                </a:endParaRPr>
              </a:p>
              <a:p>
                <a:pPr marL="285750" indent="-285750">
                  <a:buFont typeface="Arial" panose="020B0604020202020204" pitchFamily="34" charset="0"/>
                  <a:buChar char="•"/>
                </a:pPr>
                <a:r>
                  <a:rPr lang="it-IT" dirty="0" err="1">
                    <a:latin typeface="Adobe Caslon Pro"/>
                  </a:rPr>
                  <a:t>paramount</a:t>
                </a:r>
                <a:r>
                  <a:rPr lang="it-IT" dirty="0">
                    <a:latin typeface="Adobe Caslon Pro"/>
                  </a:rPr>
                  <a:t> </a:t>
                </a:r>
                <a:r>
                  <a:rPr lang="it-IT" dirty="0" err="1">
                    <a:latin typeface="Adobe Caslon Pro"/>
                  </a:rPr>
                  <a:t>aspect</a:t>
                </a:r>
                <a:r>
                  <a:rPr lang="it-IT" dirty="0">
                    <a:latin typeface="Adobe Caslon Pro"/>
                  </a:rPr>
                  <a:t> </a:t>
                </a:r>
                <a:r>
                  <a:rPr lang="it-IT" dirty="0" err="1">
                    <a:latin typeface="Adobe Caslon Pro"/>
                  </a:rPr>
                  <a:t>regarding</a:t>
                </a:r>
                <a:r>
                  <a:rPr lang="it-IT" dirty="0">
                    <a:latin typeface="Adobe Caslon Pro"/>
                  </a:rPr>
                  <a:t> </a:t>
                </a:r>
                <a:r>
                  <a:rPr lang="it-IT" dirty="0" err="1">
                    <a:latin typeface="Adobe Caslon Pro"/>
                  </a:rPr>
                  <a:t>completeness</a:t>
                </a:r>
                <a:r>
                  <a:rPr lang="it-IT" dirty="0">
                    <a:latin typeface="Adobe Caslon Pro"/>
                  </a:rPr>
                  <a:t> and </a:t>
                </a:r>
                <a:r>
                  <a:rPr lang="it-IT" dirty="0" err="1">
                    <a:latin typeface="Adobe Caslon Pro"/>
                  </a:rPr>
                  <a:t>undistortion</a:t>
                </a:r>
                <a:r>
                  <a:rPr lang="it-IT" dirty="0">
                    <a:latin typeface="Adobe Caslon Pro"/>
                  </a:rPr>
                  <a:t> of the </a:t>
                </a:r>
                <a:r>
                  <a:rPr lang="it-IT" dirty="0" err="1">
                    <a:latin typeface="Adobe Caslon Pro"/>
                  </a:rPr>
                  <a:t>reference</a:t>
                </a:r>
                <a:r>
                  <a:rPr lang="it-IT" dirty="0">
                    <a:latin typeface="Adobe Caslon Pro"/>
                  </a:rPr>
                  <a:t> </a:t>
                </a:r>
                <a:r>
                  <a:rPr lang="it-IT" dirty="0" err="1">
                    <a:latin typeface="Adobe Caslon Pro"/>
                  </a:rPr>
                  <a:t>catalogue</a:t>
                </a:r>
                <a:r>
                  <a:rPr lang="it-IT" dirty="0">
                    <a:latin typeface="Adobe Caslon Pro"/>
                  </a:rPr>
                  <a:t> in </a:t>
                </a:r>
                <a:r>
                  <a:rPr lang="it-IT" dirty="0" err="1">
                    <a:latin typeface="Adobe Caslon Pro"/>
                  </a:rPr>
                  <a:t>terms</a:t>
                </a:r>
                <a:r>
                  <a:rPr lang="it-IT" dirty="0">
                    <a:latin typeface="Adobe Caslon Pro"/>
                  </a:rPr>
                  <a:t> of </a:t>
                </a:r>
                <a:r>
                  <a:rPr lang="it-IT" dirty="0" err="1">
                    <a:latin typeface="Adobe Caslon Pro"/>
                  </a:rPr>
                  <a:t>intensity</a:t>
                </a:r>
                <a:r>
                  <a:rPr lang="it-IT" dirty="0">
                    <a:latin typeface="Adobe Caslon Pro"/>
                  </a:rPr>
                  <a:t>/</a:t>
                </a:r>
                <a:r>
                  <a:rPr lang="it-IT" dirty="0" err="1">
                    <a:latin typeface="Adobe Caslon Pro"/>
                  </a:rPr>
                  <a:t>magnitude</a:t>
                </a:r>
                <a:r>
                  <a:rPr lang="it-IT" dirty="0">
                    <a:latin typeface="Adobe Caslon Pro"/>
                  </a:rPr>
                  <a:t> </a:t>
                </a:r>
                <a:r>
                  <a:rPr lang="it-IT" dirty="0" err="1">
                    <a:latin typeface="Adobe Caslon Pro"/>
                  </a:rPr>
                  <a:t>range</a:t>
                </a:r>
                <a:r>
                  <a:rPr lang="it-IT" dirty="0">
                    <a:latin typeface="Adobe Caslon Pro"/>
                  </a:rPr>
                  <a:t> and time </a:t>
                </a:r>
                <a:r>
                  <a:rPr lang="it-IT" dirty="0" err="1">
                    <a:latin typeface="Adobe Caslon Pro"/>
                  </a:rPr>
                  <a:t>intervals</a:t>
                </a:r>
                <a:r>
                  <a:rPr lang="it-IT" dirty="0">
                    <a:latin typeface="Adobe Caslon Pro"/>
                  </a:rPr>
                  <a:t> </a:t>
                </a:r>
                <a:endParaRPr lang="en-GB" dirty="0">
                  <a:latin typeface="Adobe Caslon Pro"/>
                </a:endParaRPr>
              </a:p>
              <a:p>
                <a:endParaRPr lang="en-GB" sz="600" dirty="0">
                  <a:latin typeface="Adobe Caslon Pro"/>
                </a:endParaRPr>
              </a:p>
              <a:p>
                <a:endParaRPr lang="it-IT" dirty="0">
                  <a:latin typeface="Adobe Caslon Pro"/>
                </a:endParaRPr>
              </a:p>
              <a:p>
                <a:endParaRPr lang="en-GB" dirty="0">
                  <a:latin typeface="Adobe Caslon Pro"/>
                </a:endParaRPr>
              </a:p>
            </p:txBody>
          </p:sp>
        </mc:Choice>
        <mc:Fallback xmlns="">
          <p:sp>
            <p:nvSpPr>
              <p:cNvPr id="4" name="Segnaposto testo 3"/>
              <p:cNvSpPr>
                <a:spLocks noGrp="1" noRot="1" noChangeAspect="1" noMove="1" noResize="1" noEditPoints="1" noAdjustHandles="1" noChangeArrowheads="1" noChangeShapeType="1" noTextEdit="1"/>
              </p:cNvSpPr>
              <p:nvPr>
                <p:ph type="body" sz="quarter" idx="12"/>
              </p:nvPr>
            </p:nvSpPr>
            <p:spPr>
              <a:xfrm>
                <a:off x="741123" y="2663825"/>
                <a:ext cx="10474745" cy="2047071"/>
              </a:xfrm>
              <a:blipFill>
                <a:blip r:embed="rId3"/>
                <a:stretch>
                  <a:fillRect l="-524" t="-2976" b="-30357"/>
                </a:stretch>
              </a:blipFill>
            </p:spPr>
            <p:txBody>
              <a:bodyPr/>
              <a:lstStyle/>
              <a:p>
                <a:r>
                  <a:rPr lang="it-IT">
                    <a:noFill/>
                  </a:rPr>
                  <a:t> </a:t>
                </a:r>
              </a:p>
            </p:txBody>
          </p:sp>
        </mc:Fallback>
      </mc:AlternateContent>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16</a:t>
            </a:fld>
            <a:endParaRPr lang="it-IT" dirty="0">
              <a:latin typeface="Adobe Caslon Pro"/>
            </a:endParaRPr>
          </a:p>
        </p:txBody>
      </p:sp>
      <p:sp>
        <p:nvSpPr>
          <p:cNvPr id="9" name="CasellaDiTesto 8">
            <a:extLst>
              <a:ext uri="{FF2B5EF4-FFF2-40B4-BE49-F238E27FC236}">
                <a16:creationId xmlns:a16="http://schemas.microsoft.com/office/drawing/2014/main" id="{F406D0A6-BB95-48F0-88DC-0DB97BFE9913}"/>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10" name="Gruppo 9">
            <a:extLst>
              <a:ext uri="{FF2B5EF4-FFF2-40B4-BE49-F238E27FC236}">
                <a16:creationId xmlns:a16="http://schemas.microsoft.com/office/drawing/2014/main" id="{45804E3B-93AA-48C6-AA3B-51B67122ACF4}"/>
              </a:ext>
            </a:extLst>
          </p:cNvPr>
          <p:cNvGrpSpPr/>
          <p:nvPr/>
        </p:nvGrpSpPr>
        <p:grpSpPr>
          <a:xfrm>
            <a:off x="2903424" y="373469"/>
            <a:ext cx="1829461" cy="618073"/>
            <a:chOff x="2903424" y="211809"/>
            <a:chExt cx="1829461" cy="618073"/>
          </a:xfrm>
        </p:grpSpPr>
        <p:pic>
          <p:nvPicPr>
            <p:cNvPr id="11" name="Immagine 10">
              <a:extLst>
                <a:ext uri="{FF2B5EF4-FFF2-40B4-BE49-F238E27FC236}">
                  <a16:creationId xmlns:a16="http://schemas.microsoft.com/office/drawing/2014/main" id="{7273F0D1-837B-447D-976E-57658B43B0E2}"/>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2" name="Gruppo 11">
              <a:extLst>
                <a:ext uri="{FF2B5EF4-FFF2-40B4-BE49-F238E27FC236}">
                  <a16:creationId xmlns:a16="http://schemas.microsoft.com/office/drawing/2014/main" id="{F98E574A-0FAF-4D4B-BAE2-7146288C87F4}"/>
                </a:ext>
              </a:extLst>
            </p:cNvPr>
            <p:cNvGrpSpPr/>
            <p:nvPr/>
          </p:nvGrpSpPr>
          <p:grpSpPr>
            <a:xfrm>
              <a:off x="2903424" y="230872"/>
              <a:ext cx="1389573" cy="599010"/>
              <a:chOff x="2981720" y="122642"/>
              <a:chExt cx="1389573" cy="599010"/>
            </a:xfrm>
          </p:grpSpPr>
          <p:pic>
            <p:nvPicPr>
              <p:cNvPr id="13" name="Picture 2" descr="ITN Inspire Logo">
                <a:extLst>
                  <a:ext uri="{FF2B5EF4-FFF2-40B4-BE49-F238E27FC236}">
                    <a16:creationId xmlns:a16="http://schemas.microsoft.com/office/drawing/2014/main" id="{A7B94380-7E79-4DB5-8B31-F95A684AD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TN Inspire Logo">
                <a:extLst>
                  <a:ext uri="{FF2B5EF4-FFF2-40B4-BE49-F238E27FC236}">
                    <a16:creationId xmlns:a16="http://schemas.microsoft.com/office/drawing/2014/main" id="{C42CA4B4-3071-4025-9759-7CF7A4BBBF9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5" name="Tabella 6">
            <a:extLst>
              <a:ext uri="{FF2B5EF4-FFF2-40B4-BE49-F238E27FC236}">
                <a16:creationId xmlns:a16="http://schemas.microsoft.com/office/drawing/2014/main" id="{34497325-7C48-4CBE-83FE-72D6157C5F56}"/>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1658429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p:txBody>
          <a:bodyPr/>
          <a:lstStyle/>
          <a:p>
            <a:r>
              <a:rPr lang="it-IT" dirty="0">
                <a:latin typeface="Adobe Caslon Pro"/>
              </a:rPr>
              <a:t>PSHA – </a:t>
            </a:r>
            <a:r>
              <a:rPr lang="it-IT" dirty="0" err="1">
                <a:latin typeface="Adobe Caslon Pro"/>
              </a:rPr>
              <a:t>Step</a:t>
            </a:r>
            <a:r>
              <a:rPr lang="it-IT" dirty="0">
                <a:latin typeface="Adobe Caslon Pro"/>
              </a:rPr>
              <a:t> 2: </a:t>
            </a:r>
            <a:r>
              <a:rPr lang="it-IT" dirty="0" err="1">
                <a:latin typeface="Adobe Caslon Pro"/>
              </a:rPr>
              <a:t>Earthquake</a:t>
            </a:r>
            <a:r>
              <a:rPr lang="it-IT" dirty="0">
                <a:latin typeface="Adobe Caslon Pro"/>
              </a:rPr>
              <a:t> </a:t>
            </a:r>
            <a:r>
              <a:rPr lang="it-IT" dirty="0" err="1">
                <a:latin typeface="Adobe Caslon Pro"/>
              </a:rPr>
              <a:t>size</a:t>
            </a:r>
            <a:r>
              <a:rPr lang="it-IT" dirty="0">
                <a:latin typeface="Adobe Caslon Pro"/>
              </a:rPr>
              <a:t> (</a:t>
            </a:r>
            <a:r>
              <a:rPr lang="it-IT" dirty="0" err="1">
                <a:latin typeface="Adobe Caslon Pro"/>
              </a:rPr>
              <a:t>Recurrence</a:t>
            </a:r>
            <a:r>
              <a:rPr lang="it-IT" dirty="0">
                <a:latin typeface="Adobe Caslon Pro"/>
              </a:rPr>
              <a:t> law)</a:t>
            </a:r>
            <a:endParaRPr lang="en-GB" dirty="0">
              <a:latin typeface="Adobe Caslon Pro"/>
            </a:endParaRPr>
          </a:p>
        </p:txBody>
      </p:sp>
      <p:sp>
        <p:nvSpPr>
          <p:cNvPr id="4" name="Segnaposto testo 3"/>
          <p:cNvSpPr>
            <a:spLocks noGrp="1"/>
          </p:cNvSpPr>
          <p:nvPr>
            <p:ph type="body" sz="quarter" idx="12"/>
          </p:nvPr>
        </p:nvSpPr>
        <p:spPr>
          <a:xfrm>
            <a:off x="741123" y="2663825"/>
            <a:ext cx="10474745" cy="2047071"/>
          </a:xfrm>
        </p:spPr>
        <p:txBody>
          <a:bodyPr numCol="1"/>
          <a:lstStyle/>
          <a:p>
            <a:r>
              <a:rPr lang="it-IT" dirty="0" err="1">
                <a:latin typeface="Adobe Caslon Pro"/>
              </a:rPr>
              <a:t>Observations</a:t>
            </a:r>
            <a:r>
              <a:rPr lang="it-IT" dirty="0">
                <a:latin typeface="Adobe Caslon Pro"/>
              </a:rPr>
              <a:t>:</a:t>
            </a: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17</a:t>
            </a:fld>
            <a:endParaRPr lang="it-IT" dirty="0">
              <a:latin typeface="Adobe Caslon Pro"/>
            </a:endParaRPr>
          </a:p>
        </p:txBody>
      </p:sp>
      <p:pic>
        <p:nvPicPr>
          <p:cNvPr id="1026" name="Picture 2" descr="http://legacy.ingv.it/roma/attivita/pererischio/macrosismica/Seismic/gutr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9988" y="2575165"/>
            <a:ext cx="5677300" cy="4100272"/>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p:cNvSpPr txBox="1"/>
          <p:nvPr/>
        </p:nvSpPr>
        <p:spPr>
          <a:xfrm>
            <a:off x="-2058943" y="6521548"/>
            <a:ext cx="8375968" cy="307777"/>
          </a:xfrm>
          <a:prstGeom prst="rect">
            <a:avLst/>
          </a:prstGeom>
          <a:noFill/>
        </p:spPr>
        <p:txBody>
          <a:bodyPr wrap="square" rtlCol="0">
            <a:spAutoFit/>
          </a:bodyPr>
          <a:lstStyle/>
          <a:p>
            <a:pPr algn="r"/>
            <a:r>
              <a:rPr lang="en-GB" sz="1400" dirty="0">
                <a:latin typeface="Adobe Caslon Pro"/>
                <a:hlinkClick r:id="rId4"/>
              </a:rPr>
              <a:t>http://legacy.ingv.it/roma/attivita/pererischio/macrosismica/Seismic/seismic.html</a:t>
            </a:r>
            <a:endParaRPr lang="en-GB" sz="1400" i="1" dirty="0">
              <a:latin typeface="Adobe Caslon Pro"/>
            </a:endParaRPr>
          </a:p>
        </p:txBody>
      </p:sp>
      <p:pic>
        <p:nvPicPr>
          <p:cNvPr id="2" name="Immagine 1"/>
          <p:cNvPicPr>
            <a:picLocks noChangeAspect="1"/>
          </p:cNvPicPr>
          <p:nvPr/>
        </p:nvPicPr>
        <p:blipFill>
          <a:blip r:embed="rId5"/>
          <a:stretch>
            <a:fillRect/>
          </a:stretch>
        </p:blipFill>
        <p:spPr>
          <a:xfrm>
            <a:off x="527604" y="2663825"/>
            <a:ext cx="4819650" cy="3457575"/>
          </a:xfrm>
          <a:prstGeom prst="rect">
            <a:avLst/>
          </a:prstGeom>
        </p:spPr>
      </p:pic>
      <p:sp>
        <p:nvSpPr>
          <p:cNvPr id="12" name="CasellaDiTesto 11">
            <a:extLst>
              <a:ext uri="{FF2B5EF4-FFF2-40B4-BE49-F238E27FC236}">
                <a16:creationId xmlns:a16="http://schemas.microsoft.com/office/drawing/2014/main" id="{926A8091-4CBC-409B-A485-86413207AB1E}"/>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6"/>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EA0F8C5B-164D-4D01-86F3-DE11574E166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0419D4F-4834-47BB-AD24-04C05A92E12E}"/>
                </a:ext>
              </a:extLst>
            </p:cNvPr>
            <p:cNvPicPr>
              <a:picLocks noChangeAspect="1"/>
            </p:cNvPicPr>
            <p:nvPr/>
          </p:nvPicPr>
          <p:blipFill rotWithShape="1">
            <a:blip r:embed="rId7"/>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3404B7E4-602C-455D-808D-6A3098C00949}"/>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80802D21-C836-4A6C-9489-E33609BD83A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TN Inspire Logo">
                <a:extLst>
                  <a:ext uri="{FF2B5EF4-FFF2-40B4-BE49-F238E27FC236}">
                    <a16:creationId xmlns:a16="http://schemas.microsoft.com/office/drawing/2014/main" id="{35A87F3B-DB45-4B95-83DE-A5DD837ABD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8" name="Tabella 6">
            <a:extLst>
              <a:ext uri="{FF2B5EF4-FFF2-40B4-BE49-F238E27FC236}">
                <a16:creationId xmlns:a16="http://schemas.microsoft.com/office/drawing/2014/main" id="{36948FC2-7F72-4747-BC58-FF4140ABE83A}"/>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4209486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a:xfrm>
            <a:off x="741122" y="2052638"/>
            <a:ext cx="10011759" cy="611187"/>
          </a:xfrm>
        </p:spPr>
        <p:txBody>
          <a:bodyPr/>
          <a:lstStyle/>
          <a:p>
            <a:r>
              <a:rPr lang="it-IT" dirty="0">
                <a:latin typeface="Adobe Caslon Pro"/>
              </a:rPr>
              <a:t>PSHA – </a:t>
            </a:r>
            <a:r>
              <a:rPr lang="it-IT" dirty="0" err="1">
                <a:latin typeface="Adobe Caslon Pro"/>
              </a:rPr>
              <a:t>Step</a:t>
            </a:r>
            <a:r>
              <a:rPr lang="it-IT" dirty="0">
                <a:latin typeface="Adobe Caslon Pro"/>
              </a:rPr>
              <a:t> 3: Ground </a:t>
            </a:r>
            <a:r>
              <a:rPr lang="it-IT" dirty="0" err="1">
                <a:latin typeface="Adobe Caslon Pro"/>
              </a:rPr>
              <a:t>motion</a:t>
            </a:r>
            <a:r>
              <a:rPr lang="it-IT" dirty="0">
                <a:latin typeface="Adobe Caslon Pro"/>
              </a:rPr>
              <a:t> </a:t>
            </a:r>
            <a:r>
              <a:rPr lang="it-IT" dirty="0" err="1">
                <a:latin typeface="Adobe Caslon Pro"/>
              </a:rPr>
              <a:t>predictive</a:t>
            </a:r>
            <a:r>
              <a:rPr lang="it-IT" dirty="0">
                <a:latin typeface="Adobe Caslon Pro"/>
              </a:rPr>
              <a:t> </a:t>
            </a:r>
            <a:r>
              <a:rPr lang="it-IT" dirty="0" err="1">
                <a:latin typeface="Adobe Caslon Pro"/>
              </a:rPr>
              <a:t>equations</a:t>
            </a:r>
            <a:r>
              <a:rPr lang="it-IT" dirty="0">
                <a:latin typeface="Adobe Caslon Pro"/>
              </a:rPr>
              <a:t> (GMPE)</a:t>
            </a:r>
            <a:endParaRPr lang="en-GB" dirty="0">
              <a:latin typeface="Adobe Caslon Pro"/>
            </a:endParaRPr>
          </a:p>
        </p:txBody>
      </p:sp>
      <mc:AlternateContent xmlns:mc="http://schemas.openxmlformats.org/markup-compatibility/2006" xmlns:a14="http://schemas.microsoft.com/office/drawing/2010/main">
        <mc:Choice Requires="a14">
          <p:sp>
            <p:nvSpPr>
              <p:cNvPr id="4" name="Segnaposto testo 3"/>
              <p:cNvSpPr>
                <a:spLocks noGrp="1"/>
              </p:cNvSpPr>
              <p:nvPr>
                <p:ph type="body" sz="quarter" idx="12"/>
              </p:nvPr>
            </p:nvSpPr>
            <p:spPr>
              <a:xfrm>
                <a:off x="741123" y="2663825"/>
                <a:ext cx="10474745" cy="2047071"/>
              </a:xfrm>
            </p:spPr>
            <p:txBody>
              <a:bodyPr numCol="1"/>
              <a:lstStyle/>
              <a:p>
                <a:r>
                  <a:rPr lang="it-IT" dirty="0">
                    <a:latin typeface="Adobe Caslon Pro"/>
                  </a:rPr>
                  <a:t>Goal: </a:t>
                </a:r>
                <a:r>
                  <a:rPr lang="it-IT" b="1" dirty="0">
                    <a:latin typeface="Adobe Caslon Pro"/>
                  </a:rPr>
                  <a:t>estimate </a:t>
                </a:r>
                <a:r>
                  <a:rPr lang="it-IT" b="1" dirty="0" err="1">
                    <a:latin typeface="Adobe Caslon Pro"/>
                  </a:rPr>
                  <a:t>ground</a:t>
                </a:r>
                <a:r>
                  <a:rPr lang="it-IT" b="1" dirty="0">
                    <a:latin typeface="Adobe Caslon Pro"/>
                  </a:rPr>
                  <a:t> </a:t>
                </a:r>
                <a:r>
                  <a:rPr lang="it-IT" b="1" dirty="0" err="1">
                    <a:latin typeface="Adobe Caslon Pro"/>
                  </a:rPr>
                  <a:t>motion</a:t>
                </a:r>
                <a:r>
                  <a:rPr lang="it-IT" b="1" dirty="0">
                    <a:latin typeface="Adobe Caslon Pro"/>
                  </a:rPr>
                  <a:t> </a:t>
                </a:r>
                <a:r>
                  <a:rPr lang="it-IT" b="1" dirty="0" err="1">
                    <a:latin typeface="Adobe Caslon Pro"/>
                  </a:rPr>
                  <a:t>at</a:t>
                </a:r>
                <a:r>
                  <a:rPr lang="it-IT" b="1" dirty="0">
                    <a:latin typeface="Adobe Caslon Pro"/>
                  </a:rPr>
                  <a:t> the site</a:t>
                </a:r>
                <a:endParaRPr lang="it-IT" dirty="0">
                  <a:latin typeface="Adobe Caslon Pro"/>
                </a:endParaRPr>
              </a:p>
              <a:p>
                <a:pPr marL="285750" indent="-285750">
                  <a:buFont typeface="Arial" panose="020B0604020202020204" pitchFamily="34" charset="0"/>
                  <a:buChar char="•"/>
                </a:pPr>
                <a:r>
                  <a:rPr lang="it-IT" b="0" dirty="0" err="1">
                    <a:latin typeface="Adobe Caslon Pro"/>
                  </a:rPr>
                  <a:t>Identify</a:t>
                </a:r>
                <a:r>
                  <a:rPr lang="it-IT" b="0" dirty="0">
                    <a:latin typeface="Adobe Caslon Pro"/>
                  </a:rPr>
                  <a:t> the </a:t>
                </a:r>
                <a14:m>
                  <m:oMath xmlns:m="http://schemas.openxmlformats.org/officeDocument/2006/math">
                    <m:r>
                      <a:rPr lang="it-IT" b="0" i="1" smtClean="0">
                        <a:latin typeface="Cambria Math" panose="02040503050406030204" pitchFamily="18" charset="0"/>
                      </a:rPr>
                      <m:t>𝐼𝑀</m:t>
                    </m:r>
                    <m:r>
                      <a:rPr lang="it-IT" b="0" i="1" smtClean="0">
                        <a:latin typeface="Cambria Math" panose="02040503050406030204" pitchFamily="18" charset="0"/>
                      </a:rPr>
                      <m:t> </m:t>
                    </m:r>
                  </m:oMath>
                </a14:m>
                <a:r>
                  <a:rPr lang="en-GB" dirty="0">
                    <a:latin typeface="Adobe Caslon Pro"/>
                  </a:rPr>
                  <a:t>of  interest for the situation and purposes;</a:t>
                </a:r>
              </a:p>
              <a:p>
                <a:pPr marL="285750" indent="-285750">
                  <a:buFont typeface="Arial" panose="020B0604020202020204" pitchFamily="34" charset="0"/>
                  <a:buChar char="•"/>
                </a:pPr>
                <a:r>
                  <a:rPr lang="it-IT" dirty="0" err="1">
                    <a:latin typeface="Adobe Caslon Pro"/>
                  </a:rPr>
                  <a:t>Estimation</a:t>
                </a:r>
                <a:r>
                  <a:rPr lang="it-IT" dirty="0">
                    <a:latin typeface="Adobe Caslon Pro"/>
                  </a:rPr>
                  <a:t> of the PDF of the </a:t>
                </a:r>
                <a:r>
                  <a:rPr lang="it-IT" dirty="0" err="1">
                    <a:latin typeface="Adobe Caslon Pro"/>
                  </a:rPr>
                  <a:t>selected</a:t>
                </a:r>
                <a:r>
                  <a:rPr lang="it-IT" dirty="0">
                    <a:latin typeface="Adobe Caslon Pro"/>
                  </a:rPr>
                  <a:t> </a:t>
                </a:r>
                <a14:m>
                  <m:oMath xmlns:m="http://schemas.openxmlformats.org/officeDocument/2006/math">
                    <m:r>
                      <a:rPr lang="it-IT" i="1">
                        <a:latin typeface="Cambria Math" panose="02040503050406030204" pitchFamily="18" charset="0"/>
                      </a:rPr>
                      <m:t>𝐼𝑀</m:t>
                    </m:r>
                    <m:r>
                      <a:rPr lang="it-IT" i="1">
                        <a:latin typeface="Cambria Math" panose="02040503050406030204" pitchFamily="18" charset="0"/>
                      </a:rPr>
                      <m:t> </m:t>
                    </m:r>
                  </m:oMath>
                </a14:m>
                <a:r>
                  <a:rPr lang="it-IT" dirty="0">
                    <a:latin typeface="Adobe Caslon Pro"/>
                  </a:rPr>
                  <a:t>by </a:t>
                </a:r>
                <a:r>
                  <a:rPr lang="it-IT" dirty="0" err="1">
                    <a:latin typeface="Adobe Caslon Pro"/>
                  </a:rPr>
                  <a:t>referring</a:t>
                </a:r>
                <a:r>
                  <a:rPr lang="it-IT" dirty="0">
                    <a:latin typeface="Adobe Caslon Pro"/>
                  </a:rPr>
                  <a:t> to </a:t>
                </a:r>
                <a:r>
                  <a:rPr lang="it-IT" dirty="0" err="1">
                    <a:latin typeface="Adobe Caslon Pro"/>
                  </a:rPr>
                  <a:t>predictor</a:t>
                </a:r>
                <a:r>
                  <a:rPr lang="it-IT" dirty="0">
                    <a:latin typeface="Adobe Caslon Pro"/>
                  </a:rPr>
                  <a:t> </a:t>
                </a:r>
                <a:r>
                  <a:rPr lang="it-IT" dirty="0" err="1">
                    <a:latin typeface="Adobe Caslon Pro"/>
                  </a:rPr>
                  <a:t>variables</a:t>
                </a:r>
                <a:r>
                  <a:rPr lang="it-IT" dirty="0">
                    <a:latin typeface="Adobe Caslon Pro"/>
                  </a:rPr>
                  <a:t> </a:t>
                </a:r>
                <a:r>
                  <a:rPr lang="it-IT" dirty="0" err="1">
                    <a:latin typeface="Adobe Caslon Pro"/>
                  </a:rPr>
                  <a:t>such</a:t>
                </a:r>
                <a:r>
                  <a:rPr lang="it-IT" dirty="0">
                    <a:latin typeface="Adobe Caslon Pro"/>
                  </a:rPr>
                  <a:t> </a:t>
                </a:r>
                <a:r>
                  <a:rPr lang="it-IT" dirty="0" err="1">
                    <a:latin typeface="Adobe Caslon Pro"/>
                  </a:rPr>
                  <a:t>as</a:t>
                </a:r>
                <a:r>
                  <a:rPr lang="it-IT" dirty="0">
                    <a:latin typeface="Adobe Caslon Pro"/>
                  </a:rPr>
                  <a:t> the </a:t>
                </a:r>
                <a:r>
                  <a:rPr lang="it-IT" dirty="0" err="1">
                    <a:latin typeface="Adobe Caslon Pro"/>
                  </a:rPr>
                  <a:t>earthquake</a:t>
                </a:r>
                <a:r>
                  <a:rPr lang="it-IT" dirty="0">
                    <a:latin typeface="Adobe Caslon Pro"/>
                  </a:rPr>
                  <a:t> source </a:t>
                </a:r>
                <a:r>
                  <a:rPr lang="it-IT" dirty="0" err="1">
                    <a:latin typeface="Adobe Caslon Pro"/>
                  </a:rPr>
                  <a:t>properties</a:t>
                </a:r>
                <a:r>
                  <a:rPr lang="it-IT" dirty="0">
                    <a:latin typeface="Adobe Caslon Pro"/>
                  </a:rPr>
                  <a:t> </a:t>
                </a:r>
                <a14:m>
                  <m:oMath xmlns:m="http://schemas.openxmlformats.org/officeDocument/2006/math">
                    <m:d>
                      <m:dPr>
                        <m:ctrlPr>
                          <a:rPr lang="it-IT" i="1" dirty="0" smtClean="0">
                            <a:latin typeface="Cambria Math" panose="02040503050406030204" pitchFamily="18" charset="0"/>
                          </a:rPr>
                        </m:ctrlPr>
                      </m:dPr>
                      <m:e>
                        <m:r>
                          <a:rPr lang="it-IT" i="1" dirty="0" smtClean="0">
                            <a:latin typeface="Cambria Math" panose="02040503050406030204" pitchFamily="18" charset="0"/>
                          </a:rPr>
                          <m:t>𝑀</m:t>
                        </m:r>
                        <m:r>
                          <a:rPr lang="it-IT" i="1" dirty="0" smtClean="0">
                            <a:latin typeface="Cambria Math" panose="02040503050406030204" pitchFamily="18" charset="0"/>
                          </a:rPr>
                          <m:t>,</m:t>
                        </m:r>
                        <m:r>
                          <a:rPr lang="it-IT" i="1" dirty="0" smtClean="0">
                            <a:latin typeface="Cambria Math" panose="02040503050406030204" pitchFamily="18" charset="0"/>
                          </a:rPr>
                          <m:t>𝑅</m:t>
                        </m:r>
                        <m:r>
                          <a:rPr lang="it-IT" i="1" dirty="0" smtClean="0">
                            <a:latin typeface="Cambria Math" panose="02040503050406030204" pitchFamily="18" charset="0"/>
                          </a:rPr>
                          <m:t> …</m:t>
                        </m:r>
                      </m:e>
                    </m:d>
                  </m:oMath>
                </a14:m>
                <a:endParaRPr lang="it-IT" dirty="0">
                  <a:latin typeface="Adobe Caslon Pro"/>
                </a:endParaRPr>
              </a:p>
              <a:p>
                <a:r>
                  <a:rPr lang="en-GB" dirty="0">
                    <a:latin typeface="Adobe Caslon Pro"/>
                  </a:rPr>
                  <a:t>GMPEs are usually adopted to evaluate the probability that a particular </a:t>
                </a:r>
                <a14:m>
                  <m:oMath xmlns:m="http://schemas.openxmlformats.org/officeDocument/2006/math">
                    <m:r>
                      <a:rPr lang="it-IT" i="1">
                        <a:latin typeface="Cambria Math" panose="02040503050406030204" pitchFamily="18" charset="0"/>
                      </a:rPr>
                      <m:t>𝐼𝑀</m:t>
                    </m:r>
                  </m:oMath>
                </a14:m>
                <a:r>
                  <a:rPr lang="en-GB" dirty="0">
                    <a:latin typeface="Adobe Caslon Pro"/>
                  </a:rPr>
                  <a:t> exceeds a certain value, </a:t>
                </a:r>
                <a14:m>
                  <m:oMath xmlns:m="http://schemas.openxmlformats.org/officeDocument/2006/math">
                    <m:r>
                      <a:rPr lang="it-IT" b="0" i="1" smtClean="0">
                        <a:latin typeface="Cambria Math" panose="02040503050406030204" pitchFamily="18" charset="0"/>
                      </a:rPr>
                      <m:t>𝑖𝑚</m:t>
                    </m:r>
                  </m:oMath>
                </a14:m>
                <a:r>
                  <a:rPr lang="en-GB" dirty="0">
                    <a:latin typeface="Adobe Caslon Pro"/>
                  </a:rPr>
                  <a:t>, for a given earthquake </a:t>
                </a:r>
                <a14:m>
                  <m:oMath xmlns:m="http://schemas.openxmlformats.org/officeDocument/2006/math">
                    <m:r>
                      <a:rPr lang="it-IT" b="0" i="1" smtClean="0">
                        <a:latin typeface="Cambria Math" panose="02040503050406030204" pitchFamily="18" charset="0"/>
                      </a:rPr>
                      <m:t>𝑀</m:t>
                    </m:r>
                    <m:r>
                      <a:rPr lang="it-IT" b="0" i="1" smtClean="0">
                        <a:latin typeface="Cambria Math" panose="02040503050406030204" pitchFamily="18" charset="0"/>
                      </a:rPr>
                      <m:t>=</m:t>
                    </m:r>
                    <m:r>
                      <a:rPr lang="it-IT" b="0" i="1" smtClean="0">
                        <a:latin typeface="Cambria Math" panose="02040503050406030204" pitchFamily="18" charset="0"/>
                      </a:rPr>
                      <m:t>𝑚</m:t>
                    </m:r>
                  </m:oMath>
                </a14:m>
                <a:r>
                  <a:rPr lang="en-GB" dirty="0">
                    <a:latin typeface="Adobe Caslon Pro"/>
                  </a:rPr>
                  <a:t>, occurring at a given distance, </a:t>
                </a:r>
                <a14:m>
                  <m:oMath xmlns:m="http://schemas.openxmlformats.org/officeDocument/2006/math">
                    <m:r>
                      <a:rPr lang="it-IT" b="0" i="1" smtClean="0">
                        <a:latin typeface="Cambria Math" panose="02040503050406030204" pitchFamily="18" charset="0"/>
                      </a:rPr>
                      <m:t>𝑅</m:t>
                    </m:r>
                    <m:r>
                      <a:rPr lang="it-IT" b="0" i="1" smtClean="0">
                        <a:latin typeface="Cambria Math" panose="02040503050406030204" pitchFamily="18" charset="0"/>
                      </a:rPr>
                      <m:t>=</m:t>
                    </m:r>
                    <m:r>
                      <a:rPr lang="it-IT" b="0" i="1" smtClean="0">
                        <a:latin typeface="Cambria Math" panose="02040503050406030204" pitchFamily="18" charset="0"/>
                      </a:rPr>
                      <m:t>𝑟</m:t>
                    </m:r>
                  </m:oMath>
                </a14:m>
                <a:endParaRPr lang="en-GB" dirty="0">
                  <a:latin typeface="Adobe Caslon Pro"/>
                </a:endParaRPr>
              </a:p>
              <a:p>
                <a:endParaRPr lang="it-IT" dirty="0">
                  <a:latin typeface="Adobe Caslon Pro"/>
                </a:endParaRPr>
              </a:p>
              <a:p>
                <a:endParaRPr lang="en-GB" dirty="0">
                  <a:latin typeface="Adobe Caslon Pro"/>
                </a:endParaRPr>
              </a:p>
            </p:txBody>
          </p:sp>
        </mc:Choice>
        <mc:Fallback xmlns="">
          <p:sp>
            <p:nvSpPr>
              <p:cNvPr id="4" name="Segnaposto testo 3"/>
              <p:cNvSpPr>
                <a:spLocks noGrp="1" noRot="1" noChangeAspect="1" noMove="1" noResize="1" noEditPoints="1" noAdjustHandles="1" noChangeArrowheads="1" noChangeShapeType="1" noTextEdit="1"/>
              </p:cNvSpPr>
              <p:nvPr>
                <p:ph type="body" sz="quarter" idx="12"/>
              </p:nvPr>
            </p:nvSpPr>
            <p:spPr>
              <a:xfrm>
                <a:off x="741123" y="2663825"/>
                <a:ext cx="10474745" cy="2047071"/>
              </a:xfrm>
              <a:blipFill>
                <a:blip r:embed="rId3"/>
                <a:stretch>
                  <a:fillRect l="-524" t="-2976" b="-298"/>
                </a:stretch>
              </a:blipFill>
            </p:spPr>
            <p:txBody>
              <a:bodyPr/>
              <a:lstStyle/>
              <a:p>
                <a:r>
                  <a:rPr lang="it-IT">
                    <a:noFill/>
                  </a:rPr>
                  <a:t> </a:t>
                </a:r>
              </a:p>
            </p:txBody>
          </p:sp>
        </mc:Fallback>
      </mc:AlternateContent>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18</a:t>
            </a:fld>
            <a:endParaRPr lang="it-IT" dirty="0">
              <a:latin typeface="Adobe Caslon Pro"/>
            </a:endParaRPr>
          </a:p>
        </p:txBody>
      </p:sp>
      <p:pic>
        <p:nvPicPr>
          <p:cNvPr id="2" name="Immagine 1"/>
          <p:cNvPicPr>
            <a:picLocks noChangeAspect="1"/>
          </p:cNvPicPr>
          <p:nvPr/>
        </p:nvPicPr>
        <p:blipFill>
          <a:blip r:embed="rId4"/>
          <a:stretch>
            <a:fillRect/>
          </a:stretch>
        </p:blipFill>
        <p:spPr>
          <a:xfrm>
            <a:off x="8118157" y="4392125"/>
            <a:ext cx="2815149" cy="2362835"/>
          </a:xfrm>
          <a:prstGeom prst="rect">
            <a:avLst/>
          </a:prstGeom>
        </p:spPr>
      </p:pic>
      <p:sp>
        <p:nvSpPr>
          <p:cNvPr id="11" name="CasellaDiTesto 10">
            <a:extLst>
              <a:ext uri="{FF2B5EF4-FFF2-40B4-BE49-F238E27FC236}">
                <a16:creationId xmlns:a16="http://schemas.microsoft.com/office/drawing/2014/main" id="{1DD494B9-99D0-480F-8553-AAE6749A606E}"/>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12" name="Gruppo 11">
            <a:extLst>
              <a:ext uri="{FF2B5EF4-FFF2-40B4-BE49-F238E27FC236}">
                <a16:creationId xmlns:a16="http://schemas.microsoft.com/office/drawing/2014/main" id="{3A935706-47F9-48C4-A4FD-8932D2E8DBFD}"/>
              </a:ext>
            </a:extLst>
          </p:cNvPr>
          <p:cNvGrpSpPr/>
          <p:nvPr/>
        </p:nvGrpSpPr>
        <p:grpSpPr>
          <a:xfrm>
            <a:off x="2903424" y="373469"/>
            <a:ext cx="1829461" cy="618073"/>
            <a:chOff x="2903424" y="211809"/>
            <a:chExt cx="1829461" cy="618073"/>
          </a:xfrm>
        </p:grpSpPr>
        <p:pic>
          <p:nvPicPr>
            <p:cNvPr id="13" name="Immagine 12">
              <a:extLst>
                <a:ext uri="{FF2B5EF4-FFF2-40B4-BE49-F238E27FC236}">
                  <a16:creationId xmlns:a16="http://schemas.microsoft.com/office/drawing/2014/main" id="{3F9E6568-C383-4436-AB70-B1840D7E97FF}"/>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14" name="Gruppo 13">
              <a:extLst>
                <a:ext uri="{FF2B5EF4-FFF2-40B4-BE49-F238E27FC236}">
                  <a16:creationId xmlns:a16="http://schemas.microsoft.com/office/drawing/2014/main" id="{E67077B7-7F95-4806-8633-DC49771D0BAE}"/>
                </a:ext>
              </a:extLst>
            </p:cNvPr>
            <p:cNvGrpSpPr/>
            <p:nvPr/>
          </p:nvGrpSpPr>
          <p:grpSpPr>
            <a:xfrm>
              <a:off x="2903424" y="230872"/>
              <a:ext cx="1389573" cy="599010"/>
              <a:chOff x="2981720" y="122642"/>
              <a:chExt cx="1389573" cy="599010"/>
            </a:xfrm>
          </p:grpSpPr>
          <p:pic>
            <p:nvPicPr>
              <p:cNvPr id="15" name="Picture 2" descr="ITN Inspire Logo">
                <a:extLst>
                  <a:ext uri="{FF2B5EF4-FFF2-40B4-BE49-F238E27FC236}">
                    <a16:creationId xmlns:a16="http://schemas.microsoft.com/office/drawing/2014/main" id="{BF21A809-E5E8-4538-AE23-DEA9AE93613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TN Inspire Logo">
                <a:extLst>
                  <a:ext uri="{FF2B5EF4-FFF2-40B4-BE49-F238E27FC236}">
                    <a16:creationId xmlns:a16="http://schemas.microsoft.com/office/drawing/2014/main" id="{6FC3A356-9252-4052-BA9D-7802AD0E45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7" name="Tabella 6">
            <a:extLst>
              <a:ext uri="{FF2B5EF4-FFF2-40B4-BE49-F238E27FC236}">
                <a16:creationId xmlns:a16="http://schemas.microsoft.com/office/drawing/2014/main" id="{5E1F45AB-AC73-4E19-BB87-6DB7545DA466}"/>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999561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a:xfrm>
            <a:off x="741122" y="2052638"/>
            <a:ext cx="10011759" cy="611187"/>
          </a:xfrm>
        </p:spPr>
        <p:txBody>
          <a:bodyPr/>
          <a:lstStyle/>
          <a:p>
            <a:r>
              <a:rPr lang="it-IT" dirty="0">
                <a:latin typeface="Adobe Caslon Pro"/>
              </a:rPr>
              <a:t>PSHA – </a:t>
            </a:r>
            <a:r>
              <a:rPr lang="it-IT" dirty="0" err="1">
                <a:latin typeface="Adobe Caslon Pro"/>
              </a:rPr>
              <a:t>Step</a:t>
            </a:r>
            <a:r>
              <a:rPr lang="it-IT" dirty="0">
                <a:latin typeface="Adobe Caslon Pro"/>
              </a:rPr>
              <a:t> 3: Ground </a:t>
            </a:r>
            <a:r>
              <a:rPr lang="it-IT" dirty="0" err="1">
                <a:latin typeface="Adobe Caslon Pro"/>
              </a:rPr>
              <a:t>motion</a:t>
            </a:r>
            <a:r>
              <a:rPr lang="it-IT" dirty="0">
                <a:latin typeface="Adobe Caslon Pro"/>
              </a:rPr>
              <a:t> </a:t>
            </a:r>
            <a:r>
              <a:rPr lang="it-IT" dirty="0" err="1">
                <a:latin typeface="Adobe Caslon Pro"/>
              </a:rPr>
              <a:t>predictive</a:t>
            </a:r>
            <a:r>
              <a:rPr lang="it-IT" dirty="0">
                <a:latin typeface="Adobe Caslon Pro"/>
              </a:rPr>
              <a:t> </a:t>
            </a:r>
            <a:r>
              <a:rPr lang="it-IT" dirty="0" err="1">
                <a:latin typeface="Adobe Caslon Pro"/>
              </a:rPr>
              <a:t>equations</a:t>
            </a:r>
            <a:r>
              <a:rPr lang="it-IT" dirty="0">
                <a:latin typeface="Adobe Caslon Pro"/>
              </a:rPr>
              <a:t> (GMPE)</a:t>
            </a:r>
            <a:endParaRPr lang="en-GB" dirty="0">
              <a:latin typeface="Adobe Caslon Pro"/>
            </a:endParaRPr>
          </a:p>
        </p:txBody>
      </p:sp>
      <mc:AlternateContent xmlns:mc="http://schemas.openxmlformats.org/markup-compatibility/2006" xmlns:a14="http://schemas.microsoft.com/office/drawing/2010/main">
        <mc:Choice Requires="a14">
          <p:sp>
            <p:nvSpPr>
              <p:cNvPr id="4" name="Segnaposto testo 3"/>
              <p:cNvSpPr>
                <a:spLocks noGrp="1"/>
              </p:cNvSpPr>
              <p:nvPr>
                <p:ph type="body" sz="quarter" idx="12"/>
              </p:nvPr>
            </p:nvSpPr>
            <p:spPr>
              <a:xfrm>
                <a:off x="741123" y="2663825"/>
                <a:ext cx="10576165" cy="1838727"/>
              </a:xfrm>
            </p:spPr>
            <p:txBody>
              <a:bodyPr numCol="1"/>
              <a:lstStyle/>
              <a:p>
                <a:r>
                  <a:rPr lang="en-GB" dirty="0">
                    <a:latin typeface="Adobe Caslon Pro"/>
                  </a:rPr>
                  <a:t>In probabilistic terms</a:t>
                </a:r>
              </a:p>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𝑃</m:t>
                      </m:r>
                      <m:d>
                        <m:dPr>
                          <m:begChr m:val="["/>
                          <m:endChr m:val="]"/>
                          <m:ctrlPr>
                            <a:rPr lang="en-GB" i="1" dirty="0" smtClean="0">
                              <a:latin typeface="Cambria Math" panose="02040503050406030204" pitchFamily="18" charset="0"/>
                            </a:rPr>
                          </m:ctrlPr>
                        </m:dPr>
                        <m:e>
                          <m:r>
                            <a:rPr lang="en-GB" i="1" dirty="0" smtClean="0">
                              <a:latin typeface="Cambria Math" panose="02040503050406030204" pitchFamily="18" charset="0"/>
                            </a:rPr>
                            <m:t>𝐼𝑀</m:t>
                          </m:r>
                          <m:r>
                            <a:rPr lang="en-GB" i="1" dirty="0" smtClean="0">
                              <a:latin typeface="Cambria Math" panose="02040503050406030204" pitchFamily="18" charset="0"/>
                            </a:rPr>
                            <m:t> &gt; </m:t>
                          </m:r>
                          <m:r>
                            <a:rPr lang="en-GB" i="1" dirty="0" err="1">
                              <a:latin typeface="Cambria Math" panose="02040503050406030204" pitchFamily="18" charset="0"/>
                            </a:rPr>
                            <m:t>𝑖𝑚</m:t>
                          </m:r>
                        </m:e>
                        <m:e>
                          <m:r>
                            <a:rPr lang="en-GB" i="1" dirty="0" err="1">
                              <a:latin typeface="Cambria Math" panose="02040503050406030204" pitchFamily="18" charset="0"/>
                            </a:rPr>
                            <m:t>𝑅</m:t>
                          </m:r>
                          <m:r>
                            <a:rPr lang="en-GB" i="1" dirty="0">
                              <a:latin typeface="Cambria Math" panose="02040503050406030204" pitchFamily="18" charset="0"/>
                            </a:rPr>
                            <m:t> = </m:t>
                          </m:r>
                          <m:r>
                            <a:rPr lang="en-GB" i="1" dirty="0" err="1">
                              <a:latin typeface="Cambria Math" panose="02040503050406030204" pitchFamily="18" charset="0"/>
                            </a:rPr>
                            <m:t>𝑟</m:t>
                          </m:r>
                          <m:r>
                            <a:rPr lang="it-IT" b="0" i="1" dirty="0" smtClean="0">
                              <a:latin typeface="Cambria Math" panose="02040503050406030204" pitchFamily="18" charset="0"/>
                            </a:rPr>
                            <m:t>,</m:t>
                          </m:r>
                          <m:r>
                            <a:rPr lang="en-GB" i="1" dirty="0" err="1">
                              <a:latin typeface="Cambria Math" panose="02040503050406030204" pitchFamily="18" charset="0"/>
                            </a:rPr>
                            <m:t>𝑀</m:t>
                          </m:r>
                          <m:r>
                            <a:rPr lang="en-GB" i="1" dirty="0">
                              <a:latin typeface="Cambria Math" panose="02040503050406030204" pitchFamily="18" charset="0"/>
                            </a:rPr>
                            <m:t> = </m:t>
                          </m:r>
                          <m:r>
                            <a:rPr lang="en-GB" i="1" dirty="0">
                              <a:latin typeface="Cambria Math" panose="02040503050406030204" pitchFamily="18" charset="0"/>
                            </a:rPr>
                            <m:t>𝑚</m:t>
                          </m:r>
                        </m:e>
                      </m:d>
                      <m:r>
                        <a:rPr lang="en-GB" i="1" dirty="0">
                          <a:latin typeface="Cambria Math" panose="02040503050406030204" pitchFamily="18" charset="0"/>
                        </a:rPr>
                        <m:t>= 1 </m:t>
                      </m:r>
                      <m:r>
                        <a:rPr lang="it-IT" b="0" i="1" dirty="0" smtClean="0">
                          <a:latin typeface="Cambria Math" panose="02040503050406030204" pitchFamily="18" charset="0"/>
                        </a:rPr>
                        <m:t>−</m:t>
                      </m:r>
                      <m:r>
                        <a:rPr lang="en-GB" i="1" dirty="0">
                          <a:latin typeface="Cambria Math" panose="02040503050406030204" pitchFamily="18" charset="0"/>
                        </a:rPr>
                        <m:t> </m:t>
                      </m:r>
                      <m:sSub>
                        <m:sSubPr>
                          <m:ctrlPr>
                            <a:rPr lang="it-IT" b="0" i="1" dirty="0" smtClean="0">
                              <a:latin typeface="Cambria Math" panose="02040503050406030204" pitchFamily="18" charset="0"/>
                            </a:rPr>
                          </m:ctrlPr>
                        </m:sSubPr>
                        <m:e>
                          <m:r>
                            <a:rPr lang="en-GB" i="1" dirty="0" err="1">
                              <a:latin typeface="Cambria Math" panose="02040503050406030204" pitchFamily="18" charset="0"/>
                            </a:rPr>
                            <m:t>𝐹</m:t>
                          </m:r>
                        </m:e>
                        <m:sub>
                          <m:r>
                            <a:rPr lang="en-GB" i="1" dirty="0" err="1">
                              <a:latin typeface="Cambria Math" panose="02040503050406030204" pitchFamily="18" charset="0"/>
                            </a:rPr>
                            <m:t>𝐼𝑀</m:t>
                          </m:r>
                          <m:r>
                            <a:rPr lang="it-IT" b="0" i="1" dirty="0" smtClean="0">
                              <a:latin typeface="Cambria Math" panose="02040503050406030204" pitchFamily="18" charset="0"/>
                            </a:rPr>
                            <m:t>|</m:t>
                          </m:r>
                          <m:r>
                            <a:rPr lang="en-GB" i="1" dirty="0" err="1">
                              <a:latin typeface="Cambria Math" panose="02040503050406030204" pitchFamily="18" charset="0"/>
                            </a:rPr>
                            <m:t>𝑅𝑀</m:t>
                          </m:r>
                        </m:sub>
                      </m:sSub>
                      <m:r>
                        <a:rPr lang="en-GB" i="1" dirty="0">
                          <a:latin typeface="Cambria Math" panose="02040503050406030204" pitchFamily="18" charset="0"/>
                        </a:rPr>
                        <m:t>(</m:t>
                      </m:r>
                      <m:r>
                        <a:rPr lang="en-GB" i="1" dirty="0" err="1">
                          <a:latin typeface="Cambria Math" panose="02040503050406030204" pitchFamily="18" charset="0"/>
                        </a:rPr>
                        <m:t>𝑖𝑚</m:t>
                      </m:r>
                      <m:r>
                        <a:rPr lang="it-IT" b="0" i="1" dirty="0" smtClean="0">
                          <a:latin typeface="Cambria Math" panose="02040503050406030204" pitchFamily="18" charset="0"/>
                        </a:rPr>
                        <m:t>|</m:t>
                      </m:r>
                      <m:r>
                        <a:rPr lang="en-GB" i="1" dirty="0" err="1">
                          <a:latin typeface="Cambria Math" panose="02040503050406030204" pitchFamily="18" charset="0"/>
                        </a:rPr>
                        <m:t>𝑟</m:t>
                      </m:r>
                      <m:r>
                        <a:rPr lang="it-IT" b="0" i="1" dirty="0" smtClean="0">
                          <a:latin typeface="Cambria Math" panose="02040503050406030204" pitchFamily="18" charset="0"/>
                        </a:rPr>
                        <m:t>,</m:t>
                      </m:r>
                      <m:r>
                        <a:rPr lang="en-GB" i="1" dirty="0" err="1">
                          <a:latin typeface="Cambria Math" panose="02040503050406030204" pitchFamily="18" charset="0"/>
                        </a:rPr>
                        <m:t>𝑚</m:t>
                      </m:r>
                      <m:r>
                        <a:rPr lang="en-GB" i="1" dirty="0">
                          <a:latin typeface="Cambria Math" panose="02040503050406030204" pitchFamily="18" charset="0"/>
                        </a:rPr>
                        <m:t>)</m:t>
                      </m:r>
                    </m:oMath>
                  </m:oMathPara>
                </a14:m>
                <a:endParaRPr lang="it-IT" dirty="0">
                  <a:latin typeface="Adobe Caslon Pro"/>
                </a:endParaRPr>
              </a:p>
              <a:p>
                <a:r>
                  <a:rPr lang="it-IT" dirty="0" err="1">
                    <a:latin typeface="Adobe Caslon Pro"/>
                  </a:rPr>
                  <a:t>Usually</a:t>
                </a:r>
                <a:r>
                  <a:rPr lang="it-IT" dirty="0">
                    <a:latin typeface="Adobe Caslon Pro"/>
                  </a:rPr>
                  <a:t>, </a:t>
                </a:r>
                <a:r>
                  <a:rPr lang="en-GB" dirty="0">
                    <a:latin typeface="Adobe Caslon Pro"/>
                  </a:rPr>
                  <a:t>the conditional distribution of the ground motion intensity measure, i.e. </a:t>
                </a: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err="1">
                        <a:latin typeface="Cambria Math" panose="02040503050406030204" pitchFamily="18" charset="0"/>
                      </a:rPr>
                      <m:t>𝑖𝑚</m:t>
                    </m:r>
                    <m:r>
                      <a:rPr lang="it-IT" b="0" i="1" dirty="0" smtClean="0">
                        <a:latin typeface="Cambria Math" panose="02040503050406030204" pitchFamily="18" charset="0"/>
                      </a:rPr>
                      <m:t>|</m:t>
                    </m:r>
                    <m:r>
                      <a:rPr lang="en-GB" i="1" dirty="0" err="1">
                        <a:latin typeface="Cambria Math" panose="02040503050406030204" pitchFamily="18" charset="0"/>
                      </a:rPr>
                      <m:t>𝑟</m:t>
                    </m:r>
                    <m:r>
                      <a:rPr lang="it-IT" b="0" i="1" dirty="0" smtClean="0">
                        <a:latin typeface="Cambria Math" panose="02040503050406030204" pitchFamily="18" charset="0"/>
                      </a:rPr>
                      <m:t>,</m:t>
                    </m:r>
                    <m:r>
                      <a:rPr lang="en-GB" i="1" dirty="0" err="1">
                        <a:latin typeface="Cambria Math" panose="02040503050406030204" pitchFamily="18" charset="0"/>
                      </a:rPr>
                      <m:t>𝑚</m:t>
                    </m:r>
                    <m:r>
                      <a:rPr lang="en-GB" i="1" dirty="0">
                        <a:latin typeface="Cambria Math" panose="02040503050406030204" pitchFamily="18" charset="0"/>
                      </a:rPr>
                      <m:t>)</m:t>
                    </m:r>
                  </m:oMath>
                </a14:m>
                <a:r>
                  <a:rPr lang="en-GB" dirty="0">
                    <a:latin typeface="Adobe Caslon Pro"/>
                  </a:rPr>
                  <a:t> is assumed log normal.</a:t>
                </a:r>
              </a:p>
              <a:p>
                <a:endParaRPr lang="it-IT" dirty="0">
                  <a:latin typeface="Adobe Caslon Pro"/>
                </a:endParaRPr>
              </a:p>
              <a:p>
                <a:r>
                  <a:rPr lang="it-IT" dirty="0" err="1">
                    <a:latin typeface="Adobe Caslon Pro"/>
                  </a:rPr>
                  <a:t>Observations</a:t>
                </a:r>
                <a:r>
                  <a:rPr lang="it-IT" dirty="0">
                    <a:latin typeface="Adobe Caslon Pro"/>
                  </a:rPr>
                  <a:t>:</a:t>
                </a:r>
              </a:p>
              <a:p>
                <a:pPr marL="285750" indent="-285750">
                  <a:buFont typeface="Arial" panose="020B0604020202020204" pitchFamily="34" charset="0"/>
                  <a:buChar char="•"/>
                </a:pPr>
                <a:r>
                  <a:rPr lang="en-GB" dirty="0">
                    <a:latin typeface="Adobe Caslon Pro"/>
                  </a:rPr>
                  <a:t>GMPEs are developed independently for each region;</a:t>
                </a:r>
              </a:p>
              <a:p>
                <a:pPr marL="285750" indent="-285750">
                  <a:buFont typeface="Arial" panose="020B0604020202020204" pitchFamily="34" charset="0"/>
                  <a:buChar char="•"/>
                </a:pPr>
                <a:r>
                  <a:rPr lang="en-GB" dirty="0">
                    <a:latin typeface="Adobe Caslon Pro"/>
                  </a:rPr>
                  <a:t>Faulting mechanism, effects of local site conditions are of </a:t>
                </a:r>
              </a:p>
              <a:p>
                <a:r>
                  <a:rPr lang="en-GB" dirty="0">
                    <a:latin typeface="Adobe Caslon Pro"/>
                  </a:rPr>
                  <a:t>paramount importance</a:t>
                </a:r>
                <a:endParaRPr lang="it-IT" dirty="0">
                  <a:latin typeface="Adobe Caslon Pro"/>
                </a:endParaRPr>
              </a:p>
              <a:p>
                <a:endParaRPr lang="en-GB" dirty="0">
                  <a:latin typeface="Adobe Caslon Pro"/>
                </a:endParaRPr>
              </a:p>
              <a:p>
                <a:endParaRPr lang="it-IT" dirty="0">
                  <a:latin typeface="Adobe Caslon Pro"/>
                </a:endParaRPr>
              </a:p>
              <a:p>
                <a:endParaRPr lang="en-GB" dirty="0">
                  <a:latin typeface="Adobe Caslon Pro"/>
                </a:endParaRPr>
              </a:p>
            </p:txBody>
          </p:sp>
        </mc:Choice>
        <mc:Fallback xmlns="">
          <p:sp>
            <p:nvSpPr>
              <p:cNvPr id="4" name="Segnaposto testo 3"/>
              <p:cNvSpPr>
                <a:spLocks noGrp="1" noRot="1" noChangeAspect="1" noMove="1" noResize="1" noEditPoints="1" noAdjustHandles="1" noChangeArrowheads="1" noChangeShapeType="1" noTextEdit="1"/>
              </p:cNvSpPr>
              <p:nvPr>
                <p:ph type="body" sz="quarter" idx="12"/>
              </p:nvPr>
            </p:nvSpPr>
            <p:spPr>
              <a:xfrm>
                <a:off x="741123" y="2663825"/>
                <a:ext cx="10576165" cy="1838727"/>
              </a:xfrm>
              <a:blipFill>
                <a:blip r:embed="rId3"/>
                <a:stretch>
                  <a:fillRect l="-519" t="-3311" b="-73510"/>
                </a:stretch>
              </a:blipFill>
            </p:spPr>
            <p:txBody>
              <a:bodyPr/>
              <a:lstStyle/>
              <a:p>
                <a:r>
                  <a:rPr lang="it-IT">
                    <a:noFill/>
                  </a:rPr>
                  <a:t> </a:t>
                </a:r>
              </a:p>
            </p:txBody>
          </p:sp>
        </mc:Fallback>
      </mc:AlternateContent>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19</a:t>
            </a:fld>
            <a:endParaRPr lang="it-IT" dirty="0">
              <a:latin typeface="Adobe Caslon Pro"/>
            </a:endParaRPr>
          </a:p>
        </p:txBody>
      </p:sp>
      <p:pic>
        <p:nvPicPr>
          <p:cNvPr id="5" name="Immagine 4"/>
          <p:cNvPicPr>
            <a:picLocks noChangeAspect="1"/>
          </p:cNvPicPr>
          <p:nvPr/>
        </p:nvPicPr>
        <p:blipFill>
          <a:blip r:embed="rId4"/>
          <a:stretch>
            <a:fillRect/>
          </a:stretch>
        </p:blipFill>
        <p:spPr>
          <a:xfrm>
            <a:off x="8033715" y="3861785"/>
            <a:ext cx="3882970" cy="2920596"/>
          </a:xfrm>
          <a:prstGeom prst="rect">
            <a:avLst/>
          </a:prstGeom>
        </p:spPr>
      </p:pic>
      <p:sp>
        <p:nvSpPr>
          <p:cNvPr id="8" name="CasellaDiTesto 7"/>
          <p:cNvSpPr txBox="1"/>
          <p:nvPr/>
        </p:nvSpPr>
        <p:spPr>
          <a:xfrm>
            <a:off x="1036320" y="6000770"/>
            <a:ext cx="6997395" cy="523220"/>
          </a:xfrm>
          <a:prstGeom prst="rect">
            <a:avLst/>
          </a:prstGeom>
          <a:noFill/>
        </p:spPr>
        <p:txBody>
          <a:bodyPr wrap="square" rtlCol="0">
            <a:spAutoFit/>
          </a:bodyPr>
          <a:lstStyle/>
          <a:p>
            <a:pPr algn="r"/>
            <a:r>
              <a:rPr lang="en-GB" sz="1400" i="1" dirty="0">
                <a:latin typeface="Adobe Caslon Pro"/>
                <a:cs typeface="Arial" panose="020B0604020202020204" pitchFamily="34" charset="0"/>
              </a:rPr>
              <a:t>Schematic illustration of conditional probability of exceeding a particular value of a</a:t>
            </a:r>
          </a:p>
          <a:p>
            <a:pPr algn="r"/>
            <a:r>
              <a:rPr lang="en-GB" sz="1400" i="1" dirty="0">
                <a:latin typeface="Adobe Caslon Pro"/>
                <a:cs typeface="Arial" panose="020B0604020202020204" pitchFamily="34" charset="0"/>
              </a:rPr>
              <a:t>ground motion parameter for a given magnitude and distance.</a:t>
            </a:r>
          </a:p>
        </p:txBody>
      </p:sp>
      <p:sp>
        <p:nvSpPr>
          <p:cNvPr id="11" name="CasellaDiTesto 10">
            <a:extLst>
              <a:ext uri="{FF2B5EF4-FFF2-40B4-BE49-F238E27FC236}">
                <a16:creationId xmlns:a16="http://schemas.microsoft.com/office/drawing/2014/main" id="{20072A78-4107-45B1-BAD3-38F5100FB67A}"/>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12" name="Gruppo 11">
            <a:extLst>
              <a:ext uri="{FF2B5EF4-FFF2-40B4-BE49-F238E27FC236}">
                <a16:creationId xmlns:a16="http://schemas.microsoft.com/office/drawing/2014/main" id="{A5ACA109-71D3-4B17-9BEB-F3956BB4C971}"/>
              </a:ext>
            </a:extLst>
          </p:cNvPr>
          <p:cNvGrpSpPr/>
          <p:nvPr/>
        </p:nvGrpSpPr>
        <p:grpSpPr>
          <a:xfrm>
            <a:off x="2903424" y="373469"/>
            <a:ext cx="1829461" cy="618073"/>
            <a:chOff x="2903424" y="211809"/>
            <a:chExt cx="1829461" cy="618073"/>
          </a:xfrm>
        </p:grpSpPr>
        <p:pic>
          <p:nvPicPr>
            <p:cNvPr id="13" name="Immagine 12">
              <a:extLst>
                <a:ext uri="{FF2B5EF4-FFF2-40B4-BE49-F238E27FC236}">
                  <a16:creationId xmlns:a16="http://schemas.microsoft.com/office/drawing/2014/main" id="{1E83DAA8-32A6-491B-9F55-134F2DA00CFC}"/>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14" name="Gruppo 13">
              <a:extLst>
                <a:ext uri="{FF2B5EF4-FFF2-40B4-BE49-F238E27FC236}">
                  <a16:creationId xmlns:a16="http://schemas.microsoft.com/office/drawing/2014/main" id="{6DCAF697-3D25-4F39-BC3D-1104E68C161E}"/>
                </a:ext>
              </a:extLst>
            </p:cNvPr>
            <p:cNvGrpSpPr/>
            <p:nvPr/>
          </p:nvGrpSpPr>
          <p:grpSpPr>
            <a:xfrm>
              <a:off x="2903424" y="230872"/>
              <a:ext cx="1389573" cy="599010"/>
              <a:chOff x="2981720" y="122642"/>
              <a:chExt cx="1389573" cy="599010"/>
            </a:xfrm>
          </p:grpSpPr>
          <p:pic>
            <p:nvPicPr>
              <p:cNvPr id="15" name="Picture 2" descr="ITN Inspire Logo">
                <a:extLst>
                  <a:ext uri="{FF2B5EF4-FFF2-40B4-BE49-F238E27FC236}">
                    <a16:creationId xmlns:a16="http://schemas.microsoft.com/office/drawing/2014/main" id="{7860D8E6-5A0B-4647-96C6-8EEC04791A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TN Inspire Logo">
                <a:extLst>
                  <a:ext uri="{FF2B5EF4-FFF2-40B4-BE49-F238E27FC236}">
                    <a16:creationId xmlns:a16="http://schemas.microsoft.com/office/drawing/2014/main" id="{6A5AC063-D542-4AEE-AB94-CA23B86A98D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7" name="Tabella 6">
            <a:extLst>
              <a:ext uri="{FF2B5EF4-FFF2-40B4-BE49-F238E27FC236}">
                <a16:creationId xmlns:a16="http://schemas.microsoft.com/office/drawing/2014/main" id="{228ED4FF-F4B9-42D1-B576-99F41F6452D7}"/>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231447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rotWithShape="1">
          <a:blip r:embed="rId3"/>
          <a:srcRect t="6191" r="18981"/>
          <a:stretch/>
        </p:blipFill>
        <p:spPr>
          <a:xfrm>
            <a:off x="5923814" y="2052638"/>
            <a:ext cx="2134803" cy="2150208"/>
          </a:xfrm>
          <a:prstGeom prst="rect">
            <a:avLst/>
          </a:prstGeom>
          <a:solidFill>
            <a:srgbClr val="000000">
              <a:shade val="95000"/>
            </a:srgbClr>
          </a:solidFill>
          <a:ln w="38100" cap="sq">
            <a:solidFill>
              <a:srgbClr val="A01625"/>
            </a:solidFill>
            <a:miter lim="800000"/>
          </a:ln>
          <a:effectLst>
            <a:outerShdw blurRad="254000" dist="190500" dir="2700000" sy="90000" algn="bl" rotWithShape="0">
              <a:srgbClr val="000000">
                <a:alpha val="40000"/>
              </a:srgbClr>
            </a:outerShdw>
          </a:effectLst>
        </p:spPr>
      </p:pic>
      <p:sp>
        <p:nvSpPr>
          <p:cNvPr id="3" name="Segnaposto testo 2"/>
          <p:cNvSpPr>
            <a:spLocks noGrp="1"/>
          </p:cNvSpPr>
          <p:nvPr>
            <p:ph type="body" sz="quarter" idx="11"/>
          </p:nvPr>
        </p:nvSpPr>
        <p:spPr/>
        <p:txBody>
          <a:bodyPr/>
          <a:lstStyle/>
          <a:p>
            <a:r>
              <a:rPr lang="it-IT" dirty="0">
                <a:latin typeface="Adobe Caslon Pro"/>
              </a:rPr>
              <a:t>Course </a:t>
            </a:r>
            <a:r>
              <a:rPr lang="it-IT" dirty="0" err="1">
                <a:latin typeface="Adobe Caslon Pro"/>
              </a:rPr>
              <a:t>outline</a:t>
            </a:r>
            <a:r>
              <a:rPr lang="it-IT" dirty="0">
                <a:latin typeface="Adobe Caslon Pro"/>
              </a:rPr>
              <a:t>:</a:t>
            </a:r>
            <a:endParaRPr lang="en-GB" dirty="0">
              <a:latin typeface="Adobe Caslon Pro"/>
            </a:endParaRPr>
          </a:p>
        </p:txBody>
      </p:sp>
      <p:sp>
        <p:nvSpPr>
          <p:cNvPr id="4" name="Segnaposto testo 3"/>
          <p:cNvSpPr>
            <a:spLocks noGrp="1"/>
          </p:cNvSpPr>
          <p:nvPr>
            <p:ph type="body" sz="quarter" idx="12"/>
          </p:nvPr>
        </p:nvSpPr>
        <p:spPr/>
        <p:txBody>
          <a:bodyPr/>
          <a:lstStyle/>
          <a:p>
            <a:pPr marL="285750" indent="-285750">
              <a:buFont typeface="Wingdings" panose="05000000000000000000" pitchFamily="2" charset="2"/>
              <a:buChar char="§"/>
            </a:pPr>
            <a:r>
              <a:rPr lang="it-IT" dirty="0" err="1">
                <a:latin typeface="Adobe Caslon Pro"/>
              </a:rPr>
              <a:t>Introduction</a:t>
            </a:r>
            <a:endParaRPr lang="it-IT" dirty="0">
              <a:latin typeface="Adobe Caslon Pro"/>
            </a:endParaRPr>
          </a:p>
          <a:p>
            <a:pPr marL="1085850" lvl="1" indent="-400050">
              <a:buFont typeface="+mj-lt"/>
              <a:buAutoNum type="romanLcPeriod"/>
            </a:pPr>
            <a:r>
              <a:rPr lang="it-IT" sz="1800" dirty="0">
                <a:latin typeface="Adobe Caslon Pro"/>
                <a:cs typeface="Arial" panose="020B0604020202020204" pitchFamily="34" charset="0"/>
              </a:rPr>
              <a:t>PBEE </a:t>
            </a:r>
            <a:r>
              <a:rPr lang="it-IT" sz="1800" dirty="0" err="1">
                <a:latin typeface="Adobe Caslon Pro"/>
                <a:cs typeface="Arial" panose="020B0604020202020204" pitchFamily="34" charset="0"/>
              </a:rPr>
              <a:t>overview</a:t>
            </a:r>
            <a:r>
              <a:rPr lang="it-IT" sz="1800" dirty="0">
                <a:latin typeface="Adobe Caslon Pro"/>
                <a:cs typeface="Arial" panose="020B0604020202020204" pitchFamily="34" charset="0"/>
              </a:rPr>
              <a:t> </a:t>
            </a:r>
          </a:p>
          <a:p>
            <a:pPr marL="1085850" lvl="1" indent="-400050">
              <a:buFont typeface="+mj-lt"/>
              <a:buAutoNum type="romanLcPeriod"/>
            </a:pPr>
            <a:r>
              <a:rPr lang="it-IT" sz="1800" dirty="0">
                <a:latin typeface="Adobe Caslon Pro"/>
                <a:cs typeface="Arial" panose="020B0604020202020204" pitchFamily="34" charset="0"/>
              </a:rPr>
              <a:t>the PEER-PBEE framework </a:t>
            </a:r>
          </a:p>
          <a:p>
            <a:pPr marL="285750" indent="-285750">
              <a:buFont typeface="Wingdings" panose="05000000000000000000" pitchFamily="2" charset="2"/>
              <a:buChar char="§"/>
            </a:pPr>
            <a:r>
              <a:rPr lang="it-IT" dirty="0" err="1">
                <a:latin typeface="Adobe Caslon Pro"/>
              </a:rPr>
              <a:t>Probabilistic</a:t>
            </a:r>
            <a:r>
              <a:rPr lang="it-IT" dirty="0">
                <a:latin typeface="Adobe Caslon Pro"/>
              </a:rPr>
              <a:t>  </a:t>
            </a:r>
            <a:r>
              <a:rPr lang="it-IT" dirty="0" err="1">
                <a:latin typeface="Adobe Caslon Pro"/>
              </a:rPr>
              <a:t>Seismic</a:t>
            </a:r>
            <a:r>
              <a:rPr lang="it-IT" dirty="0">
                <a:latin typeface="Adobe Caslon Pro"/>
              </a:rPr>
              <a:t> Hazard Model</a:t>
            </a:r>
            <a:endParaRPr lang="it-IT" sz="1800" dirty="0">
              <a:latin typeface="Adobe Caslon Pro"/>
            </a:endParaRPr>
          </a:p>
          <a:p>
            <a:pPr marL="1085850" lvl="1" indent="-368300">
              <a:buFont typeface="+mj-lt"/>
              <a:buAutoNum type="romanLcPeriod"/>
            </a:pPr>
            <a:r>
              <a:rPr lang="it-IT" sz="1800" dirty="0">
                <a:latin typeface="Adobe Caslon Pro"/>
                <a:cs typeface="Arial" panose="020B0604020202020204" pitchFamily="34" charset="0"/>
              </a:rPr>
              <a:t>Concept and </a:t>
            </a:r>
            <a:r>
              <a:rPr lang="it-IT" sz="1800" dirty="0" err="1">
                <a:latin typeface="Adobe Caslon Pro"/>
                <a:cs typeface="Arial" panose="020B0604020202020204" pitchFamily="34" charset="0"/>
              </a:rPr>
              <a:t>Formulation</a:t>
            </a:r>
            <a:endParaRPr lang="it-IT" sz="1800" dirty="0">
              <a:latin typeface="Adobe Caslon Pro"/>
              <a:cs typeface="Arial" panose="020B0604020202020204" pitchFamily="34" charset="0"/>
            </a:endParaRPr>
          </a:p>
          <a:p>
            <a:pPr marL="1085850" lvl="1" indent="-368300">
              <a:buFont typeface="+mj-lt"/>
              <a:buAutoNum type="romanLcPeriod"/>
            </a:pPr>
            <a:r>
              <a:rPr lang="it-IT" sz="1800" dirty="0">
                <a:latin typeface="Adobe Caslon Pro"/>
                <a:cs typeface="Arial" panose="020B0604020202020204" pitchFamily="34" charset="0"/>
              </a:rPr>
              <a:t>Hazard </a:t>
            </a:r>
            <a:r>
              <a:rPr lang="it-IT" sz="1800" dirty="0" err="1">
                <a:latin typeface="Adobe Caslon Pro"/>
                <a:cs typeface="Arial" panose="020B0604020202020204" pitchFamily="34" charset="0"/>
              </a:rPr>
              <a:t>Computation</a:t>
            </a:r>
            <a:r>
              <a:rPr lang="it-IT" sz="1800" dirty="0">
                <a:latin typeface="Adobe Caslon Pro"/>
                <a:cs typeface="Arial" panose="020B0604020202020204" pitchFamily="34" charset="0"/>
              </a:rPr>
              <a:t> (</a:t>
            </a:r>
            <a:r>
              <a:rPr lang="it-IT" sz="1800" dirty="0" err="1">
                <a:latin typeface="Adobe Caslon Pro"/>
                <a:cs typeface="Arial" panose="020B0604020202020204" pitchFamily="34" charset="0"/>
              </a:rPr>
              <a:t>MatLab</a:t>
            </a:r>
            <a:r>
              <a:rPr lang="it-IT" sz="1800" dirty="0">
                <a:latin typeface="Adobe Caslon Pro"/>
                <a:cs typeface="Arial" panose="020B0604020202020204" pitchFamily="34" charset="0"/>
              </a:rPr>
              <a:t>) </a:t>
            </a:r>
          </a:p>
          <a:p>
            <a:pPr marL="285750" indent="-285750">
              <a:buFont typeface="Wingdings" panose="05000000000000000000" pitchFamily="2" charset="2"/>
              <a:buChar char="§"/>
            </a:pPr>
            <a:r>
              <a:rPr lang="it-IT" dirty="0" err="1">
                <a:latin typeface="Adobe Caslon Pro"/>
              </a:rPr>
              <a:t>Vulnerability</a:t>
            </a:r>
            <a:r>
              <a:rPr lang="it-IT" dirty="0">
                <a:latin typeface="Adobe Caslon Pro"/>
              </a:rPr>
              <a:t> and </a:t>
            </a:r>
            <a:r>
              <a:rPr lang="it-IT" dirty="0" err="1">
                <a:latin typeface="Adobe Caslon Pro"/>
              </a:rPr>
              <a:t>Fragility</a:t>
            </a:r>
            <a:r>
              <a:rPr lang="it-IT" dirty="0">
                <a:latin typeface="Adobe Caslon Pro"/>
              </a:rPr>
              <a:t> Analysis</a:t>
            </a:r>
            <a:endParaRPr lang="it-IT" sz="1800" dirty="0">
              <a:latin typeface="Adobe Caslon Pro"/>
            </a:endParaRPr>
          </a:p>
          <a:p>
            <a:pPr marL="1085850" lvl="1" indent="-368300">
              <a:buFont typeface="+mj-lt"/>
              <a:buAutoNum type="romanLcPeriod"/>
            </a:pPr>
            <a:r>
              <a:rPr lang="it-IT" sz="1800" dirty="0">
                <a:latin typeface="Adobe Caslon Pro"/>
                <a:cs typeface="Arial" panose="020B0604020202020204" pitchFamily="34" charset="0"/>
              </a:rPr>
              <a:t>Concept and </a:t>
            </a:r>
            <a:r>
              <a:rPr lang="it-IT" sz="1800" dirty="0" err="1">
                <a:latin typeface="Adobe Caslon Pro"/>
                <a:cs typeface="Arial" panose="020B0604020202020204" pitchFamily="34" charset="0"/>
              </a:rPr>
              <a:t>Formulation</a:t>
            </a:r>
            <a:endParaRPr lang="it-IT" sz="1800" dirty="0">
              <a:latin typeface="Adobe Caslon Pro"/>
              <a:cs typeface="Arial" panose="020B0604020202020204" pitchFamily="34" charset="0"/>
            </a:endParaRPr>
          </a:p>
          <a:p>
            <a:pPr marL="1085850" lvl="1" indent="-368300">
              <a:buFont typeface="+mj-lt"/>
              <a:buAutoNum type="romanLcPeriod"/>
            </a:pPr>
            <a:r>
              <a:rPr lang="it-IT" sz="1800" dirty="0" err="1">
                <a:latin typeface="Adobe Caslon Pro"/>
                <a:cs typeface="Arial" panose="020B0604020202020204" pitchFamily="34" charset="0"/>
              </a:rPr>
              <a:t>Fragility</a:t>
            </a:r>
            <a:r>
              <a:rPr lang="it-IT" sz="1800" dirty="0">
                <a:latin typeface="Adobe Caslon Pro"/>
                <a:cs typeface="Arial" panose="020B0604020202020204" pitchFamily="34" charset="0"/>
              </a:rPr>
              <a:t> </a:t>
            </a:r>
            <a:r>
              <a:rPr lang="it-IT" sz="1800" dirty="0" err="1">
                <a:latin typeface="Adobe Caslon Pro"/>
                <a:cs typeface="Arial" panose="020B0604020202020204" pitchFamily="34" charset="0"/>
              </a:rPr>
              <a:t>Computation</a:t>
            </a:r>
            <a:r>
              <a:rPr lang="it-IT" sz="1800" dirty="0">
                <a:latin typeface="Adobe Caslon Pro"/>
                <a:cs typeface="Arial" panose="020B0604020202020204" pitchFamily="34" charset="0"/>
              </a:rPr>
              <a:t> (</a:t>
            </a:r>
            <a:r>
              <a:rPr lang="it-IT" sz="1800" dirty="0" err="1">
                <a:latin typeface="Adobe Caslon Pro"/>
                <a:cs typeface="Arial" panose="020B0604020202020204" pitchFamily="34" charset="0"/>
              </a:rPr>
              <a:t>MatLab</a:t>
            </a:r>
            <a:r>
              <a:rPr lang="it-IT" sz="1800" dirty="0">
                <a:latin typeface="Adobe Caslon Pro"/>
                <a:cs typeface="Arial" panose="020B0604020202020204" pitchFamily="34" charset="0"/>
              </a:rPr>
              <a:t>) </a:t>
            </a:r>
          </a:p>
          <a:p>
            <a:pPr marL="285750" indent="-285750">
              <a:buFont typeface="Wingdings" panose="05000000000000000000" pitchFamily="2" charset="2"/>
              <a:buChar char="§"/>
            </a:pPr>
            <a:r>
              <a:rPr lang="it-IT" dirty="0" err="1">
                <a:latin typeface="Adobe Caslon Pro"/>
              </a:rPr>
              <a:t>References</a:t>
            </a:r>
            <a:endParaRPr lang="it-IT" dirty="0">
              <a:latin typeface="Adobe Caslon Pro"/>
            </a:endParaRPr>
          </a:p>
        </p:txBody>
      </p:sp>
      <p:pic>
        <p:nvPicPr>
          <p:cNvPr id="9" name="Segnaposto immagine 8"/>
          <p:cNvPicPr>
            <a:picLocks noGrp="1" noChangeAspect="1"/>
          </p:cNvPicPr>
          <p:nvPr>
            <p:ph type="pic" sz="quarter" idx="13"/>
          </p:nvPr>
        </p:nvPicPr>
        <p:blipFill rotWithShape="1">
          <a:blip r:embed="rId4"/>
          <a:srcRect l="23965" t="15438" r="44678" b="1319"/>
          <a:stretch/>
        </p:blipFill>
        <p:spPr>
          <a:xfrm>
            <a:off x="8195706" y="1819959"/>
            <a:ext cx="3129280" cy="4490719"/>
          </a:xfrm>
          <a:prstGeom prst="rect">
            <a:avLst/>
          </a:prstGeom>
          <a:solidFill>
            <a:srgbClr val="000000">
              <a:shade val="95000"/>
            </a:srgbClr>
          </a:solidFill>
          <a:ln w="38100" cap="sq">
            <a:noFill/>
            <a:miter lim="800000"/>
          </a:ln>
          <a:effectLst>
            <a:outerShdw blurRad="254000" dist="190500" dir="2700000" sy="90000" algn="bl" rotWithShape="0">
              <a:srgbClr val="000000">
                <a:alpha val="40000"/>
              </a:srgbClr>
            </a:outerShdw>
          </a:effectLst>
        </p:spPr>
      </p:pic>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2</a:t>
            </a:fld>
            <a:endParaRPr lang="it-IT" dirty="0">
              <a:latin typeface="Adobe Caslon Pro"/>
            </a:endParaRPr>
          </a:p>
        </p:txBody>
      </p:sp>
      <p:sp>
        <p:nvSpPr>
          <p:cNvPr id="10" name="CasellaDiTesto 9"/>
          <p:cNvSpPr txBox="1"/>
          <p:nvPr/>
        </p:nvSpPr>
        <p:spPr>
          <a:xfrm>
            <a:off x="7344012" y="6481973"/>
            <a:ext cx="4124960" cy="307777"/>
          </a:xfrm>
          <a:prstGeom prst="rect">
            <a:avLst/>
          </a:prstGeom>
          <a:noFill/>
        </p:spPr>
        <p:txBody>
          <a:bodyPr wrap="square" rtlCol="0">
            <a:spAutoFit/>
          </a:bodyPr>
          <a:lstStyle/>
          <a:p>
            <a:pPr algn="r"/>
            <a:r>
              <a:rPr lang="en-GB" sz="1400" i="1" dirty="0">
                <a:latin typeface="Adobe Caslon Pro"/>
                <a:hlinkClick r:id="rId5"/>
              </a:rPr>
              <a:t>http://zonesismiche.mi.ingv.it/</a:t>
            </a:r>
            <a:endParaRPr lang="en-GB" sz="1400" i="1" dirty="0">
              <a:latin typeface="Adobe Caslon Pro"/>
            </a:endParaRPr>
          </a:p>
        </p:txBody>
      </p:sp>
      <p:grpSp>
        <p:nvGrpSpPr>
          <p:cNvPr id="17" name="Gruppo 16"/>
          <p:cNvGrpSpPr/>
          <p:nvPr/>
        </p:nvGrpSpPr>
        <p:grpSpPr>
          <a:xfrm>
            <a:off x="7025360" y="-2191653"/>
            <a:ext cx="2283789" cy="1767998"/>
            <a:chOff x="5877838" y="4391392"/>
            <a:chExt cx="2283789" cy="1767998"/>
          </a:xfrm>
        </p:grpSpPr>
        <p:pic>
          <p:nvPicPr>
            <p:cNvPr id="8" name="Immagine 7"/>
            <p:cNvPicPr>
              <a:picLocks noChangeAspect="1"/>
            </p:cNvPicPr>
            <p:nvPr/>
          </p:nvPicPr>
          <p:blipFill rotWithShape="1">
            <a:blip r:embed="rId6"/>
            <a:srcRect l="1187" t="5781" r="5896" b="8527"/>
            <a:stretch/>
          </p:blipFill>
          <p:spPr>
            <a:xfrm>
              <a:off x="5911917" y="4417158"/>
              <a:ext cx="2249710" cy="1742232"/>
            </a:xfrm>
            <a:prstGeom prst="rect">
              <a:avLst/>
            </a:prstGeom>
          </p:spPr>
        </p:pic>
        <p:sp>
          <p:nvSpPr>
            <p:cNvPr id="16" name="Rettangolo 15"/>
            <p:cNvSpPr/>
            <p:nvPr/>
          </p:nvSpPr>
          <p:spPr>
            <a:xfrm>
              <a:off x="5877838" y="4391392"/>
              <a:ext cx="433806" cy="19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grpSp>
      <p:sp>
        <p:nvSpPr>
          <p:cNvPr id="18" name="Ovale 17"/>
          <p:cNvSpPr/>
          <p:nvPr/>
        </p:nvSpPr>
        <p:spPr>
          <a:xfrm>
            <a:off x="9672834" y="4135120"/>
            <a:ext cx="534050" cy="558138"/>
          </a:xfrm>
          <a:prstGeom prst="ellipse">
            <a:avLst/>
          </a:prstGeom>
          <a:noFill/>
          <a:ln w="38100">
            <a:solidFill>
              <a:srgbClr val="A016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cxnSp>
        <p:nvCxnSpPr>
          <p:cNvPr id="19" name="Connettore 2 18" title="Standard Normal CDF"/>
          <p:cNvCxnSpPr>
            <a:cxnSpLocks/>
          </p:cNvCxnSpPr>
          <p:nvPr/>
        </p:nvCxnSpPr>
        <p:spPr>
          <a:xfrm flipH="1" flipV="1">
            <a:off x="8195706" y="3606800"/>
            <a:ext cx="1406374" cy="807389"/>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p:cNvCxnSpPr>
            <a:stCxn id="18" idx="2"/>
          </p:cNvCxnSpPr>
          <p:nvPr/>
        </p:nvCxnSpPr>
        <p:spPr>
          <a:xfrm>
            <a:off x="9672834" y="4414189"/>
            <a:ext cx="914400" cy="75217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Tabella 6">
            <a:extLst>
              <a:ext uri="{FF2B5EF4-FFF2-40B4-BE49-F238E27FC236}">
                <a16:creationId xmlns:a16="http://schemas.microsoft.com/office/drawing/2014/main" id="{4E2983C5-5298-4039-8AE4-A9BA96F3EF75}"/>
              </a:ext>
            </a:extLst>
          </p:cNvPr>
          <p:cNvGraphicFramePr>
            <a:graphicFrameLocks noGrp="1"/>
          </p:cNvGraphicFramePr>
          <p:nvPr>
            <p:extLst>
              <p:ext uri="{D42A27DB-BD31-4B8C-83A1-F6EECF244321}">
                <p14:modId xmlns:p14="http://schemas.microsoft.com/office/powerpoint/2010/main" val="154857599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b="1" i="0" u="none" kern="1200" dirty="0" err="1">
                          <a:solidFill>
                            <a:schemeClr val="bg1"/>
                          </a:solidFill>
                          <a:latin typeface="Adobe Caslon Pro"/>
                          <a:ea typeface="+mn-ea"/>
                          <a:cs typeface="Arial" panose="020B0604020202020204" pitchFamily="34" charset="0"/>
                        </a:rPr>
                        <a:t>Introduction</a:t>
                      </a:r>
                      <a:endParaRPr lang="it-IT" sz="1800" b="1" i="0" u="none" kern="1200" dirty="0">
                        <a:solidFill>
                          <a:schemeClr val="bg1"/>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pic>
        <p:nvPicPr>
          <p:cNvPr id="20" name="Immagine 19">
            <a:extLst>
              <a:ext uri="{FF2B5EF4-FFF2-40B4-BE49-F238E27FC236}">
                <a16:creationId xmlns:a16="http://schemas.microsoft.com/office/drawing/2014/main" id="{AB5E1973-6E4C-4BEC-8C2B-B934AEDA2B81}"/>
              </a:ext>
            </a:extLst>
          </p:cNvPr>
          <p:cNvPicPr>
            <a:picLocks noChangeAspect="1"/>
          </p:cNvPicPr>
          <p:nvPr/>
        </p:nvPicPr>
        <p:blipFill rotWithShape="1">
          <a:blip r:embed="rId7"/>
          <a:srcRect l="8284" t="1728" r="5287"/>
          <a:stretch/>
        </p:blipFill>
        <p:spPr>
          <a:xfrm>
            <a:off x="5923814" y="4374141"/>
            <a:ext cx="2041626" cy="1881442"/>
          </a:xfrm>
          <a:prstGeom prst="rect">
            <a:avLst/>
          </a:prstGeom>
          <a:solidFill>
            <a:srgbClr val="000000">
              <a:shade val="95000"/>
            </a:srgbClr>
          </a:solidFill>
          <a:ln w="38100" cap="sq">
            <a:solidFill>
              <a:srgbClr val="A01625"/>
            </a:solidFill>
            <a:miter lim="800000"/>
          </a:ln>
          <a:effectLst>
            <a:outerShdw blurRad="254000" dist="190500" dir="2700000" sy="90000" algn="bl" rotWithShape="0">
              <a:srgbClr val="000000">
                <a:alpha val="40000"/>
              </a:srgbClr>
            </a:outerShdw>
          </a:effectLst>
        </p:spPr>
      </p:pic>
      <p:cxnSp>
        <p:nvCxnSpPr>
          <p:cNvPr id="25" name="Connettore 2 24" title="Standard Normal CDF">
            <a:extLst>
              <a:ext uri="{FF2B5EF4-FFF2-40B4-BE49-F238E27FC236}">
                <a16:creationId xmlns:a16="http://schemas.microsoft.com/office/drawing/2014/main" id="{D63B303E-9AE1-4C90-8E24-8358B96DF693}"/>
              </a:ext>
            </a:extLst>
          </p:cNvPr>
          <p:cNvCxnSpPr>
            <a:cxnSpLocks/>
          </p:cNvCxnSpPr>
          <p:nvPr/>
        </p:nvCxnSpPr>
        <p:spPr>
          <a:xfrm flipV="1">
            <a:off x="7631643" y="3970447"/>
            <a:ext cx="0" cy="807388"/>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TN Inspire Logo">
            <a:extLst>
              <a:ext uri="{FF2B5EF4-FFF2-40B4-BE49-F238E27FC236}">
                <a16:creationId xmlns:a16="http://schemas.microsoft.com/office/drawing/2014/main" id="{4D030ECF-B11C-44C6-A4AF-3D2F811D8F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1351" y="302371"/>
            <a:ext cx="1799272" cy="581921"/>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uppo 27">
            <a:extLst>
              <a:ext uri="{FF2B5EF4-FFF2-40B4-BE49-F238E27FC236}">
                <a16:creationId xmlns:a16="http://schemas.microsoft.com/office/drawing/2014/main" id="{B622D837-5877-4084-B587-113240DC2C94}"/>
              </a:ext>
            </a:extLst>
          </p:cNvPr>
          <p:cNvGrpSpPr/>
          <p:nvPr/>
        </p:nvGrpSpPr>
        <p:grpSpPr>
          <a:xfrm>
            <a:off x="2903424" y="373469"/>
            <a:ext cx="1829461" cy="618073"/>
            <a:chOff x="2903424" y="211809"/>
            <a:chExt cx="1829461" cy="618073"/>
          </a:xfrm>
        </p:grpSpPr>
        <p:pic>
          <p:nvPicPr>
            <p:cNvPr id="29" name="Immagine 28">
              <a:extLst>
                <a:ext uri="{FF2B5EF4-FFF2-40B4-BE49-F238E27FC236}">
                  <a16:creationId xmlns:a16="http://schemas.microsoft.com/office/drawing/2014/main" id="{1F292E8E-DC6A-435A-8855-A83A9B725F0E}"/>
                </a:ext>
              </a:extLst>
            </p:cNvPr>
            <p:cNvPicPr>
              <a:picLocks noChangeAspect="1"/>
            </p:cNvPicPr>
            <p:nvPr/>
          </p:nvPicPr>
          <p:blipFill rotWithShape="1">
            <a:blip r:embed="rId9"/>
            <a:srcRect l="41248" b="12747"/>
            <a:stretch/>
          </p:blipFill>
          <p:spPr>
            <a:xfrm>
              <a:off x="3588051" y="211809"/>
              <a:ext cx="1144834" cy="326585"/>
            </a:xfrm>
            <a:prstGeom prst="rect">
              <a:avLst/>
            </a:prstGeom>
          </p:spPr>
        </p:pic>
        <p:grpSp>
          <p:nvGrpSpPr>
            <p:cNvPr id="27" name="Gruppo 26">
              <a:extLst>
                <a:ext uri="{FF2B5EF4-FFF2-40B4-BE49-F238E27FC236}">
                  <a16:creationId xmlns:a16="http://schemas.microsoft.com/office/drawing/2014/main" id="{F07FE44B-2657-4BD2-A704-913BA47E0C7D}"/>
                </a:ext>
              </a:extLst>
            </p:cNvPr>
            <p:cNvGrpSpPr/>
            <p:nvPr/>
          </p:nvGrpSpPr>
          <p:grpSpPr>
            <a:xfrm>
              <a:off x="2903424" y="230872"/>
              <a:ext cx="1389573" cy="599010"/>
              <a:chOff x="2981720" y="122642"/>
              <a:chExt cx="1389573" cy="599010"/>
            </a:xfrm>
          </p:grpSpPr>
          <p:pic>
            <p:nvPicPr>
              <p:cNvPr id="31" name="Picture 2" descr="ITN Inspire Logo">
                <a:extLst>
                  <a:ext uri="{FF2B5EF4-FFF2-40B4-BE49-F238E27FC236}">
                    <a16:creationId xmlns:a16="http://schemas.microsoft.com/office/drawing/2014/main" id="{0EDF2DBF-A132-43C6-B07D-72077487534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TN Inspire Logo">
                <a:extLst>
                  <a:ext uri="{FF2B5EF4-FFF2-40B4-BE49-F238E27FC236}">
                    <a16:creationId xmlns:a16="http://schemas.microsoft.com/office/drawing/2014/main" id="{DECC09B9-ACB8-4E23-888D-73F5CA1E46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 name="CasellaDiTesto 33">
            <a:extLst>
              <a:ext uri="{FF2B5EF4-FFF2-40B4-BE49-F238E27FC236}">
                <a16:creationId xmlns:a16="http://schemas.microsoft.com/office/drawing/2014/main" id="{39023696-3356-4DE9-A99A-E913FC5FA916}"/>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10"/>
              </a:rPr>
              <a:t>chiara.nardin@unitn.it</a:t>
            </a:r>
            <a:endParaRPr lang="it-IT" sz="1400" dirty="0">
              <a:latin typeface="Adobe Caslon Pro"/>
            </a:endParaRPr>
          </a:p>
        </p:txBody>
      </p:sp>
    </p:spTree>
    <p:extLst>
      <p:ext uri="{BB962C8B-B14F-4D97-AF65-F5344CB8AC3E}">
        <p14:creationId xmlns:p14="http://schemas.microsoft.com/office/powerpoint/2010/main" val="2667404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a:xfrm>
            <a:off x="741122" y="2052638"/>
            <a:ext cx="10011759" cy="611187"/>
          </a:xfrm>
        </p:spPr>
        <p:txBody>
          <a:bodyPr/>
          <a:lstStyle/>
          <a:p>
            <a:r>
              <a:rPr lang="it-IT" dirty="0">
                <a:latin typeface="Adobe Caslon Pro"/>
              </a:rPr>
              <a:t>PSHA – </a:t>
            </a:r>
            <a:r>
              <a:rPr lang="it-IT" dirty="0" err="1">
                <a:latin typeface="Adobe Caslon Pro"/>
              </a:rPr>
              <a:t>Step</a:t>
            </a:r>
            <a:r>
              <a:rPr lang="it-IT" dirty="0">
                <a:latin typeface="Adobe Caslon Pro"/>
              </a:rPr>
              <a:t> 4: </a:t>
            </a:r>
            <a:r>
              <a:rPr lang="it-IT" dirty="0" err="1">
                <a:latin typeface="Adobe Caslon Pro"/>
              </a:rPr>
              <a:t>Hazard</a:t>
            </a:r>
            <a:r>
              <a:rPr lang="it-IT" dirty="0">
                <a:latin typeface="Adobe Caslon Pro"/>
              </a:rPr>
              <a:t> </a:t>
            </a:r>
            <a:r>
              <a:rPr lang="it-IT" dirty="0" err="1">
                <a:latin typeface="Adobe Caslon Pro"/>
              </a:rPr>
              <a:t>Computation</a:t>
            </a:r>
            <a:endParaRPr lang="en-GB" dirty="0">
              <a:latin typeface="Adobe Caslon Pro"/>
            </a:endParaRPr>
          </a:p>
        </p:txBody>
      </p:sp>
      <mc:AlternateContent xmlns:mc="http://schemas.openxmlformats.org/markup-compatibility/2006" xmlns:a14="http://schemas.microsoft.com/office/drawing/2010/main">
        <mc:Choice Requires="a14">
          <p:sp>
            <p:nvSpPr>
              <p:cNvPr id="4" name="Segnaposto testo 3"/>
              <p:cNvSpPr>
                <a:spLocks noGrp="1"/>
              </p:cNvSpPr>
              <p:nvPr>
                <p:ph type="body" sz="quarter" idx="12"/>
              </p:nvPr>
            </p:nvSpPr>
            <p:spPr>
              <a:xfrm>
                <a:off x="741123" y="2663825"/>
                <a:ext cx="10576165" cy="1838727"/>
              </a:xfrm>
            </p:spPr>
            <p:txBody>
              <a:bodyPr numCol="1"/>
              <a:lstStyle/>
              <a:p>
                <a:r>
                  <a:rPr lang="en-GB" dirty="0">
                    <a:latin typeface="Adobe Caslon Pro"/>
                  </a:rPr>
                  <a:t>The seismic hazard curve is a function representing the annual frequency of exceeding various levels of ground shaking (i.e. the </a:t>
                </a:r>
                <a14:m>
                  <m:oMath xmlns:m="http://schemas.openxmlformats.org/officeDocument/2006/math">
                    <m:r>
                      <a:rPr lang="en-GB" i="1" dirty="0" smtClean="0">
                        <a:latin typeface="Cambria Math" panose="02040503050406030204" pitchFamily="18" charset="0"/>
                      </a:rPr>
                      <m:t>𝐼𝑀</m:t>
                    </m:r>
                  </m:oMath>
                </a14:m>
                <a:r>
                  <a:rPr lang="en-GB" dirty="0">
                    <a:latin typeface="Adobe Caslon Pro"/>
                  </a:rPr>
                  <a:t>) at a specific site. The curve is obtained by integration of the previously three steps over all possible magnitudes and earthquakes locations.</a:t>
                </a:r>
              </a:p>
              <a:p>
                <a:r>
                  <a:rPr lang="en-GB" dirty="0">
                    <a:latin typeface="Adobe Caslon Pro"/>
                  </a:rPr>
                  <a:t>Seismic hazard curves are obtained for individual sources and, then, combined to express the aggregate hazard at a particular site.</a:t>
                </a:r>
                <a:endParaRPr lang="it-IT" dirty="0">
                  <a:latin typeface="Adobe Caslon Pro"/>
                </a:endParaRPr>
              </a:p>
              <a:p>
                <a:r>
                  <a:rPr lang="en-GB" dirty="0">
                    <a:latin typeface="Adobe Caslon Pro"/>
                  </a:rPr>
                  <a:t>Then</a:t>
                </a:r>
              </a:p>
              <a:p>
                <a:pPr/>
                <a14:m>
                  <m:oMathPara xmlns:m="http://schemas.openxmlformats.org/officeDocument/2006/math">
                    <m:oMathParaPr>
                      <m:jc m:val="centerGroup"/>
                    </m:oMathParaPr>
                    <m:oMath xmlns:m="http://schemas.openxmlformats.org/officeDocument/2006/math">
                      <m:r>
                        <a:rPr lang="it-IT" i="1" dirty="0">
                          <a:latin typeface="Cambria Math" panose="02040503050406030204" pitchFamily="18" charset="0"/>
                        </a:rPr>
                        <m:t>𝜆</m:t>
                      </m:r>
                      <m:d>
                        <m:dPr>
                          <m:ctrlPr>
                            <a:rPr lang="en-GB" i="1" dirty="0">
                              <a:latin typeface="Cambria Math" panose="02040503050406030204" pitchFamily="18" charset="0"/>
                            </a:rPr>
                          </m:ctrlPr>
                        </m:dPr>
                        <m:e>
                          <m:r>
                            <a:rPr lang="en-GB" i="1" dirty="0" err="1">
                              <a:latin typeface="Cambria Math" panose="02040503050406030204" pitchFamily="18" charset="0"/>
                            </a:rPr>
                            <m:t>𝑖𝑚</m:t>
                          </m:r>
                        </m:e>
                      </m:d>
                      <m:r>
                        <a:rPr lang="en-GB" i="1" dirty="0">
                          <a:latin typeface="Cambria Math" panose="02040503050406030204" pitchFamily="18" charset="0"/>
                        </a:rPr>
                        <m:t>=</m:t>
                      </m:r>
                      <m:nary>
                        <m:naryPr>
                          <m:chr m:val="∑"/>
                          <m:ctrlPr>
                            <a:rPr lang="it-IT" i="1" dirty="0">
                              <a:latin typeface="Cambria Math" panose="02040503050406030204" pitchFamily="18" charset="0"/>
                            </a:rPr>
                          </m:ctrlPr>
                        </m:naryPr>
                        <m:sub>
                          <m:r>
                            <a:rPr lang="it-IT" i="1" dirty="0">
                              <a:latin typeface="Cambria Math" panose="02040503050406030204" pitchFamily="18" charset="0"/>
                            </a:rPr>
                            <m:t>𝑛</m:t>
                          </m:r>
                          <m:r>
                            <a:rPr lang="it-IT" i="1" dirty="0">
                              <a:latin typeface="Cambria Math" panose="02040503050406030204" pitchFamily="18" charset="0"/>
                            </a:rPr>
                            <m:t>=1</m:t>
                          </m:r>
                        </m:sub>
                        <m:sup>
                          <m:sSub>
                            <m:sSubPr>
                              <m:ctrlPr>
                                <a:rPr lang="it-IT" i="1" dirty="0">
                                  <a:latin typeface="Cambria Math" panose="02040503050406030204" pitchFamily="18" charset="0"/>
                                </a:rPr>
                              </m:ctrlPr>
                            </m:sSubPr>
                            <m:e>
                              <m:r>
                                <a:rPr lang="it-IT" i="1" dirty="0">
                                  <a:latin typeface="Cambria Math" panose="02040503050406030204" pitchFamily="18" charset="0"/>
                                </a:rPr>
                                <m:t>𝑁</m:t>
                              </m:r>
                            </m:e>
                            <m:sub>
                              <m:r>
                                <a:rPr lang="it-IT" i="1" dirty="0">
                                  <a:latin typeface="Cambria Math" panose="02040503050406030204" pitchFamily="18" charset="0"/>
                                </a:rPr>
                                <m:t>𝑠</m:t>
                              </m:r>
                            </m:sub>
                          </m:sSub>
                        </m:sup>
                        <m:e>
                          <m:sSubSup>
                            <m:sSubSupPr>
                              <m:ctrlPr>
                                <a:rPr lang="it-IT" i="1" dirty="0">
                                  <a:latin typeface="Cambria Math" panose="02040503050406030204" pitchFamily="18" charset="0"/>
                                </a:rPr>
                              </m:ctrlPr>
                            </m:sSubSupPr>
                            <m:e>
                              <m:r>
                                <a:rPr lang="it-IT" i="1" dirty="0">
                                  <a:latin typeface="Cambria Math" panose="02040503050406030204" pitchFamily="18" charset="0"/>
                                </a:rPr>
                                <m:t>𝜆</m:t>
                              </m:r>
                            </m:e>
                            <m:sub>
                              <m:r>
                                <a:rPr lang="it-IT" i="1" dirty="0">
                                  <a:latin typeface="Cambria Math" panose="02040503050406030204" pitchFamily="18" charset="0"/>
                                </a:rPr>
                                <m:t>𝑚𝑖𝑛</m:t>
                              </m:r>
                            </m:sub>
                            <m:sup>
                              <m:r>
                                <a:rPr lang="it-IT" i="1" dirty="0">
                                  <a:latin typeface="Cambria Math" panose="02040503050406030204" pitchFamily="18" charset="0"/>
                                </a:rPr>
                                <m:t>(</m:t>
                              </m:r>
                              <m:r>
                                <a:rPr lang="it-IT" i="1" dirty="0">
                                  <a:latin typeface="Cambria Math" panose="02040503050406030204" pitchFamily="18" charset="0"/>
                                </a:rPr>
                                <m:t>𝑛</m:t>
                              </m:r>
                              <m:r>
                                <a:rPr lang="it-IT" i="1" dirty="0">
                                  <a:latin typeface="Cambria Math" panose="02040503050406030204" pitchFamily="18" charset="0"/>
                                </a:rPr>
                                <m:t>)</m:t>
                              </m:r>
                            </m:sup>
                          </m:sSubSup>
                        </m:e>
                      </m:nary>
                      <m:d>
                        <m:dPr>
                          <m:begChr m:val="["/>
                          <m:endChr m:val="]"/>
                          <m:ctrlPr>
                            <a:rPr lang="it-IT" i="1" dirty="0">
                              <a:latin typeface="Cambria Math" panose="02040503050406030204" pitchFamily="18" charset="0"/>
                            </a:rPr>
                          </m:ctrlPr>
                        </m:dPr>
                        <m:e>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𝑚𝑎𝑥</m:t>
                                  </m:r>
                                </m:sub>
                              </m:sSub>
                            </m:sup>
                            <m:e>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𝑚𝑎𝑥</m:t>
                                      </m:r>
                                    </m:sub>
                                  </m:sSub>
                                </m:sup>
                                <m:e>
                                  <m:r>
                                    <a:rPr lang="it-IT" i="1" dirty="0">
                                      <a:latin typeface="Cambria Math" panose="02040503050406030204" pitchFamily="18" charset="0"/>
                                    </a:rPr>
                                    <m:t>𝑃</m:t>
                                  </m:r>
                                  <m:d>
                                    <m:dPr>
                                      <m:endChr m:val="|"/>
                                      <m:ctrlPr>
                                        <a:rPr lang="it-IT" i="1" dirty="0">
                                          <a:latin typeface="Cambria Math" panose="02040503050406030204" pitchFamily="18" charset="0"/>
                                        </a:rPr>
                                      </m:ctrlPr>
                                    </m:dPr>
                                    <m:e>
                                      <m:r>
                                        <a:rPr lang="it-IT" i="1" dirty="0">
                                          <a:latin typeface="Cambria Math" panose="02040503050406030204" pitchFamily="18" charset="0"/>
                                        </a:rPr>
                                        <m:t>𝐼𝑀</m:t>
                                      </m:r>
                                      <m:r>
                                        <a:rPr lang="it-IT" i="1" dirty="0">
                                          <a:latin typeface="Cambria Math" panose="02040503050406030204" pitchFamily="18" charset="0"/>
                                        </a:rPr>
                                        <m:t>&gt;</m:t>
                                      </m:r>
                                      <m:r>
                                        <a:rPr lang="it-IT" i="1" dirty="0">
                                          <a:latin typeface="Cambria Math" panose="02040503050406030204" pitchFamily="18" charset="0"/>
                                        </a:rPr>
                                        <m:t>𝑖𝑚</m:t>
                                      </m:r>
                                      <m:r>
                                        <a:rPr lang="it-IT" i="1" dirty="0">
                                          <a:latin typeface="Cambria Math" panose="02040503050406030204" pitchFamily="18" charset="0"/>
                                        </a:rPr>
                                        <m:t> </m:t>
                                      </m:r>
                                    </m:e>
                                  </m:d>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𝑚</m:t>
                                  </m:r>
                                  <m:r>
                                    <a:rPr lang="it-IT" i="1" dirty="0">
                                      <a:latin typeface="Cambria Math" panose="02040503050406030204" pitchFamily="18" charset="0"/>
                                    </a:rPr>
                                    <m:t> , </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𝑟</m:t>
                                  </m:r>
                                  <m:r>
                                    <a:rPr lang="it-IT" i="1" dirty="0">
                                      <a:latin typeface="Cambria Math" panose="02040503050406030204" pitchFamily="18" charset="0"/>
                                    </a:rPr>
                                    <m:t>)</m:t>
                                  </m:r>
                                </m:e>
                              </m:nary>
                            </m:e>
                          </m:nary>
                          <m:r>
                            <a:rPr lang="en-GB" i="1" dirty="0">
                              <a:latin typeface="Cambria Math" panose="02040503050406030204" pitchFamily="18" charset="0"/>
                            </a:rPr>
                            <m:t> </m:t>
                          </m:r>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𝑅</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𝑟</m:t>
                              </m:r>
                            </m:e>
                          </m:d>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𝑀</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𝑚</m:t>
                              </m:r>
                            </m:e>
                          </m:d>
                          <m:r>
                            <a:rPr lang="en-GB" i="1" dirty="0" err="1">
                              <a:latin typeface="Cambria Math" panose="02040503050406030204" pitchFamily="18" charset="0"/>
                            </a:rPr>
                            <m:t>𝑑𝑟𝑑𝑚</m:t>
                          </m:r>
                          <m:r>
                            <a:rPr lang="it-IT" i="1" dirty="0">
                              <a:latin typeface="Cambria Math" panose="02040503050406030204" pitchFamily="18" charset="0"/>
                            </a:rPr>
                            <m:t>]</m:t>
                          </m:r>
                          <m:r>
                            <m:rPr>
                              <m:nor/>
                            </m:rPr>
                            <a:rPr lang="en-GB" dirty="0">
                              <a:latin typeface="Adobe Caslon Pro"/>
                            </a:rPr>
                            <m:t> </m:t>
                          </m:r>
                        </m:e>
                      </m:d>
                    </m:oMath>
                  </m:oMathPara>
                </a14:m>
                <a:endParaRPr lang="en-GB" dirty="0">
                  <a:latin typeface="Adobe Caslon Pro"/>
                </a:endParaRPr>
              </a:p>
              <a:p>
                <a:r>
                  <a:rPr lang="it-IT" dirty="0" err="1">
                    <a:latin typeface="Adobe Caslon Pro"/>
                  </a:rPr>
                  <a:t>Numerically</a:t>
                </a:r>
                <a:endParaRPr lang="en-GB" dirty="0">
                  <a:latin typeface="Adobe Caslon Pro"/>
                </a:endParaRPr>
              </a:p>
              <a:p>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𝜆</m:t>
                      </m:r>
                      <m:d>
                        <m:dPr>
                          <m:ctrlPr>
                            <a:rPr lang="it-IT" i="1">
                              <a:latin typeface="Cambria Math" panose="02040503050406030204" pitchFamily="18" charset="0"/>
                            </a:rPr>
                          </m:ctrlPr>
                        </m:dPr>
                        <m:e>
                          <m:r>
                            <a:rPr lang="it-IT" i="1">
                              <a:latin typeface="Cambria Math" panose="02040503050406030204" pitchFamily="18" charset="0"/>
                            </a:rPr>
                            <m:t>𝑖𝑚</m:t>
                          </m:r>
                        </m:e>
                      </m:d>
                      <m:r>
                        <a:rPr lang="it-IT" i="1">
                          <a:latin typeface="Cambria Math" panose="02040503050406030204" pitchFamily="18" charset="0"/>
                          <a:ea typeface="Cambria Math" panose="02040503050406030204" pitchFamily="18" charset="0"/>
                        </a:rPr>
                        <m:t>≈</m:t>
                      </m:r>
                      <m:nary>
                        <m:naryPr>
                          <m:chr m:val="∑"/>
                          <m:ctrlPr>
                            <a:rPr lang="it-IT" i="1">
                              <a:latin typeface="Cambria Math" panose="02040503050406030204" pitchFamily="18" charset="0"/>
                              <a:ea typeface="Cambria Math" panose="02040503050406030204" pitchFamily="18" charset="0"/>
                            </a:rPr>
                          </m:ctrlPr>
                        </m:naryPr>
                        <m:sub>
                          <m:r>
                            <a:rPr lang="it-IT" i="1">
                              <a:latin typeface="Cambria Math" panose="02040503050406030204" pitchFamily="18" charset="0"/>
                              <a:ea typeface="Cambria Math" panose="02040503050406030204" pitchFamily="18" charset="0"/>
                            </a:rPr>
                            <m:t>𝑛</m:t>
                          </m:r>
                          <m:r>
                            <a:rPr lang="it-IT" i="1">
                              <a:latin typeface="Cambria Math" panose="02040503050406030204" pitchFamily="18" charset="0"/>
                              <a:ea typeface="Cambria Math" panose="02040503050406030204" pitchFamily="18" charset="0"/>
                            </a:rPr>
                            <m:t>=1</m:t>
                          </m:r>
                        </m:sub>
                        <m:sup>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𝑁</m:t>
                              </m:r>
                            </m:e>
                            <m:sub>
                              <m:r>
                                <a:rPr lang="it-IT" i="1">
                                  <a:latin typeface="Cambria Math" panose="02040503050406030204" pitchFamily="18" charset="0"/>
                                  <a:ea typeface="Cambria Math" panose="02040503050406030204" pitchFamily="18" charset="0"/>
                                </a:rPr>
                                <m:t>𝑠</m:t>
                              </m:r>
                            </m:sub>
                          </m:sSub>
                        </m:sup>
                        <m:e>
                          <m:nary>
                            <m:naryPr>
                              <m:chr m:val="∑"/>
                              <m:ctrlPr>
                                <a:rPr lang="it-IT" i="1">
                                  <a:latin typeface="Cambria Math" panose="02040503050406030204" pitchFamily="18" charset="0"/>
                                  <a:ea typeface="Cambria Math" panose="02040503050406030204" pitchFamily="18" charset="0"/>
                                </a:rPr>
                              </m:ctrlPr>
                            </m:naryPr>
                            <m:sub>
                              <m:r>
                                <a:rPr lang="it-IT" i="1">
                                  <a:latin typeface="Cambria Math" panose="02040503050406030204" pitchFamily="18" charset="0"/>
                                  <a:ea typeface="Cambria Math" panose="02040503050406030204" pitchFamily="18" charset="0"/>
                                </a:rPr>
                                <m:t>𝑚</m:t>
                              </m:r>
                              <m:r>
                                <a:rPr lang="it-IT" i="1">
                                  <a:latin typeface="Cambria Math" panose="02040503050406030204" pitchFamily="18" charset="0"/>
                                  <a:ea typeface="Cambria Math" panose="02040503050406030204" pitchFamily="18" charset="0"/>
                                </a:rPr>
                                <m:t>=1</m:t>
                              </m:r>
                            </m:sub>
                            <m:sup>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𝑁</m:t>
                                  </m:r>
                                </m:e>
                                <m:sub>
                                  <m:r>
                                    <a:rPr lang="it-IT" i="1">
                                      <a:latin typeface="Cambria Math" panose="02040503050406030204" pitchFamily="18" charset="0"/>
                                      <a:ea typeface="Cambria Math" panose="02040503050406030204" pitchFamily="18" charset="0"/>
                                    </a:rPr>
                                    <m:t>𝑟</m:t>
                                  </m:r>
                                </m:sub>
                              </m:sSub>
                            </m:sup>
                            <m:e>
                              <m:nary>
                                <m:naryPr>
                                  <m:chr m:val="∑"/>
                                  <m:ctrlPr>
                                    <a:rPr lang="it-IT" i="1">
                                      <a:latin typeface="Cambria Math" panose="02040503050406030204" pitchFamily="18" charset="0"/>
                                      <a:ea typeface="Cambria Math" panose="02040503050406030204" pitchFamily="18" charset="0"/>
                                    </a:rPr>
                                  </m:ctrlPr>
                                </m:naryPr>
                                <m:sub>
                                  <m:r>
                                    <a:rPr lang="it-IT" i="1">
                                      <a:latin typeface="Cambria Math" panose="02040503050406030204" pitchFamily="18" charset="0"/>
                                      <a:ea typeface="Cambria Math" panose="02040503050406030204" pitchFamily="18" charset="0"/>
                                    </a:rPr>
                                    <m:t>𝑙</m:t>
                                  </m:r>
                                  <m:r>
                                    <a:rPr lang="it-IT" i="1">
                                      <a:latin typeface="Cambria Math" panose="02040503050406030204" pitchFamily="18" charset="0"/>
                                      <a:ea typeface="Cambria Math" panose="02040503050406030204" pitchFamily="18" charset="0"/>
                                    </a:rPr>
                                    <m:t>=1</m:t>
                                  </m:r>
                                </m:sub>
                                <m:sup>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𝑁</m:t>
                                      </m:r>
                                    </m:e>
                                    <m:sub>
                                      <m:r>
                                        <a:rPr lang="it-IT" i="1">
                                          <a:latin typeface="Cambria Math" panose="02040503050406030204" pitchFamily="18" charset="0"/>
                                          <a:ea typeface="Cambria Math" panose="02040503050406030204" pitchFamily="18" charset="0"/>
                                        </a:rPr>
                                        <m:t>𝑚</m:t>
                                      </m:r>
                                    </m:sub>
                                  </m:sSub>
                                </m:sup>
                                <m:e>
                                  <m:sSubSup>
                                    <m:sSubSupPr>
                                      <m:ctrlPr>
                                        <a:rPr lang="it-IT" i="1">
                                          <a:latin typeface="Cambria Math" panose="02040503050406030204" pitchFamily="18" charset="0"/>
                                          <a:ea typeface="Cambria Math" panose="02040503050406030204" pitchFamily="18" charset="0"/>
                                        </a:rPr>
                                      </m:ctrlPr>
                                    </m:sSubSupPr>
                                    <m:e>
                                      <m:r>
                                        <a:rPr lang="it-IT" i="1">
                                          <a:latin typeface="Cambria Math" panose="02040503050406030204" pitchFamily="18" charset="0"/>
                                          <a:ea typeface="Cambria Math" panose="02040503050406030204" pitchFamily="18" charset="0"/>
                                        </a:rPr>
                                        <m:t>𝜆</m:t>
                                      </m:r>
                                    </m:e>
                                    <m:sub>
                                      <m:r>
                                        <a:rPr lang="it-IT" i="1">
                                          <a:latin typeface="Cambria Math" panose="02040503050406030204" pitchFamily="18" charset="0"/>
                                          <a:ea typeface="Cambria Math" panose="02040503050406030204" pitchFamily="18" charset="0"/>
                                        </a:rPr>
                                        <m:t>𝑚𝑖𝑛</m:t>
                                      </m:r>
                                    </m:sub>
                                    <m:sup>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𝑛</m:t>
                                          </m:r>
                                        </m:e>
                                      </m:d>
                                    </m:sup>
                                  </m:sSubSup>
                                </m:e>
                              </m:nary>
                              <m:r>
                                <a:rPr lang="it-IT" i="1">
                                  <a:latin typeface="Cambria Math" panose="02040503050406030204" pitchFamily="18" charset="0"/>
                                  <a:ea typeface="Cambria Math" panose="02040503050406030204" pitchFamily="18" charset="0"/>
                                </a:rPr>
                                <m:t>𝑃</m:t>
                              </m:r>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𝐼𝑀</m:t>
                                  </m:r>
                                  <m:r>
                                    <a:rPr lang="it-IT" i="1">
                                      <a:latin typeface="Cambria Math" panose="02040503050406030204" pitchFamily="18" charset="0"/>
                                      <a:ea typeface="Cambria Math" panose="02040503050406030204" pitchFamily="18" charset="0"/>
                                    </a:rPr>
                                    <m:t>&gt;</m:t>
                                  </m:r>
                                  <m:r>
                                    <a:rPr lang="it-IT" i="1">
                                      <a:latin typeface="Cambria Math" panose="02040503050406030204" pitchFamily="18" charset="0"/>
                                      <a:ea typeface="Cambria Math" panose="02040503050406030204" pitchFamily="18" charset="0"/>
                                    </a:rPr>
                                    <m:t>𝑖𝑚</m:t>
                                  </m:r>
                                </m:e>
                                <m:e>
                                  <m:sSup>
                                    <m:sSupPr>
                                      <m:ctrlPr>
                                        <a:rPr lang="it-IT" i="1">
                                          <a:latin typeface="Cambria Math" panose="02040503050406030204" pitchFamily="18" charset="0"/>
                                          <a:ea typeface="Cambria Math" panose="02040503050406030204" pitchFamily="18" charset="0"/>
                                        </a:rPr>
                                      </m:ctrlPr>
                                    </m:sSupPr>
                                    <m:e>
                                      <m:r>
                                        <a:rPr lang="it-IT" i="1">
                                          <a:latin typeface="Cambria Math" panose="02040503050406030204" pitchFamily="18" charset="0"/>
                                          <a:ea typeface="Cambria Math" panose="02040503050406030204" pitchFamily="18" charset="0"/>
                                        </a:rPr>
                                        <m:t>𝑀</m:t>
                                      </m:r>
                                    </m:e>
                                    <m:sup>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𝑛</m:t>
                                          </m:r>
                                        </m:e>
                                      </m:d>
                                    </m:sup>
                                  </m:sSup>
                                  <m:r>
                                    <a:rPr lang="it-IT" i="1">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𝑚</m:t>
                                      </m:r>
                                    </m:e>
                                    <m:sub>
                                      <m:r>
                                        <a:rPr lang="it-IT" i="1">
                                          <a:latin typeface="Cambria Math" panose="02040503050406030204" pitchFamily="18" charset="0"/>
                                          <a:ea typeface="Cambria Math" panose="02040503050406030204" pitchFamily="18" charset="0"/>
                                        </a:rPr>
                                        <m:t>𝑙</m:t>
                                      </m:r>
                                    </m:sub>
                                  </m:sSub>
                                  <m:r>
                                    <a:rPr lang="it-IT" i="1">
                                      <a:latin typeface="Cambria Math" panose="02040503050406030204" pitchFamily="18" charset="0"/>
                                      <a:ea typeface="Cambria Math" panose="02040503050406030204" pitchFamily="18" charset="0"/>
                                    </a:rPr>
                                    <m:t>, </m:t>
                                  </m:r>
                                  <m:sSup>
                                    <m:sSupPr>
                                      <m:ctrlPr>
                                        <a:rPr lang="it-IT" i="1">
                                          <a:latin typeface="Cambria Math" panose="02040503050406030204" pitchFamily="18" charset="0"/>
                                          <a:ea typeface="Cambria Math" panose="02040503050406030204" pitchFamily="18" charset="0"/>
                                        </a:rPr>
                                      </m:ctrlPr>
                                    </m:sSupPr>
                                    <m:e>
                                      <m:r>
                                        <a:rPr lang="it-IT" i="1">
                                          <a:latin typeface="Cambria Math" panose="02040503050406030204" pitchFamily="18" charset="0"/>
                                          <a:ea typeface="Cambria Math" panose="02040503050406030204" pitchFamily="18" charset="0"/>
                                        </a:rPr>
                                        <m:t>𝑅</m:t>
                                      </m:r>
                                    </m:e>
                                    <m:sup>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𝑛</m:t>
                                          </m:r>
                                        </m:e>
                                      </m:d>
                                    </m:sup>
                                  </m:sSup>
                                  <m:r>
                                    <a:rPr lang="it-IT" i="1">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𝑟</m:t>
                                      </m:r>
                                    </m:e>
                                    <m:sub>
                                      <m:r>
                                        <a:rPr lang="it-IT" i="1">
                                          <a:latin typeface="Cambria Math" panose="02040503050406030204" pitchFamily="18" charset="0"/>
                                          <a:ea typeface="Cambria Math" panose="02040503050406030204" pitchFamily="18" charset="0"/>
                                        </a:rPr>
                                        <m:t>𝑚</m:t>
                                      </m:r>
                                    </m:sub>
                                  </m:sSub>
                                </m:e>
                              </m:d>
                              <m:sSubSup>
                                <m:sSubSupPr>
                                  <m:ctrlPr>
                                    <a:rPr lang="it-IT" i="1">
                                      <a:latin typeface="Cambria Math" panose="02040503050406030204" pitchFamily="18" charset="0"/>
                                      <a:ea typeface="Cambria Math" panose="02040503050406030204" pitchFamily="18" charset="0"/>
                                    </a:rPr>
                                  </m:ctrlPr>
                                </m:sSubSupPr>
                                <m:e>
                                  <m:r>
                                    <a:rPr lang="it-IT" i="1">
                                      <a:latin typeface="Cambria Math" panose="02040503050406030204" pitchFamily="18" charset="0"/>
                                      <a:ea typeface="Cambria Math" panose="02040503050406030204" pitchFamily="18" charset="0"/>
                                    </a:rPr>
                                    <m:t>𝑓</m:t>
                                  </m:r>
                                </m:e>
                                <m:sub>
                                  <m:r>
                                    <a:rPr lang="it-IT" i="1">
                                      <a:latin typeface="Cambria Math" panose="02040503050406030204" pitchFamily="18" charset="0"/>
                                      <a:ea typeface="Cambria Math" panose="02040503050406030204" pitchFamily="18" charset="0"/>
                                    </a:rPr>
                                    <m:t>𝑅</m:t>
                                  </m:r>
                                </m:sub>
                                <m:sup>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𝑛</m:t>
                                      </m:r>
                                    </m:e>
                                  </m:d>
                                </m:sup>
                              </m:sSubSup>
                              <m:d>
                                <m:dPr>
                                  <m:ctrlPr>
                                    <a:rPr lang="it-IT" i="1">
                                      <a:latin typeface="Cambria Math" panose="02040503050406030204" pitchFamily="18" charset="0"/>
                                      <a:ea typeface="Cambria Math" panose="02040503050406030204" pitchFamily="18" charset="0"/>
                                    </a:rPr>
                                  </m:ctrlPr>
                                </m:dPr>
                                <m:e>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𝑟</m:t>
                                      </m:r>
                                    </m:e>
                                    <m:sub>
                                      <m:r>
                                        <a:rPr lang="it-IT" i="1">
                                          <a:latin typeface="Cambria Math" panose="02040503050406030204" pitchFamily="18" charset="0"/>
                                          <a:ea typeface="Cambria Math" panose="02040503050406030204" pitchFamily="18" charset="0"/>
                                        </a:rPr>
                                        <m:t>𝑚</m:t>
                                      </m:r>
                                    </m:sub>
                                  </m:sSub>
                                </m:e>
                                <m:e>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𝑚</m:t>
                                      </m:r>
                                    </m:e>
                                    <m:sub>
                                      <m:r>
                                        <a:rPr lang="it-IT" i="1">
                                          <a:latin typeface="Cambria Math" panose="02040503050406030204" pitchFamily="18" charset="0"/>
                                          <a:ea typeface="Cambria Math" panose="02040503050406030204" pitchFamily="18" charset="0"/>
                                        </a:rPr>
                                        <m:t>𝑙</m:t>
                                      </m:r>
                                    </m:sub>
                                  </m:sSub>
                                </m:e>
                              </m:d>
                              <m:sSubSup>
                                <m:sSubSupPr>
                                  <m:ctrlPr>
                                    <a:rPr lang="it-IT" i="1">
                                      <a:latin typeface="Cambria Math" panose="02040503050406030204" pitchFamily="18" charset="0"/>
                                      <a:ea typeface="Cambria Math" panose="02040503050406030204" pitchFamily="18" charset="0"/>
                                    </a:rPr>
                                  </m:ctrlPr>
                                </m:sSubSupPr>
                                <m:e>
                                  <m:r>
                                    <a:rPr lang="it-IT" i="1">
                                      <a:latin typeface="Cambria Math" panose="02040503050406030204" pitchFamily="18" charset="0"/>
                                      <a:ea typeface="Cambria Math" panose="02040503050406030204" pitchFamily="18" charset="0"/>
                                    </a:rPr>
                                    <m:t>𝑓</m:t>
                                  </m:r>
                                </m:e>
                                <m:sub>
                                  <m:r>
                                    <a:rPr lang="it-IT" i="1">
                                      <a:latin typeface="Cambria Math" panose="02040503050406030204" pitchFamily="18" charset="0"/>
                                      <a:ea typeface="Cambria Math" panose="02040503050406030204" pitchFamily="18" charset="0"/>
                                    </a:rPr>
                                    <m:t>𝑀</m:t>
                                  </m:r>
                                </m:sub>
                                <m:sup>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𝑛</m:t>
                                      </m:r>
                                    </m:e>
                                  </m:d>
                                </m:sup>
                              </m:sSubSup>
                              <m:d>
                                <m:dPr>
                                  <m:ctrlPr>
                                    <a:rPr lang="it-IT" i="1">
                                      <a:latin typeface="Cambria Math" panose="02040503050406030204" pitchFamily="18" charset="0"/>
                                      <a:ea typeface="Cambria Math" panose="02040503050406030204" pitchFamily="18" charset="0"/>
                                    </a:rPr>
                                  </m:ctrlPr>
                                </m:dPr>
                                <m:e>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𝑚</m:t>
                                      </m:r>
                                    </m:e>
                                    <m:sub>
                                      <m:r>
                                        <a:rPr lang="it-IT" i="1">
                                          <a:latin typeface="Cambria Math" panose="02040503050406030204" pitchFamily="18" charset="0"/>
                                          <a:ea typeface="Cambria Math" panose="02040503050406030204" pitchFamily="18" charset="0"/>
                                        </a:rPr>
                                        <m:t>𝑙</m:t>
                                      </m:r>
                                    </m:sub>
                                  </m:sSub>
                                </m:e>
                              </m:d>
                              <m:r>
                                <m:rPr>
                                  <m:sty m:val="p"/>
                                </m:rPr>
                                <a:rPr lang="it-IT">
                                  <a:latin typeface="Cambria Math" panose="02040503050406030204" pitchFamily="18" charset="0"/>
                                  <a:ea typeface="Cambria Math" panose="02040503050406030204" pitchFamily="18" charset="0"/>
                                </a:rPr>
                                <m:t>Δ</m:t>
                              </m:r>
                              <m:r>
                                <a:rPr lang="it-IT" i="1">
                                  <a:latin typeface="Cambria Math" panose="02040503050406030204" pitchFamily="18" charset="0"/>
                                  <a:ea typeface="Cambria Math" panose="02040503050406030204" pitchFamily="18" charset="0"/>
                                </a:rPr>
                                <m:t>𝑟</m:t>
                              </m:r>
                              <m:r>
                                <a:rPr lang="it-IT" i="1">
                                  <a:latin typeface="Cambria Math" panose="02040503050406030204" pitchFamily="18" charset="0"/>
                                  <a:ea typeface="Cambria Math" panose="02040503050406030204" pitchFamily="18" charset="0"/>
                                </a:rPr>
                                <m:t> </m:t>
                              </m:r>
                              <m:r>
                                <m:rPr>
                                  <m:sty m:val="p"/>
                                </m:rPr>
                                <a:rPr lang="it-IT">
                                  <a:latin typeface="Cambria Math" panose="02040503050406030204" pitchFamily="18" charset="0"/>
                                  <a:ea typeface="Cambria Math" panose="02040503050406030204" pitchFamily="18" charset="0"/>
                                </a:rPr>
                                <m:t>Δ</m:t>
                              </m:r>
                              <m:r>
                                <a:rPr lang="it-IT" i="1">
                                  <a:latin typeface="Cambria Math" panose="02040503050406030204" pitchFamily="18" charset="0"/>
                                  <a:ea typeface="Cambria Math" panose="02040503050406030204" pitchFamily="18" charset="0"/>
                                </a:rPr>
                                <m:t>𝑚</m:t>
                              </m:r>
                            </m:e>
                          </m:nary>
                          <m:r>
                            <a:rPr lang="it-IT" i="1">
                              <a:latin typeface="Cambria Math" panose="02040503050406030204" pitchFamily="18" charset="0"/>
                              <a:ea typeface="Cambria Math" panose="02040503050406030204" pitchFamily="18" charset="0"/>
                            </a:rPr>
                            <m:t> </m:t>
                          </m:r>
                        </m:e>
                      </m:nary>
                    </m:oMath>
                  </m:oMathPara>
                </a14:m>
                <a:endParaRPr lang="en-GB" dirty="0">
                  <a:latin typeface="Adobe Caslon Pro"/>
                </a:endParaRPr>
              </a:p>
              <a:p>
                <a:endParaRPr lang="en-GB" dirty="0">
                  <a:latin typeface="Adobe Caslon Pro"/>
                </a:endParaRPr>
              </a:p>
            </p:txBody>
          </p:sp>
        </mc:Choice>
        <mc:Fallback xmlns="">
          <p:sp>
            <p:nvSpPr>
              <p:cNvPr id="4" name="Segnaposto testo 3"/>
              <p:cNvSpPr>
                <a:spLocks noGrp="1" noRot="1" noChangeAspect="1" noMove="1" noResize="1" noEditPoints="1" noAdjustHandles="1" noChangeArrowheads="1" noChangeShapeType="1" noTextEdit="1"/>
              </p:cNvSpPr>
              <p:nvPr>
                <p:ph type="body" sz="quarter" idx="12"/>
              </p:nvPr>
            </p:nvSpPr>
            <p:spPr>
              <a:xfrm>
                <a:off x="741123" y="2663825"/>
                <a:ext cx="10576165" cy="1838727"/>
              </a:xfrm>
              <a:blipFill>
                <a:blip r:embed="rId3"/>
                <a:stretch>
                  <a:fillRect l="-519" t="-3311" b="-94371"/>
                </a:stretch>
              </a:blipFill>
            </p:spPr>
            <p:txBody>
              <a:bodyPr/>
              <a:lstStyle/>
              <a:p>
                <a:r>
                  <a:rPr lang="it-IT">
                    <a:noFill/>
                  </a:rPr>
                  <a:t> </a:t>
                </a:r>
              </a:p>
            </p:txBody>
          </p:sp>
        </mc:Fallback>
      </mc:AlternateContent>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20</a:t>
            </a:fld>
            <a:endParaRPr lang="it-IT" dirty="0">
              <a:latin typeface="Adobe Caslon Pro"/>
            </a:endParaRPr>
          </a:p>
        </p:txBody>
      </p:sp>
      <p:sp>
        <p:nvSpPr>
          <p:cNvPr id="9" name="Segnaposto testo 3"/>
          <p:cNvSpPr txBox="1">
            <a:spLocks/>
          </p:cNvSpPr>
          <p:nvPr/>
        </p:nvSpPr>
        <p:spPr>
          <a:xfrm>
            <a:off x="458918" y="4542038"/>
            <a:ext cx="10576165" cy="1838727"/>
          </a:xfrm>
          <a:prstGeom prst="rect">
            <a:avLst/>
          </a:prstGeom>
        </p:spPr>
        <p:txBody>
          <a:bodyPr numCol="1"/>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latin typeface="Adobe Caslon Pro"/>
            </a:endParaRPr>
          </a:p>
        </p:txBody>
      </p:sp>
      <p:sp>
        <p:nvSpPr>
          <p:cNvPr id="10" name="CasellaDiTesto 9"/>
          <p:cNvSpPr txBox="1"/>
          <p:nvPr/>
        </p:nvSpPr>
        <p:spPr>
          <a:xfrm>
            <a:off x="2952895" y="4648134"/>
            <a:ext cx="8375968" cy="369332"/>
          </a:xfrm>
          <a:prstGeom prst="rect">
            <a:avLst/>
          </a:prstGeom>
          <a:noFill/>
        </p:spPr>
        <p:txBody>
          <a:bodyPr wrap="square" rtlCol="0">
            <a:spAutoFit/>
          </a:bodyPr>
          <a:lstStyle/>
          <a:p>
            <a:pPr algn="r"/>
            <a:r>
              <a:rPr lang="en-GB" i="1" dirty="0">
                <a:latin typeface="Adobe Caslon Pro"/>
              </a:rPr>
              <a:t>(2)</a:t>
            </a:r>
            <a:endParaRPr lang="en-GB" sz="1600" i="1" dirty="0">
              <a:latin typeface="Adobe Caslon Pro"/>
            </a:endParaRPr>
          </a:p>
        </p:txBody>
      </p:sp>
      <p:sp>
        <p:nvSpPr>
          <p:cNvPr id="11" name="CasellaDiTesto 10"/>
          <p:cNvSpPr txBox="1"/>
          <p:nvPr/>
        </p:nvSpPr>
        <p:spPr>
          <a:xfrm>
            <a:off x="2941320" y="5701428"/>
            <a:ext cx="8375968" cy="369332"/>
          </a:xfrm>
          <a:prstGeom prst="rect">
            <a:avLst/>
          </a:prstGeom>
          <a:noFill/>
        </p:spPr>
        <p:txBody>
          <a:bodyPr wrap="square" rtlCol="0">
            <a:spAutoFit/>
          </a:bodyPr>
          <a:lstStyle/>
          <a:p>
            <a:pPr algn="r"/>
            <a:r>
              <a:rPr lang="en-GB" i="1" dirty="0">
                <a:latin typeface="Adobe Caslon Pro"/>
              </a:rPr>
              <a:t>(3)</a:t>
            </a:r>
            <a:endParaRPr lang="en-GB" sz="1600" i="1" dirty="0">
              <a:latin typeface="Adobe Caslon Pro"/>
            </a:endParaRPr>
          </a:p>
        </p:txBody>
      </p:sp>
      <p:sp>
        <p:nvSpPr>
          <p:cNvPr id="12" name="CasellaDiTesto 11">
            <a:extLst>
              <a:ext uri="{FF2B5EF4-FFF2-40B4-BE49-F238E27FC236}">
                <a16:creationId xmlns:a16="http://schemas.microsoft.com/office/drawing/2014/main" id="{39EF77BC-078E-48DC-AB78-A3D6C6C2CA8B}"/>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6F23EB3D-58B9-496C-8A6E-E77763AAFA62}"/>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8F745BD2-094F-4A25-B2F5-2FA0DDE99FE7}"/>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6C016A5A-CB9A-4115-AAEB-D0B832E8B8A8}"/>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7ED323B6-EA35-4615-8AFB-1E0616A723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TN Inspire Logo">
                <a:extLst>
                  <a:ext uri="{FF2B5EF4-FFF2-40B4-BE49-F238E27FC236}">
                    <a16:creationId xmlns:a16="http://schemas.microsoft.com/office/drawing/2014/main" id="{67FBE13E-7446-43B2-9147-BE0679A1EB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8" name="Tabella 6">
            <a:extLst>
              <a:ext uri="{FF2B5EF4-FFF2-40B4-BE49-F238E27FC236}">
                <a16:creationId xmlns:a16="http://schemas.microsoft.com/office/drawing/2014/main" id="{1F31835F-E894-4088-A4A2-5AEA0B255845}"/>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83631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784E164-1C1C-4FDE-A02B-DE237D66729F}"/>
              </a:ext>
            </a:extLst>
          </p:cNvPr>
          <p:cNvSpPr>
            <a:spLocks noGrp="1"/>
          </p:cNvSpPr>
          <p:nvPr>
            <p:ph type="body" sz="quarter" idx="10"/>
          </p:nvPr>
        </p:nvSpPr>
        <p:spPr>
          <a:xfrm>
            <a:off x="0" y="3554233"/>
            <a:ext cx="12192000" cy="1585935"/>
          </a:xfrm>
        </p:spPr>
        <p:txBody>
          <a:bodyPr/>
          <a:lstStyle/>
          <a:p>
            <a:r>
              <a:rPr lang="en-US" dirty="0">
                <a:latin typeface="Adobe Caslon Pro"/>
              </a:rPr>
              <a:t>Probabilistic Hazard Analysis</a:t>
            </a:r>
          </a:p>
        </p:txBody>
      </p:sp>
      <p:sp>
        <p:nvSpPr>
          <p:cNvPr id="5" name="Segnaposto testo 4">
            <a:extLst>
              <a:ext uri="{FF2B5EF4-FFF2-40B4-BE49-F238E27FC236}">
                <a16:creationId xmlns:a16="http://schemas.microsoft.com/office/drawing/2014/main" id="{3CB89D19-5D0C-423A-AF3A-CB70302F9E68}"/>
              </a:ext>
            </a:extLst>
          </p:cNvPr>
          <p:cNvSpPr>
            <a:spLocks noGrp="1"/>
          </p:cNvSpPr>
          <p:nvPr>
            <p:ph type="body" sz="quarter" idx="12"/>
          </p:nvPr>
        </p:nvSpPr>
        <p:spPr/>
        <p:txBody>
          <a:bodyPr/>
          <a:lstStyle/>
          <a:p>
            <a:r>
              <a:rPr lang="en-US" i="1" dirty="0">
                <a:latin typeface="Adobe Caslon Pro"/>
              </a:rPr>
              <a:t>Formulation and </a:t>
            </a:r>
            <a:r>
              <a:rPr lang="en-US" i="1" dirty="0" err="1">
                <a:latin typeface="Adobe Caslon Pro"/>
              </a:rPr>
              <a:t>MatLab</a:t>
            </a:r>
            <a:r>
              <a:rPr lang="en-US" i="1" dirty="0">
                <a:latin typeface="Adobe Caslon Pro"/>
              </a:rPr>
              <a:t> Computation</a:t>
            </a:r>
            <a:endParaRPr lang="it-IT" i="1" dirty="0">
              <a:latin typeface="Adobe Caslon Pro"/>
            </a:endParaRPr>
          </a:p>
        </p:txBody>
      </p:sp>
      <p:sp>
        <p:nvSpPr>
          <p:cNvPr id="6" name="Segnaposto testo 5">
            <a:extLst>
              <a:ext uri="{FF2B5EF4-FFF2-40B4-BE49-F238E27FC236}">
                <a16:creationId xmlns:a16="http://schemas.microsoft.com/office/drawing/2014/main" id="{55549800-D392-4DE4-A4C5-219D7613A401}"/>
              </a:ext>
            </a:extLst>
          </p:cNvPr>
          <p:cNvSpPr>
            <a:spLocks noGrp="1"/>
          </p:cNvSpPr>
          <p:nvPr>
            <p:ph type="body" sz="quarter" idx="13"/>
          </p:nvPr>
        </p:nvSpPr>
        <p:spPr/>
        <p:txBody>
          <a:bodyPr/>
          <a:lstStyle/>
          <a:p>
            <a:r>
              <a:rPr lang="it-IT" dirty="0" err="1">
                <a:latin typeface="Adobe Caslon Pro"/>
              </a:rPr>
              <a:t>Ph.D</a:t>
            </a:r>
            <a:r>
              <a:rPr lang="it-IT" dirty="0">
                <a:latin typeface="Adobe Caslon Pro"/>
              </a:rPr>
              <a:t>. </a:t>
            </a:r>
            <a:r>
              <a:rPr lang="it-IT" dirty="0" err="1">
                <a:latin typeface="Adobe Caslon Pro"/>
              </a:rPr>
              <a:t>Student</a:t>
            </a:r>
            <a:r>
              <a:rPr lang="it-IT" dirty="0">
                <a:latin typeface="Adobe Caslon Pro"/>
              </a:rPr>
              <a:t> Chiara Nardin – </a:t>
            </a:r>
            <a:r>
              <a:rPr lang="it-IT" dirty="0" err="1">
                <a:latin typeface="Adobe Caslon Pro"/>
              </a:rPr>
              <a:t>M.Sc</a:t>
            </a:r>
            <a:r>
              <a:rPr lang="it-IT" dirty="0">
                <a:latin typeface="Adobe Caslon Pro"/>
              </a:rPr>
              <a:t>., Eng. in </a:t>
            </a:r>
            <a:r>
              <a:rPr lang="it-IT" dirty="0" err="1">
                <a:latin typeface="Adobe Caslon Pro"/>
              </a:rPr>
              <a:t>Civil</a:t>
            </a:r>
            <a:r>
              <a:rPr lang="it-IT" dirty="0">
                <a:latin typeface="Adobe Caslon Pro"/>
              </a:rPr>
              <a:t> </a:t>
            </a:r>
            <a:r>
              <a:rPr lang="it-IT" dirty="0" err="1">
                <a:latin typeface="Adobe Caslon Pro"/>
              </a:rPr>
              <a:t>Engineering</a:t>
            </a:r>
            <a:endParaRPr lang="it-IT" dirty="0">
              <a:latin typeface="Adobe Caslon Pro"/>
            </a:endParaRPr>
          </a:p>
        </p:txBody>
      </p:sp>
      <p:sp>
        <p:nvSpPr>
          <p:cNvPr id="2" name="CasellaDiTesto 1">
            <a:extLst>
              <a:ext uri="{FF2B5EF4-FFF2-40B4-BE49-F238E27FC236}">
                <a16:creationId xmlns:a16="http://schemas.microsoft.com/office/drawing/2014/main" id="{79482770-66EA-4421-9562-682964F229B9}"/>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7" name="Gruppo 6">
            <a:extLst>
              <a:ext uri="{FF2B5EF4-FFF2-40B4-BE49-F238E27FC236}">
                <a16:creationId xmlns:a16="http://schemas.microsoft.com/office/drawing/2014/main" id="{AEA00F96-08EE-41F2-86A3-E5606E2B118A}"/>
              </a:ext>
            </a:extLst>
          </p:cNvPr>
          <p:cNvGrpSpPr/>
          <p:nvPr/>
        </p:nvGrpSpPr>
        <p:grpSpPr>
          <a:xfrm>
            <a:off x="2903424" y="373469"/>
            <a:ext cx="1829461" cy="618073"/>
            <a:chOff x="2903424" y="211809"/>
            <a:chExt cx="1829461" cy="618073"/>
          </a:xfrm>
        </p:grpSpPr>
        <p:pic>
          <p:nvPicPr>
            <p:cNvPr id="8" name="Immagine 7">
              <a:extLst>
                <a:ext uri="{FF2B5EF4-FFF2-40B4-BE49-F238E27FC236}">
                  <a16:creationId xmlns:a16="http://schemas.microsoft.com/office/drawing/2014/main" id="{8C412B7B-6B64-4585-A720-7ADA9B3DBC8D}"/>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9" name="Gruppo 8">
              <a:extLst>
                <a:ext uri="{FF2B5EF4-FFF2-40B4-BE49-F238E27FC236}">
                  <a16:creationId xmlns:a16="http://schemas.microsoft.com/office/drawing/2014/main" id="{B637DC48-948B-41B6-8DD5-9591E59CF4E0}"/>
                </a:ext>
              </a:extLst>
            </p:cNvPr>
            <p:cNvGrpSpPr/>
            <p:nvPr/>
          </p:nvGrpSpPr>
          <p:grpSpPr>
            <a:xfrm>
              <a:off x="2903424" y="230872"/>
              <a:ext cx="1389573" cy="599010"/>
              <a:chOff x="2981720" y="122642"/>
              <a:chExt cx="1389573" cy="599010"/>
            </a:xfrm>
          </p:grpSpPr>
          <p:pic>
            <p:nvPicPr>
              <p:cNvPr id="10" name="Picture 2" descr="ITN Inspire Logo">
                <a:extLst>
                  <a:ext uri="{FF2B5EF4-FFF2-40B4-BE49-F238E27FC236}">
                    <a16:creationId xmlns:a16="http://schemas.microsoft.com/office/drawing/2014/main" id="{8AA2D55D-5BA2-43DB-B40C-2EF2E0F656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TN Inspire Logo">
                <a:extLst>
                  <a:ext uri="{FF2B5EF4-FFF2-40B4-BE49-F238E27FC236}">
                    <a16:creationId xmlns:a16="http://schemas.microsoft.com/office/drawing/2014/main" id="{BD31C4AB-A9E8-4AB7-AE00-8A6E4CE623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2" name="Picture 8" descr="Analyze data, create models and more with MATLAB - UW–⁠Madison ...">
            <a:extLst>
              <a:ext uri="{FF2B5EF4-FFF2-40B4-BE49-F238E27FC236}">
                <a16:creationId xmlns:a16="http://schemas.microsoft.com/office/drawing/2014/main" id="{44B20AEB-8E46-4DD4-A4A4-BCCFB1ADC43D}"/>
              </a:ext>
            </a:extLst>
          </p:cNvPr>
          <p:cNvPicPr>
            <a:picLocks noGrp="1" noChangeAspect="1" noChangeArrowheads="1"/>
          </p:cNvPicPr>
          <p:nvPr>
            <p:ph type="pic" sz="quarter" idx="14"/>
          </p:nvPr>
        </p:nvPicPr>
        <p:blipFill rotWithShape="1">
          <a:blip r:embed="rId6">
            <a:extLst>
              <a:ext uri="{28A0092B-C50C-407E-A947-70E740481C1C}">
                <a14:useLocalDpi xmlns:a14="http://schemas.microsoft.com/office/drawing/2010/main" val="0"/>
              </a:ext>
            </a:extLst>
          </a:blip>
          <a:srcRect t="14890" b="12042"/>
          <a:stretch/>
        </p:blipFill>
        <p:spPr bwMode="auto">
          <a:xfrm>
            <a:off x="0" y="1481959"/>
            <a:ext cx="12192000" cy="2753710"/>
          </a:xfrm>
          <a:prstGeom prst="rect">
            <a:avLst/>
          </a:prstGeom>
          <a:noFill/>
          <a:extLst>
            <a:ext uri="{909E8E84-426E-40DD-AFC4-6F175D3DCCD1}">
              <a14:hiddenFill xmlns:a14="http://schemas.microsoft.com/office/drawing/2010/main">
                <a:solidFill>
                  <a:srgbClr val="FFFFFF"/>
                </a:solidFill>
              </a14:hiddenFill>
            </a:ext>
          </a:extLst>
        </p:spPr>
      </p:pic>
      <p:sp>
        <p:nvSpPr>
          <p:cNvPr id="16" name="Segnaposto testo 7">
            <a:extLst>
              <a:ext uri="{FF2B5EF4-FFF2-40B4-BE49-F238E27FC236}">
                <a16:creationId xmlns:a16="http://schemas.microsoft.com/office/drawing/2014/main" id="{0DAF1889-A864-425D-A3D7-AE5F9793B9AD}"/>
              </a:ext>
            </a:extLst>
          </p:cNvPr>
          <p:cNvSpPr>
            <a:spLocks noGrp="1"/>
          </p:cNvSpPr>
          <p:nvPr>
            <p:ph type="body" sz="quarter" idx="15"/>
          </p:nvPr>
        </p:nvSpPr>
        <p:spPr>
          <a:xfrm>
            <a:off x="0" y="6200678"/>
            <a:ext cx="8769926" cy="351277"/>
          </a:xfrm>
        </p:spPr>
        <p:txBody>
          <a:bodyPr/>
          <a:lstStyle/>
          <a:p>
            <a:r>
              <a:rPr lang="it-IT" dirty="0">
                <a:solidFill>
                  <a:srgbClr val="0070C0"/>
                </a:solidFill>
                <a:hlinkClick r:id="rId7">
                  <a:extLst>
                    <a:ext uri="{A12FA001-AC4F-418D-AE19-62706E023703}">
                      <ahyp:hlinkClr xmlns:ahyp="http://schemas.microsoft.com/office/drawing/2018/hyperlinkcolor" val="tx"/>
                    </a:ext>
                  </a:extLst>
                </a:hlinkClick>
              </a:rPr>
              <a:t>https://github.com/kia13nn/ISPS.git</a:t>
            </a:r>
            <a:endParaRPr lang="it-IT" dirty="0">
              <a:solidFill>
                <a:srgbClr val="0070C0"/>
              </a:solidFill>
            </a:endParaRPr>
          </a:p>
        </p:txBody>
      </p:sp>
      <p:pic>
        <p:nvPicPr>
          <p:cNvPr id="13" name="Picture 8" descr="Analyze data, create models and more with MATLAB - UW–⁠Madison ...">
            <a:extLst>
              <a:ext uri="{FF2B5EF4-FFF2-40B4-BE49-F238E27FC236}">
                <a16:creationId xmlns:a16="http://schemas.microsoft.com/office/drawing/2014/main" id="{8A2C3F85-B400-4AC0-B634-78F94B3EDBD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114" t="14890" r="67136" b="12042"/>
          <a:stretch/>
        </p:blipFill>
        <p:spPr bwMode="auto">
          <a:xfrm>
            <a:off x="3699164" y="1481959"/>
            <a:ext cx="1188720" cy="275371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Analyze data, create models and more with MATLAB - UW–⁠Madison ...">
            <a:extLst>
              <a:ext uri="{FF2B5EF4-FFF2-40B4-BE49-F238E27FC236}">
                <a16:creationId xmlns:a16="http://schemas.microsoft.com/office/drawing/2014/main" id="{6757F159-D983-47FF-B761-14E5D746D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114" t="14890" r="67136" b="12042"/>
          <a:stretch/>
        </p:blipFill>
        <p:spPr bwMode="auto">
          <a:xfrm>
            <a:off x="7298574" y="1481959"/>
            <a:ext cx="1188720" cy="27537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MATLAB logo on a blue background">
            <a:extLst>
              <a:ext uri="{FF2B5EF4-FFF2-40B4-BE49-F238E27FC236}">
                <a16:creationId xmlns:a16="http://schemas.microsoft.com/office/drawing/2014/main" id="{9C5E3851-F15F-4123-B610-E2119407B47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75" t="12599" r="26159" b="10630"/>
          <a:stretch/>
        </p:blipFill>
        <p:spPr bwMode="auto">
          <a:xfrm>
            <a:off x="4821381" y="1862052"/>
            <a:ext cx="2477193" cy="1995054"/>
          </a:xfrm>
          <a:prstGeom prst="rect">
            <a:avLst/>
          </a:prstGeom>
          <a:ln>
            <a:noFill/>
          </a:ln>
          <a:effectLst>
            <a:softEdge rad="127000"/>
          </a:effectLst>
          <a:extLst>
            <a:ext uri="{909E8E84-426E-40DD-AFC4-6F175D3DCCD1}">
              <a14:hiddenFill xmlns:a14="http://schemas.microsoft.com/office/drawing/2010/main">
                <a:solidFill>
                  <a:srgbClr val="FFFFFF"/>
                </a:solidFill>
              </a14:hiddenFill>
            </a:ext>
          </a:extLst>
        </p:spPr>
      </p:pic>
      <p:pic>
        <p:nvPicPr>
          <p:cNvPr id="19" name="Picture 8" descr="Analyze data, create models and more with MATLAB - UW–⁠Madison ...">
            <a:extLst>
              <a:ext uri="{FF2B5EF4-FFF2-40B4-BE49-F238E27FC236}">
                <a16:creationId xmlns:a16="http://schemas.microsoft.com/office/drawing/2014/main" id="{5A9D5DF0-5BDA-496A-80E7-39A3D07936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114" t="14890" r="67136" b="12042"/>
          <a:stretch/>
        </p:blipFill>
        <p:spPr bwMode="auto">
          <a:xfrm>
            <a:off x="4790903" y="1503837"/>
            <a:ext cx="2644831" cy="2610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MATLAB logo on a blue background">
            <a:extLst>
              <a:ext uri="{FF2B5EF4-FFF2-40B4-BE49-F238E27FC236}">
                <a16:creationId xmlns:a16="http://schemas.microsoft.com/office/drawing/2014/main" id="{48EE1F6D-8F82-4E1D-97BC-8E929502695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75" t="12599" r="26159" b="10630"/>
          <a:stretch/>
        </p:blipFill>
        <p:spPr bwMode="auto">
          <a:xfrm>
            <a:off x="4958541" y="1862052"/>
            <a:ext cx="2477193" cy="1995054"/>
          </a:xfrm>
          <a:prstGeom prst="rect">
            <a:avLst/>
          </a:prstGeom>
          <a:ln>
            <a:noFill/>
          </a:ln>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709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Goal: to </a:t>
            </a:r>
            <a:r>
              <a:rPr lang="it-IT" dirty="0" err="1">
                <a:latin typeface="Adobe Caslon Pro"/>
              </a:rPr>
              <a:t>perform</a:t>
            </a:r>
            <a:r>
              <a:rPr lang="it-IT" dirty="0">
                <a:latin typeface="Adobe Caslon Pro"/>
              </a:rPr>
              <a:t> a PSHA </a:t>
            </a:r>
            <a:r>
              <a:rPr lang="it-IT" dirty="0" err="1">
                <a:latin typeface="Adobe Caslon Pro"/>
              </a:rPr>
              <a:t>analysis</a:t>
            </a:r>
            <a:r>
              <a:rPr lang="it-IT" dirty="0">
                <a:latin typeface="Adobe Caslon Pro"/>
              </a:rPr>
              <a:t> </a:t>
            </a:r>
            <a:endParaRPr lang="en-GB" dirty="0">
              <a:latin typeface="Adobe Caslon Pro"/>
            </a:endParaRPr>
          </a:p>
        </p:txBody>
      </p:sp>
      <p:sp>
        <p:nvSpPr>
          <p:cNvPr id="3" name="Segnaposto testo 2"/>
          <p:cNvSpPr>
            <a:spLocks noGrp="1"/>
          </p:cNvSpPr>
          <p:nvPr>
            <p:ph type="body" sz="quarter" idx="12"/>
          </p:nvPr>
        </p:nvSpPr>
        <p:spPr/>
        <p:txBody>
          <a:bodyPr/>
          <a:lstStyle/>
          <a:p>
            <a:r>
              <a:rPr lang="it-IT" dirty="0" err="1">
                <a:latin typeface="Adobe Caslon Pro"/>
              </a:rPr>
              <a:t>Through</a:t>
            </a:r>
            <a:r>
              <a:rPr lang="it-IT" dirty="0">
                <a:latin typeface="Adobe Caslon Pro"/>
              </a:rPr>
              <a:t> the </a:t>
            </a:r>
            <a:r>
              <a:rPr lang="it-IT" dirty="0" err="1">
                <a:latin typeface="Adobe Caslon Pro"/>
              </a:rPr>
              <a:t>scheme</a:t>
            </a:r>
            <a:r>
              <a:rPr lang="it-IT" dirty="0">
                <a:latin typeface="Adobe Caslon Pro"/>
              </a:rPr>
              <a:t> </a:t>
            </a:r>
            <a:r>
              <a:rPr lang="it-IT" dirty="0" err="1">
                <a:latin typeface="Adobe Caslon Pro"/>
              </a:rPr>
              <a:t>depicted</a:t>
            </a:r>
            <a:r>
              <a:rPr lang="it-IT" dirty="0">
                <a:latin typeface="Adobe Caslon Pro"/>
              </a:rPr>
              <a:t> in </a:t>
            </a:r>
            <a:r>
              <a:rPr lang="it-IT" i="1" dirty="0">
                <a:latin typeface="Adobe Caslon Pro"/>
              </a:rPr>
              <a:t>(1)</a:t>
            </a:r>
            <a:r>
              <a:rPr lang="it-IT" dirty="0">
                <a:latin typeface="Adobe Caslon Pro"/>
              </a:rPr>
              <a:t>, compute:</a:t>
            </a:r>
          </a:p>
          <a:p>
            <a:pPr marL="285750" indent="-285750">
              <a:buFont typeface="Arial" panose="020B0604020202020204" pitchFamily="34" charset="0"/>
              <a:buChar char="•"/>
            </a:pPr>
            <a:r>
              <a:rPr lang="it-IT" dirty="0">
                <a:latin typeface="Adobe Caslon Pro"/>
              </a:rPr>
              <a:t>the </a:t>
            </a:r>
            <a:r>
              <a:rPr lang="it-IT" dirty="0" err="1">
                <a:latin typeface="Adobe Caslon Pro"/>
              </a:rPr>
              <a:t>annual</a:t>
            </a:r>
            <a:r>
              <a:rPr lang="it-IT" dirty="0">
                <a:latin typeface="Adobe Caslon Pro"/>
              </a:rPr>
              <a:t> </a:t>
            </a:r>
            <a:r>
              <a:rPr lang="it-IT" dirty="0" err="1">
                <a:latin typeface="Adobe Caslon Pro"/>
              </a:rPr>
              <a:t>hazard</a:t>
            </a:r>
            <a:r>
              <a:rPr lang="it-IT" dirty="0">
                <a:latin typeface="Adobe Caslon Pro"/>
              </a:rPr>
              <a:t> curve for </a:t>
            </a:r>
            <a:r>
              <a:rPr lang="it-IT" dirty="0" err="1">
                <a:latin typeface="Adobe Caslon Pro"/>
              </a:rPr>
              <a:t>each</a:t>
            </a:r>
            <a:r>
              <a:rPr lang="it-IT" dirty="0">
                <a:latin typeface="Adobe Caslon Pro"/>
              </a:rPr>
              <a:t> fault;</a:t>
            </a:r>
          </a:p>
          <a:p>
            <a:pPr marL="285750" indent="-285750">
              <a:buFont typeface="Arial" panose="020B0604020202020204" pitchFamily="34" charset="0"/>
              <a:buChar char="•"/>
            </a:pPr>
            <a:r>
              <a:rPr lang="it-IT" dirty="0">
                <a:latin typeface="Adobe Caslon Pro"/>
              </a:rPr>
              <a:t>the 50 </a:t>
            </a:r>
            <a:r>
              <a:rPr lang="it-IT" dirty="0" err="1">
                <a:latin typeface="Adobe Caslon Pro"/>
              </a:rPr>
              <a:t>years</a:t>
            </a:r>
            <a:r>
              <a:rPr lang="it-IT" dirty="0">
                <a:latin typeface="Adobe Caslon Pro"/>
              </a:rPr>
              <a:t> </a:t>
            </a:r>
            <a:r>
              <a:rPr lang="it-IT" dirty="0" err="1">
                <a:latin typeface="Adobe Caslon Pro"/>
              </a:rPr>
              <a:t>hazard</a:t>
            </a:r>
            <a:r>
              <a:rPr lang="it-IT" dirty="0">
                <a:latin typeface="Adobe Caslon Pro"/>
              </a:rPr>
              <a:t> curve for </a:t>
            </a:r>
            <a:r>
              <a:rPr lang="it-IT" dirty="0" err="1">
                <a:latin typeface="Adobe Caslon Pro"/>
              </a:rPr>
              <a:t>each</a:t>
            </a:r>
            <a:r>
              <a:rPr lang="it-IT" dirty="0">
                <a:latin typeface="Adobe Caslon Pro"/>
              </a:rPr>
              <a:t> fault;</a:t>
            </a:r>
          </a:p>
          <a:p>
            <a:pPr marL="285750" indent="-285750">
              <a:buFont typeface="Arial" panose="020B0604020202020204" pitchFamily="34" charset="0"/>
              <a:buChar char="•"/>
            </a:pPr>
            <a:r>
              <a:rPr lang="it-IT" dirty="0">
                <a:latin typeface="Adobe Caslon Pro"/>
              </a:rPr>
              <a:t>the 475 </a:t>
            </a:r>
            <a:r>
              <a:rPr lang="it-IT" dirty="0" err="1">
                <a:latin typeface="Adobe Caslon Pro"/>
              </a:rPr>
              <a:t>years</a:t>
            </a:r>
            <a:r>
              <a:rPr lang="it-IT" dirty="0">
                <a:latin typeface="Adobe Caslon Pro"/>
              </a:rPr>
              <a:t> </a:t>
            </a:r>
            <a:r>
              <a:rPr lang="it-IT" dirty="0" err="1">
                <a:latin typeface="Adobe Caslon Pro"/>
              </a:rPr>
              <a:t>hazard</a:t>
            </a:r>
            <a:r>
              <a:rPr lang="it-IT" dirty="0">
                <a:latin typeface="Adobe Caslon Pro"/>
              </a:rPr>
              <a:t> curve for </a:t>
            </a:r>
            <a:r>
              <a:rPr lang="it-IT" dirty="0" err="1">
                <a:latin typeface="Adobe Caslon Pro"/>
              </a:rPr>
              <a:t>each</a:t>
            </a:r>
            <a:r>
              <a:rPr lang="it-IT" dirty="0">
                <a:latin typeface="Adobe Caslon Pro"/>
              </a:rPr>
              <a:t> fault</a:t>
            </a:r>
          </a:p>
          <a:p>
            <a:r>
              <a:rPr lang="it-IT" dirty="0">
                <a:latin typeface="Adobe Caslon Pro"/>
              </a:rPr>
              <a:t>for the </a:t>
            </a:r>
            <a:r>
              <a:rPr lang="it-IT" dirty="0" err="1">
                <a:latin typeface="Adobe Caslon Pro"/>
              </a:rPr>
              <a:t>highlighted</a:t>
            </a:r>
            <a:r>
              <a:rPr lang="it-IT" dirty="0">
                <a:latin typeface="Adobe Caslon Pro"/>
              </a:rPr>
              <a:t> </a:t>
            </a:r>
            <a:r>
              <a:rPr lang="it-IT" dirty="0" err="1">
                <a:latin typeface="Adobe Caslon Pro"/>
              </a:rPr>
              <a:t>seismic</a:t>
            </a:r>
            <a:r>
              <a:rPr lang="it-IT" dirty="0">
                <a:latin typeface="Adobe Caslon Pro"/>
              </a:rPr>
              <a:t> site.</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22</a:t>
            </a:fld>
            <a:endParaRPr lang="it-IT" dirty="0">
              <a:latin typeface="Adobe Caslon Pro"/>
            </a:endParaRPr>
          </a:p>
        </p:txBody>
      </p:sp>
      <p:pic>
        <p:nvPicPr>
          <p:cNvPr id="7" name="Immagine 6"/>
          <p:cNvPicPr>
            <a:picLocks noChangeAspect="1"/>
          </p:cNvPicPr>
          <p:nvPr/>
        </p:nvPicPr>
        <p:blipFill>
          <a:blip r:embed="rId3"/>
          <a:stretch>
            <a:fillRect/>
          </a:stretch>
        </p:blipFill>
        <p:spPr>
          <a:xfrm>
            <a:off x="6510994" y="1910556"/>
            <a:ext cx="5031345" cy="4376737"/>
          </a:xfrm>
          <a:prstGeom prst="rect">
            <a:avLst/>
          </a:prstGeom>
        </p:spPr>
      </p:pic>
      <p:sp>
        <p:nvSpPr>
          <p:cNvPr id="8" name="Ovale 7"/>
          <p:cNvSpPr/>
          <p:nvPr/>
        </p:nvSpPr>
        <p:spPr>
          <a:xfrm>
            <a:off x="8759640" y="3819854"/>
            <a:ext cx="1036001" cy="552449"/>
          </a:xfrm>
          <a:prstGeom prst="ellipse">
            <a:avLst/>
          </a:prstGeom>
          <a:noFill/>
          <a:ln w="38100">
            <a:solidFill>
              <a:srgbClr val="A016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cxnSp>
        <p:nvCxnSpPr>
          <p:cNvPr id="9" name="Connettore 2 8" title="Standard Normal CDF"/>
          <p:cNvCxnSpPr>
            <a:cxnSpLocks/>
            <a:stCxn id="8" idx="2"/>
          </p:cNvCxnSpPr>
          <p:nvPr/>
        </p:nvCxnSpPr>
        <p:spPr>
          <a:xfrm flipH="1">
            <a:off x="4190035" y="4096079"/>
            <a:ext cx="4569605" cy="174979"/>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p:cNvSpPr txBox="1"/>
          <p:nvPr/>
        </p:nvSpPr>
        <p:spPr>
          <a:xfrm>
            <a:off x="731838" y="5657546"/>
            <a:ext cx="5779156" cy="738664"/>
          </a:xfrm>
          <a:prstGeom prst="rect">
            <a:avLst/>
          </a:prstGeom>
          <a:noFill/>
        </p:spPr>
        <p:txBody>
          <a:bodyPr wrap="square" rtlCol="0">
            <a:spAutoFit/>
          </a:bodyPr>
          <a:lstStyle/>
          <a:p>
            <a:pPr algn="r"/>
            <a:r>
              <a:rPr lang="en-GB" sz="1400" dirty="0">
                <a:latin typeface="Adobe Caslon Pro"/>
                <a:hlinkClick r:id="rId4"/>
              </a:rPr>
              <a:t>http://esse1-gis.mi.ingv.it/</a:t>
            </a:r>
            <a:endParaRPr lang="en-GB" sz="1400" dirty="0">
              <a:latin typeface="Adobe Caslon Pro"/>
            </a:endParaRPr>
          </a:p>
          <a:p>
            <a:pPr algn="r"/>
            <a:r>
              <a:rPr lang="en-GB" sz="1400" i="1" dirty="0">
                <a:latin typeface="Adobe Caslon Pro"/>
                <a:cs typeface="Arial" panose="020B0604020202020204" pitchFamily="34" charset="0"/>
              </a:rPr>
              <a:t>Seismic hazard map: shaking parameter PGA, site </a:t>
            </a:r>
            <a:r>
              <a:rPr lang="en-GB" sz="1400" i="1" dirty="0" err="1">
                <a:latin typeface="Adobe Caslon Pro"/>
                <a:cs typeface="Arial" panose="020B0604020202020204" pitchFamily="34" charset="0"/>
              </a:rPr>
              <a:t>Palmoli</a:t>
            </a:r>
            <a:r>
              <a:rPr lang="en-GB" sz="1400" i="1" dirty="0">
                <a:latin typeface="Adobe Caslon Pro"/>
                <a:cs typeface="Arial" panose="020B0604020202020204" pitchFamily="34" charset="0"/>
              </a:rPr>
              <a:t> (CH) Latitude 41,527 – Longitude 14,483.</a:t>
            </a: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9" name="Tabella 6">
            <a:extLst>
              <a:ext uri="{FF2B5EF4-FFF2-40B4-BE49-F238E27FC236}">
                <a16:creationId xmlns:a16="http://schemas.microsoft.com/office/drawing/2014/main" id="{0D926DDC-1C51-4B43-A687-CD804AE572F0}"/>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951036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1: Source </a:t>
            </a:r>
            <a:r>
              <a:rPr lang="it-IT" dirty="0" err="1">
                <a:latin typeface="Adobe Caslon Pro"/>
              </a:rPr>
              <a:t>characterization</a:t>
            </a:r>
            <a:endParaRPr lang="en-GB" dirty="0">
              <a:latin typeface="Adobe Caslon Pro"/>
            </a:endParaRPr>
          </a:p>
        </p:txBody>
      </p:sp>
      <p:sp>
        <p:nvSpPr>
          <p:cNvPr id="3" name="Segnaposto testo 2"/>
          <p:cNvSpPr>
            <a:spLocks noGrp="1"/>
          </p:cNvSpPr>
          <p:nvPr>
            <p:ph type="body" sz="quarter" idx="12"/>
          </p:nvPr>
        </p:nvSpPr>
        <p:spPr/>
        <p:txBody>
          <a:bodyPr/>
          <a:lstStyle/>
          <a:p>
            <a:pPr marL="400050" indent="-400050">
              <a:buFont typeface="+mj-lt"/>
              <a:buAutoNum type="romanUcPeriod"/>
            </a:pPr>
            <a:r>
              <a:rPr lang="it-IT" dirty="0" err="1">
                <a:latin typeface="Adobe Caslon Pro"/>
              </a:rPr>
              <a:t>Localize</a:t>
            </a:r>
            <a:r>
              <a:rPr lang="it-IT" dirty="0">
                <a:latin typeface="Adobe Caslon Pro"/>
              </a:rPr>
              <a:t> </a:t>
            </a:r>
            <a:r>
              <a:rPr lang="it-IT" dirty="0" err="1">
                <a:latin typeface="Adobe Caslon Pro"/>
              </a:rPr>
              <a:t>seismogenetic</a:t>
            </a:r>
            <a:r>
              <a:rPr lang="it-IT" dirty="0">
                <a:latin typeface="Adobe Caslon Pro"/>
              </a:rPr>
              <a:t> </a:t>
            </a:r>
            <a:r>
              <a:rPr lang="it-IT" dirty="0" err="1">
                <a:latin typeface="Adobe Caslon Pro"/>
              </a:rPr>
              <a:t>zones</a:t>
            </a:r>
            <a:r>
              <a:rPr lang="it-IT" dirty="0">
                <a:latin typeface="Adobe Caslon Pro"/>
              </a:rPr>
              <a:t>: </a:t>
            </a:r>
            <a:r>
              <a:rPr lang="it-IT" dirty="0" err="1">
                <a:latin typeface="Adobe Caslon Pro"/>
              </a:rPr>
              <a:t>Italian</a:t>
            </a:r>
            <a:r>
              <a:rPr lang="it-IT" dirty="0">
                <a:latin typeface="Adobe Caslon Pro"/>
              </a:rPr>
              <a:t> ZS9* model for </a:t>
            </a:r>
            <a:r>
              <a:rPr lang="it-IT" dirty="0" err="1">
                <a:latin typeface="Adobe Caslon Pro"/>
              </a:rPr>
              <a:t>application</a:t>
            </a:r>
            <a:r>
              <a:rPr lang="it-IT" dirty="0">
                <a:latin typeface="Adobe Caslon Pro"/>
              </a:rPr>
              <a:t> of the </a:t>
            </a:r>
            <a:r>
              <a:rPr lang="it-IT" dirty="0" err="1">
                <a:latin typeface="Adobe Caslon Pro"/>
              </a:rPr>
              <a:t>attenuation</a:t>
            </a:r>
            <a:r>
              <a:rPr lang="it-IT" dirty="0">
                <a:latin typeface="Adobe Caslon Pro"/>
              </a:rPr>
              <a:t> law</a:t>
            </a:r>
          </a:p>
          <a:p>
            <a:pPr marL="400050" indent="-400050">
              <a:buFont typeface="+mj-lt"/>
              <a:buAutoNum type="romanUcPeriod"/>
            </a:pPr>
            <a:endParaRPr lang="it-IT" dirty="0">
              <a:latin typeface="Adobe Caslon Pro"/>
            </a:endParaRPr>
          </a:p>
          <a:p>
            <a:pPr marL="400050" indent="-400050">
              <a:buFont typeface="+mj-lt"/>
              <a:buAutoNum type="romanUcPeriod"/>
            </a:pPr>
            <a:endParaRPr lang="it-IT" dirty="0">
              <a:latin typeface="Adobe Caslon Pro"/>
            </a:endParaRPr>
          </a:p>
          <a:p>
            <a:pPr marL="400050" indent="-400050">
              <a:buFont typeface="+mj-lt"/>
              <a:buAutoNum type="romanUcPeriod"/>
            </a:pPr>
            <a:endParaRPr lang="it-IT" dirty="0">
              <a:latin typeface="Adobe Caslon Pro"/>
            </a:endParaRPr>
          </a:p>
          <a:p>
            <a:pPr marL="400050" indent="-400050">
              <a:buFont typeface="+mj-lt"/>
              <a:buAutoNum type="romanUcPeriod"/>
            </a:pPr>
            <a:endParaRPr lang="it-IT" dirty="0">
              <a:latin typeface="Adobe Caslon Pro"/>
            </a:endParaRPr>
          </a:p>
          <a:p>
            <a:r>
              <a:rPr lang="it-IT" dirty="0" err="1">
                <a:latin typeface="Adobe Caslon Pro"/>
              </a:rPr>
              <a:t>Different</a:t>
            </a:r>
            <a:r>
              <a:rPr lang="it-IT" dirty="0">
                <a:latin typeface="Adobe Caslon Pro"/>
              </a:rPr>
              <a:t> </a:t>
            </a:r>
            <a:r>
              <a:rPr lang="it-IT" dirty="0" err="1">
                <a:latin typeface="Adobe Caslon Pro"/>
              </a:rPr>
              <a:t>characteristics</a:t>
            </a:r>
            <a:r>
              <a:rPr lang="it-IT" dirty="0">
                <a:latin typeface="Adobe Caslon Pro"/>
              </a:rPr>
              <a:t> of </a:t>
            </a:r>
            <a:r>
              <a:rPr lang="it-IT" dirty="0" err="1">
                <a:latin typeface="Adobe Caslon Pro"/>
              </a:rPr>
              <a:t>zonation</a:t>
            </a:r>
            <a:r>
              <a:rPr lang="it-IT" dirty="0">
                <a:latin typeface="Adobe Caslon Pro"/>
              </a:rPr>
              <a:t> by:</a:t>
            </a:r>
          </a:p>
          <a:p>
            <a:pPr marL="285750" indent="-285750">
              <a:buFont typeface="Arial" panose="020B0604020202020204" pitchFamily="34" charset="0"/>
              <a:buChar char="•"/>
            </a:pPr>
            <a:r>
              <a:rPr lang="it-IT" dirty="0" err="1">
                <a:latin typeface="Adobe Caslon Pro"/>
              </a:rPr>
              <a:t>Seismogenetic</a:t>
            </a:r>
            <a:r>
              <a:rPr lang="it-IT" dirty="0">
                <a:latin typeface="Adobe Caslon Pro"/>
              </a:rPr>
              <a:t> </a:t>
            </a:r>
            <a:r>
              <a:rPr lang="it-IT" dirty="0" err="1">
                <a:latin typeface="Adobe Caslon Pro"/>
              </a:rPr>
              <a:t>faults</a:t>
            </a:r>
            <a:r>
              <a:rPr lang="it-IT" dirty="0">
                <a:latin typeface="Adobe Caslon Pro"/>
              </a:rPr>
              <a:t> and </a:t>
            </a:r>
            <a:r>
              <a:rPr lang="it-IT" dirty="0" err="1">
                <a:latin typeface="Adobe Caslon Pro"/>
              </a:rPr>
              <a:t>mechanisms</a:t>
            </a:r>
            <a:r>
              <a:rPr lang="it-IT" dirty="0">
                <a:latin typeface="Adobe Caslon Pro"/>
              </a:rPr>
              <a:t> (</a:t>
            </a:r>
            <a:r>
              <a:rPr lang="it-IT" dirty="0" err="1">
                <a:latin typeface="Adobe Caslon Pro"/>
              </a:rPr>
              <a:t>direct</a:t>
            </a:r>
            <a:r>
              <a:rPr lang="it-IT" dirty="0">
                <a:latin typeface="Adobe Caslon Pro"/>
              </a:rPr>
              <a:t>, inverse, strike-slip …)</a:t>
            </a:r>
          </a:p>
          <a:p>
            <a:pPr marL="285750" indent="-285750">
              <a:buFont typeface="Arial" panose="020B0604020202020204" pitchFamily="34" charset="0"/>
              <a:buChar char="•"/>
            </a:pPr>
            <a:r>
              <a:rPr lang="it-IT" dirty="0" err="1">
                <a:latin typeface="Adobe Caslon Pro"/>
              </a:rPr>
              <a:t>Hypocenter</a:t>
            </a:r>
            <a:r>
              <a:rPr lang="it-IT" dirty="0">
                <a:latin typeface="Adobe Caslon Pro"/>
              </a:rPr>
              <a:t> </a:t>
            </a:r>
            <a:r>
              <a:rPr lang="it-IT" dirty="0" err="1">
                <a:latin typeface="Adobe Caslon Pro"/>
              </a:rPr>
              <a:t>depth</a:t>
            </a:r>
            <a:r>
              <a:rPr lang="it-IT" dirty="0">
                <a:latin typeface="Adobe Caslon Pro"/>
              </a:rPr>
              <a:t> (</a:t>
            </a:r>
            <a:r>
              <a:rPr lang="it-IT" dirty="0" err="1">
                <a:latin typeface="Adobe Caslon Pro"/>
              </a:rPr>
              <a:t>shallow</a:t>
            </a:r>
            <a:r>
              <a:rPr lang="it-IT" dirty="0">
                <a:latin typeface="Adobe Caslon Pro"/>
              </a:rPr>
              <a:t>, intermediate, deep)</a:t>
            </a:r>
          </a:p>
          <a:p>
            <a:pPr marL="285750" indent="-285750">
              <a:buFont typeface="Arial" panose="020B0604020202020204" pitchFamily="34" charset="0"/>
              <a:buChar char="•"/>
            </a:pPr>
            <a:r>
              <a:rPr lang="it-IT" dirty="0" err="1">
                <a:latin typeface="Adobe Caslon Pro"/>
              </a:rPr>
              <a:t>ect</a:t>
            </a:r>
            <a:r>
              <a:rPr lang="it-IT" dirty="0">
                <a:latin typeface="Adobe Caslon Pro"/>
              </a:rPr>
              <a:t>.</a:t>
            </a: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23</a:t>
            </a:fld>
            <a:endParaRPr lang="it-IT" dirty="0">
              <a:latin typeface="Adobe Caslon Pro"/>
            </a:endParaRPr>
          </a:p>
        </p:txBody>
      </p:sp>
      <p:pic>
        <p:nvPicPr>
          <p:cNvPr id="10" name="Immagine 9"/>
          <p:cNvPicPr>
            <a:picLocks noChangeAspect="1"/>
          </p:cNvPicPr>
          <p:nvPr/>
        </p:nvPicPr>
        <p:blipFill>
          <a:blip r:embed="rId3"/>
          <a:stretch>
            <a:fillRect/>
          </a:stretch>
        </p:blipFill>
        <p:spPr>
          <a:xfrm>
            <a:off x="8479322" y="3124309"/>
            <a:ext cx="2845662" cy="3368566"/>
          </a:xfrm>
          <a:prstGeom prst="rect">
            <a:avLst/>
          </a:prstGeom>
        </p:spPr>
      </p:pic>
      <p:sp>
        <p:nvSpPr>
          <p:cNvPr id="11" name="CasellaDiTesto 10"/>
          <p:cNvSpPr txBox="1"/>
          <p:nvPr/>
        </p:nvSpPr>
        <p:spPr>
          <a:xfrm>
            <a:off x="1516416" y="3452593"/>
            <a:ext cx="6539045" cy="646331"/>
          </a:xfrm>
          <a:prstGeom prst="rect">
            <a:avLst/>
          </a:prstGeom>
          <a:noFill/>
        </p:spPr>
        <p:txBody>
          <a:bodyPr wrap="square" rtlCol="0">
            <a:spAutoFit/>
          </a:bodyPr>
          <a:lstStyle/>
          <a:p>
            <a:pPr algn="ctr"/>
            <a:r>
              <a:rPr lang="it-IT" dirty="0" err="1">
                <a:latin typeface="Adobe Caslon Pro"/>
                <a:cs typeface="Arial" panose="020B0604020202020204" pitchFamily="34" charset="0"/>
              </a:rPr>
              <a:t>Italian</a:t>
            </a:r>
            <a:r>
              <a:rPr lang="it-IT" dirty="0">
                <a:latin typeface="Adobe Caslon Pro"/>
                <a:cs typeface="Arial" panose="020B0604020202020204" pitchFamily="34" charset="0"/>
              </a:rPr>
              <a:t> database and </a:t>
            </a:r>
            <a:r>
              <a:rPr lang="it-IT" dirty="0" err="1">
                <a:latin typeface="Adobe Caslon Pro"/>
                <a:cs typeface="Arial" panose="020B0604020202020204" pitchFamily="34" charset="0"/>
              </a:rPr>
              <a:t>catalogue</a:t>
            </a:r>
            <a:r>
              <a:rPr lang="it-IT" dirty="0">
                <a:latin typeface="Adobe Caslon Pro"/>
                <a:cs typeface="Arial" panose="020B0604020202020204" pitchFamily="34" charset="0"/>
              </a:rPr>
              <a:t> of the </a:t>
            </a:r>
            <a:r>
              <a:rPr lang="it-IT" dirty="0" err="1">
                <a:latin typeface="Adobe Caslon Pro"/>
                <a:cs typeface="Arial" panose="020B0604020202020204" pitchFamily="34" charset="0"/>
              </a:rPr>
              <a:t>overall</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seismicity</a:t>
            </a:r>
            <a:endParaRPr lang="it-IT" dirty="0">
              <a:latin typeface="Adobe Caslon Pro"/>
              <a:cs typeface="Arial" panose="020B0604020202020204" pitchFamily="34" charset="0"/>
            </a:endParaRPr>
          </a:p>
          <a:p>
            <a:pPr algn="ctr"/>
            <a:r>
              <a:rPr lang="en-GB" dirty="0">
                <a:latin typeface="Adobe Caslon Pro"/>
                <a:hlinkClick r:id="rId4"/>
              </a:rPr>
              <a:t>http://zonesismiche.mi.ingv.it/</a:t>
            </a:r>
            <a:endParaRPr lang="en-GB" dirty="0">
              <a:latin typeface="Adobe Caslon Pro"/>
              <a:cs typeface="Arial" panose="020B0604020202020204" pitchFamily="34" charset="0"/>
            </a:endParaRPr>
          </a:p>
        </p:txBody>
      </p:sp>
      <p:cxnSp>
        <p:nvCxnSpPr>
          <p:cNvPr id="12" name="Connettore 2 11"/>
          <p:cNvCxnSpPr/>
          <p:nvPr/>
        </p:nvCxnSpPr>
        <p:spPr>
          <a:xfrm>
            <a:off x="4991588" y="3124309"/>
            <a:ext cx="0" cy="362664"/>
          </a:xfrm>
          <a:prstGeom prst="straightConnector1">
            <a:avLst/>
          </a:prstGeom>
          <a:ln w="41275">
            <a:solidFill>
              <a:srgbClr val="A0162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CBD86017-A2DD-4E38-AB9E-85D42243C767}"/>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14" name="Gruppo 13">
            <a:extLst>
              <a:ext uri="{FF2B5EF4-FFF2-40B4-BE49-F238E27FC236}">
                <a16:creationId xmlns:a16="http://schemas.microsoft.com/office/drawing/2014/main" id="{8A945AB9-535C-4AF3-8CAF-D46F2CAA55EC}"/>
              </a:ext>
            </a:extLst>
          </p:cNvPr>
          <p:cNvGrpSpPr/>
          <p:nvPr/>
        </p:nvGrpSpPr>
        <p:grpSpPr>
          <a:xfrm>
            <a:off x="2903424" y="373469"/>
            <a:ext cx="1829461" cy="618073"/>
            <a:chOff x="2903424" y="211809"/>
            <a:chExt cx="1829461" cy="618073"/>
          </a:xfrm>
        </p:grpSpPr>
        <p:pic>
          <p:nvPicPr>
            <p:cNvPr id="15" name="Immagine 14">
              <a:extLst>
                <a:ext uri="{FF2B5EF4-FFF2-40B4-BE49-F238E27FC236}">
                  <a16:creationId xmlns:a16="http://schemas.microsoft.com/office/drawing/2014/main" id="{052B09C7-5A84-4871-B7C8-48DAAC61B039}"/>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16" name="Gruppo 15">
              <a:extLst>
                <a:ext uri="{FF2B5EF4-FFF2-40B4-BE49-F238E27FC236}">
                  <a16:creationId xmlns:a16="http://schemas.microsoft.com/office/drawing/2014/main" id="{1B45ADAF-1D23-4258-BD19-4411EB8A0C46}"/>
                </a:ext>
              </a:extLst>
            </p:cNvPr>
            <p:cNvGrpSpPr/>
            <p:nvPr/>
          </p:nvGrpSpPr>
          <p:grpSpPr>
            <a:xfrm>
              <a:off x="2903424" y="230872"/>
              <a:ext cx="1389573" cy="599010"/>
              <a:chOff x="2981720" y="122642"/>
              <a:chExt cx="1389573" cy="599010"/>
            </a:xfrm>
          </p:grpSpPr>
          <p:pic>
            <p:nvPicPr>
              <p:cNvPr id="17" name="Picture 2" descr="ITN Inspire Logo">
                <a:extLst>
                  <a:ext uri="{FF2B5EF4-FFF2-40B4-BE49-F238E27FC236}">
                    <a16:creationId xmlns:a16="http://schemas.microsoft.com/office/drawing/2014/main" id="{A14EE5C8-5698-43DD-8E27-13E20981D0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5205E332-B0FB-4CDA-BACB-77EE19B1178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9" name="Tabella 6">
            <a:extLst>
              <a:ext uri="{FF2B5EF4-FFF2-40B4-BE49-F238E27FC236}">
                <a16:creationId xmlns:a16="http://schemas.microsoft.com/office/drawing/2014/main" id="{13204E63-84A7-4A56-8C7F-A4BE8D290984}"/>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120606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1: Source </a:t>
            </a:r>
            <a:r>
              <a:rPr lang="it-IT" dirty="0" err="1">
                <a:latin typeface="Adobe Caslon Pro"/>
              </a:rPr>
              <a:t>characterization</a:t>
            </a:r>
            <a:endParaRPr lang="en-GB" dirty="0">
              <a:latin typeface="Adobe Caslon Pro"/>
            </a:endParaRPr>
          </a:p>
        </p:txBody>
      </p:sp>
      <p:sp>
        <p:nvSpPr>
          <p:cNvPr id="3" name="Segnaposto testo 2"/>
          <p:cNvSpPr>
            <a:spLocks noGrp="1"/>
          </p:cNvSpPr>
          <p:nvPr>
            <p:ph type="body" sz="quarter" idx="12"/>
          </p:nvPr>
        </p:nvSpPr>
        <p:spPr>
          <a:xfrm>
            <a:off x="5043316" y="2420143"/>
            <a:ext cx="6333394" cy="3889375"/>
          </a:xfrm>
        </p:spPr>
        <p:txBody>
          <a:bodyPr/>
          <a:lstStyle/>
          <a:p>
            <a:pPr marL="400050" indent="-400050">
              <a:buFont typeface="+mj-lt"/>
              <a:buAutoNum type="romanUcPeriod"/>
            </a:pPr>
            <a:r>
              <a:rPr lang="it-IT" dirty="0" err="1">
                <a:latin typeface="Adobe Caslon Pro"/>
              </a:rPr>
              <a:t>Localize</a:t>
            </a:r>
            <a:r>
              <a:rPr lang="it-IT" dirty="0">
                <a:latin typeface="Adobe Caslon Pro"/>
              </a:rPr>
              <a:t> </a:t>
            </a:r>
            <a:r>
              <a:rPr lang="it-IT" dirty="0" err="1">
                <a:latin typeface="Adobe Caslon Pro"/>
              </a:rPr>
              <a:t>seismogenetic</a:t>
            </a:r>
            <a:r>
              <a:rPr lang="it-IT" dirty="0">
                <a:latin typeface="Adobe Caslon Pro"/>
              </a:rPr>
              <a:t> </a:t>
            </a:r>
            <a:r>
              <a:rPr lang="it-IT" dirty="0" err="1">
                <a:latin typeface="Adobe Caslon Pro"/>
              </a:rPr>
              <a:t>zones</a:t>
            </a:r>
            <a:r>
              <a:rPr lang="it-IT" dirty="0">
                <a:latin typeface="Adobe Caslon Pro"/>
              </a:rPr>
              <a:t>: </a:t>
            </a:r>
            <a:r>
              <a:rPr lang="it-IT" dirty="0" err="1">
                <a:latin typeface="Adobe Caslon Pro"/>
              </a:rPr>
              <a:t>Italian</a:t>
            </a:r>
            <a:r>
              <a:rPr lang="it-IT" dirty="0">
                <a:latin typeface="Adobe Caslon Pro"/>
              </a:rPr>
              <a:t> ZS9* model for </a:t>
            </a:r>
            <a:r>
              <a:rPr lang="it-IT" dirty="0" err="1">
                <a:latin typeface="Adobe Caslon Pro"/>
              </a:rPr>
              <a:t>application</a:t>
            </a:r>
            <a:r>
              <a:rPr lang="it-IT" dirty="0">
                <a:latin typeface="Adobe Caslon Pro"/>
              </a:rPr>
              <a:t> of the </a:t>
            </a:r>
            <a:r>
              <a:rPr lang="it-IT" dirty="0" err="1">
                <a:latin typeface="Adobe Caslon Pro"/>
              </a:rPr>
              <a:t>attenuation</a:t>
            </a:r>
            <a:r>
              <a:rPr lang="it-IT" dirty="0">
                <a:latin typeface="Adobe Caslon Pro"/>
              </a:rPr>
              <a:t> law</a:t>
            </a:r>
          </a:p>
          <a:p>
            <a:pPr marL="400050" indent="-400050">
              <a:buFont typeface="+mj-lt"/>
              <a:buAutoNum type="romanUcPeriod"/>
            </a:pPr>
            <a:endParaRPr lang="it-IT" dirty="0">
              <a:latin typeface="Adobe Caslon Pro"/>
            </a:endParaRPr>
          </a:p>
          <a:p>
            <a:endParaRPr lang="it-IT"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24</a:t>
            </a:fld>
            <a:endParaRPr lang="it-IT" dirty="0">
              <a:latin typeface="Adobe Caslon Pro"/>
            </a:endParaRPr>
          </a:p>
        </p:txBody>
      </p:sp>
      <p:sp>
        <p:nvSpPr>
          <p:cNvPr id="11" name="CasellaDiTesto 10"/>
          <p:cNvSpPr txBox="1"/>
          <p:nvPr/>
        </p:nvSpPr>
        <p:spPr>
          <a:xfrm>
            <a:off x="4991588" y="6477000"/>
            <a:ext cx="6539045" cy="307777"/>
          </a:xfrm>
          <a:prstGeom prst="rect">
            <a:avLst/>
          </a:prstGeom>
          <a:noFill/>
        </p:spPr>
        <p:txBody>
          <a:bodyPr wrap="square" rtlCol="0">
            <a:spAutoFit/>
          </a:bodyPr>
          <a:lstStyle/>
          <a:p>
            <a:r>
              <a:rPr lang="en-GB" sz="1400" dirty="0">
                <a:latin typeface="Adobe Caslon Pro"/>
                <a:hlinkClick r:id="rId3"/>
              </a:rPr>
              <a:t>http://zonesismiche.mi.ingv.it/</a:t>
            </a:r>
            <a:endParaRPr lang="en-GB" sz="1400" dirty="0">
              <a:latin typeface="Adobe Caslon Pro"/>
            </a:endParaRPr>
          </a:p>
        </p:txBody>
      </p:sp>
      <p:cxnSp>
        <p:nvCxnSpPr>
          <p:cNvPr id="12" name="Connettore 2 11"/>
          <p:cNvCxnSpPr>
            <a:stCxn id="15" idx="1"/>
            <a:endCxn id="14" idx="3"/>
          </p:cNvCxnSpPr>
          <p:nvPr/>
        </p:nvCxnSpPr>
        <p:spPr>
          <a:xfrm flipH="1">
            <a:off x="4960058" y="4787462"/>
            <a:ext cx="1367101" cy="0"/>
          </a:xfrm>
          <a:prstGeom prst="straightConnector1">
            <a:avLst/>
          </a:prstGeom>
          <a:ln w="41275">
            <a:solidFill>
              <a:srgbClr val="A01625"/>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4"/>
          <a:stretch>
            <a:fillRect/>
          </a:stretch>
        </p:blipFill>
        <p:spPr>
          <a:xfrm>
            <a:off x="409083" y="2420143"/>
            <a:ext cx="4582505" cy="4376737"/>
          </a:xfrm>
          <a:prstGeom prst="rect">
            <a:avLst/>
          </a:prstGeom>
        </p:spPr>
      </p:pic>
      <p:pic>
        <p:nvPicPr>
          <p:cNvPr id="15" name="Immagine 14"/>
          <p:cNvPicPr>
            <a:picLocks noChangeAspect="1"/>
          </p:cNvPicPr>
          <p:nvPr/>
        </p:nvPicPr>
        <p:blipFill>
          <a:blip r:embed="rId5"/>
          <a:stretch>
            <a:fillRect/>
          </a:stretch>
        </p:blipFill>
        <p:spPr>
          <a:xfrm>
            <a:off x="6327159" y="3208283"/>
            <a:ext cx="4055550" cy="3158358"/>
          </a:xfrm>
          <a:prstGeom prst="rect">
            <a:avLst/>
          </a:prstGeom>
        </p:spPr>
      </p:pic>
      <p:sp>
        <p:nvSpPr>
          <p:cNvPr id="16" name="Rettangolo 15"/>
          <p:cNvSpPr/>
          <p:nvPr/>
        </p:nvSpPr>
        <p:spPr>
          <a:xfrm>
            <a:off x="409079" y="4025462"/>
            <a:ext cx="4467721" cy="1345324"/>
          </a:xfrm>
          <a:prstGeom prst="rect">
            <a:avLst/>
          </a:prstGeom>
          <a:gradFill flip="none" rotWithShape="1">
            <a:gsLst>
              <a:gs pos="0">
                <a:srgbClr val="66FF99">
                  <a:tint val="44500"/>
                  <a:satMod val="160000"/>
                  <a:alpha val="55000"/>
                </a:srgbClr>
              </a:gs>
              <a:gs pos="100000">
                <a:srgbClr val="66FF99">
                  <a:tint val="23500"/>
                  <a:satMod val="160000"/>
                  <a:alpha val="64000"/>
                </a:srgbClr>
              </a:gs>
            </a:gsLst>
            <a:path path="circle">
              <a:fillToRect l="50000" t="50000" r="50000" b="50000"/>
            </a:path>
            <a:tileRect/>
          </a:gradFill>
          <a:ln>
            <a:solidFill>
              <a:srgbClr val="66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sp>
        <p:nvSpPr>
          <p:cNvPr id="14" name="Rettangolo 13"/>
          <p:cNvSpPr/>
          <p:nvPr/>
        </p:nvSpPr>
        <p:spPr>
          <a:xfrm>
            <a:off x="377553" y="4677103"/>
            <a:ext cx="4582505" cy="220718"/>
          </a:xfrm>
          <a:prstGeom prst="rect">
            <a:avLst/>
          </a:prstGeom>
          <a:noFill/>
          <a:ln w="38100">
            <a:solidFill>
              <a:srgbClr val="CE0E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sp>
        <p:nvSpPr>
          <p:cNvPr id="17" name="CasellaDiTesto 16">
            <a:extLst>
              <a:ext uri="{FF2B5EF4-FFF2-40B4-BE49-F238E27FC236}">
                <a16:creationId xmlns:a16="http://schemas.microsoft.com/office/drawing/2014/main" id="{F9D0DFDF-B08D-4407-9948-FBA57B74C971}"/>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6"/>
              </a:rPr>
              <a:t>chiara.nardin@unitn.it</a:t>
            </a:r>
            <a:endParaRPr lang="it-IT" sz="1400" dirty="0">
              <a:latin typeface="Adobe Caslon Pro"/>
            </a:endParaRPr>
          </a:p>
        </p:txBody>
      </p:sp>
      <p:grpSp>
        <p:nvGrpSpPr>
          <p:cNvPr id="18" name="Gruppo 17">
            <a:extLst>
              <a:ext uri="{FF2B5EF4-FFF2-40B4-BE49-F238E27FC236}">
                <a16:creationId xmlns:a16="http://schemas.microsoft.com/office/drawing/2014/main" id="{1BFFF1B8-72AF-488F-A10F-C10940438364}"/>
              </a:ext>
            </a:extLst>
          </p:cNvPr>
          <p:cNvGrpSpPr/>
          <p:nvPr/>
        </p:nvGrpSpPr>
        <p:grpSpPr>
          <a:xfrm>
            <a:off x="2903424" y="373469"/>
            <a:ext cx="1829461" cy="618073"/>
            <a:chOff x="2903424" y="211809"/>
            <a:chExt cx="1829461" cy="618073"/>
          </a:xfrm>
        </p:grpSpPr>
        <p:pic>
          <p:nvPicPr>
            <p:cNvPr id="19" name="Immagine 18">
              <a:extLst>
                <a:ext uri="{FF2B5EF4-FFF2-40B4-BE49-F238E27FC236}">
                  <a16:creationId xmlns:a16="http://schemas.microsoft.com/office/drawing/2014/main" id="{FC66ADD2-05A8-4741-9BC2-0504F33ECEBC}"/>
                </a:ext>
              </a:extLst>
            </p:cNvPr>
            <p:cNvPicPr>
              <a:picLocks noChangeAspect="1"/>
            </p:cNvPicPr>
            <p:nvPr/>
          </p:nvPicPr>
          <p:blipFill rotWithShape="1">
            <a:blip r:embed="rId7"/>
            <a:srcRect l="41248" b="12747"/>
            <a:stretch/>
          </p:blipFill>
          <p:spPr>
            <a:xfrm>
              <a:off x="3588051" y="211809"/>
              <a:ext cx="1144834" cy="326585"/>
            </a:xfrm>
            <a:prstGeom prst="rect">
              <a:avLst/>
            </a:prstGeom>
          </p:spPr>
        </p:pic>
        <p:grpSp>
          <p:nvGrpSpPr>
            <p:cNvPr id="20" name="Gruppo 19">
              <a:extLst>
                <a:ext uri="{FF2B5EF4-FFF2-40B4-BE49-F238E27FC236}">
                  <a16:creationId xmlns:a16="http://schemas.microsoft.com/office/drawing/2014/main" id="{0E15DD30-2BE1-49DA-97F5-DE2A500B3349}"/>
                </a:ext>
              </a:extLst>
            </p:cNvPr>
            <p:cNvGrpSpPr/>
            <p:nvPr/>
          </p:nvGrpSpPr>
          <p:grpSpPr>
            <a:xfrm>
              <a:off x="2903424" y="230872"/>
              <a:ext cx="1389573" cy="599010"/>
              <a:chOff x="2981720" y="122642"/>
              <a:chExt cx="1389573" cy="599010"/>
            </a:xfrm>
          </p:grpSpPr>
          <p:pic>
            <p:nvPicPr>
              <p:cNvPr id="21" name="Picture 2" descr="ITN Inspire Logo">
                <a:extLst>
                  <a:ext uri="{FF2B5EF4-FFF2-40B4-BE49-F238E27FC236}">
                    <a16:creationId xmlns:a16="http://schemas.microsoft.com/office/drawing/2014/main" id="{C1C54BC8-0C7D-4DFF-94FD-6AC31B4D181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TN Inspire Logo">
                <a:extLst>
                  <a:ext uri="{FF2B5EF4-FFF2-40B4-BE49-F238E27FC236}">
                    <a16:creationId xmlns:a16="http://schemas.microsoft.com/office/drawing/2014/main" id="{4D6676BE-A5E3-4774-8AA5-3828B7008A9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23" name="Tabella 6">
            <a:extLst>
              <a:ext uri="{FF2B5EF4-FFF2-40B4-BE49-F238E27FC236}">
                <a16:creationId xmlns:a16="http://schemas.microsoft.com/office/drawing/2014/main" id="{BCA6CA8E-F4AB-4AF5-B7DC-D3715AA54C02}"/>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1379827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1: Source </a:t>
            </a:r>
            <a:r>
              <a:rPr lang="it-IT" dirty="0" err="1">
                <a:latin typeface="Adobe Caslon Pro"/>
              </a:rPr>
              <a:t>characterization</a:t>
            </a:r>
            <a:endParaRPr lang="en-GB" dirty="0">
              <a:latin typeface="Adobe Caslon Pro"/>
            </a:endParaRPr>
          </a:p>
        </p:txBody>
      </p:sp>
      <p:sp>
        <p:nvSpPr>
          <p:cNvPr id="3" name="Segnaposto testo 2"/>
          <p:cNvSpPr>
            <a:spLocks noGrp="1"/>
          </p:cNvSpPr>
          <p:nvPr>
            <p:ph type="body" sz="quarter" idx="12"/>
          </p:nvPr>
        </p:nvSpPr>
        <p:spPr>
          <a:xfrm>
            <a:off x="731838" y="2603500"/>
            <a:ext cx="10051776" cy="3889375"/>
          </a:xfrm>
        </p:spPr>
        <p:txBody>
          <a:bodyPr/>
          <a:lstStyle/>
          <a:p>
            <a:r>
              <a:rPr lang="it-IT" dirty="0">
                <a:latin typeface="Adobe Caslon Pro"/>
              </a:rPr>
              <a:t>Extrapolate information </a:t>
            </a:r>
            <a:r>
              <a:rPr lang="it-IT" dirty="0" err="1">
                <a:latin typeface="Adobe Caslon Pro"/>
              </a:rPr>
              <a:t>regarding</a:t>
            </a:r>
            <a:r>
              <a:rPr lang="it-IT" dirty="0">
                <a:latin typeface="Adobe Caslon Pro"/>
              </a:rPr>
              <a:t> the source and </a:t>
            </a:r>
            <a:r>
              <a:rPr lang="it-IT" dirty="0" err="1">
                <a:latin typeface="Adobe Caslon Pro"/>
              </a:rPr>
              <a:t>its</a:t>
            </a:r>
            <a:r>
              <a:rPr lang="it-IT" dirty="0">
                <a:latin typeface="Adobe Caslon Pro"/>
              </a:rPr>
              <a:t> </a:t>
            </a:r>
            <a:r>
              <a:rPr lang="it-IT" dirty="0" err="1">
                <a:latin typeface="Adobe Caslon Pro"/>
              </a:rPr>
              <a:t>bound</a:t>
            </a:r>
            <a:r>
              <a:rPr lang="it-IT" dirty="0">
                <a:latin typeface="Adobe Caslon Pro"/>
              </a:rPr>
              <a:t> </a:t>
            </a:r>
            <a:r>
              <a:rPr lang="it-IT" dirty="0" err="1">
                <a:latin typeface="Adobe Caslon Pro"/>
              </a:rPr>
              <a:t>limits</a:t>
            </a:r>
            <a:r>
              <a:rPr lang="it-IT" dirty="0">
                <a:latin typeface="Adobe Caslon Pro"/>
              </a:rPr>
              <a:t>: </a:t>
            </a:r>
            <a:r>
              <a:rPr lang="it-IT" dirty="0" err="1">
                <a:latin typeface="Adobe Caslon Pro"/>
              </a:rPr>
              <a:t>convert</a:t>
            </a:r>
            <a:r>
              <a:rPr lang="it-IT" dirty="0">
                <a:latin typeface="Adobe Caslon Pro"/>
              </a:rPr>
              <a:t> </a:t>
            </a:r>
            <a:r>
              <a:rPr lang="it-IT" dirty="0" err="1">
                <a:latin typeface="Adobe Caslon Pro"/>
              </a:rPr>
              <a:t>coordinates</a:t>
            </a:r>
            <a:r>
              <a:rPr lang="it-IT" dirty="0">
                <a:latin typeface="Adobe Caslon Pro"/>
              </a:rPr>
              <a:t> from </a:t>
            </a:r>
            <a:r>
              <a:rPr lang="it-IT" i="1" dirty="0">
                <a:latin typeface="Adobe Caslon Pro"/>
              </a:rPr>
              <a:t>deg2utm </a:t>
            </a:r>
            <a:r>
              <a:rPr lang="it-IT" dirty="0">
                <a:latin typeface="Adobe Caslon Pro"/>
              </a:rPr>
              <a:t>for </a:t>
            </a:r>
            <a:r>
              <a:rPr lang="it-IT" dirty="0" err="1">
                <a:latin typeface="Adobe Caslon Pro"/>
              </a:rPr>
              <a:t>each</a:t>
            </a:r>
            <a:r>
              <a:rPr lang="it-IT" dirty="0">
                <a:latin typeface="Adobe Caslon Pro"/>
              </a:rPr>
              <a:t> </a:t>
            </a:r>
            <a:r>
              <a:rPr lang="it-IT" dirty="0" err="1">
                <a:latin typeface="Adobe Caslon Pro"/>
              </a:rPr>
              <a:t>sources</a:t>
            </a:r>
            <a:endParaRPr lang="it-IT" i="1" dirty="0">
              <a:latin typeface="Adobe Caslon Pro"/>
            </a:endParaRPr>
          </a:p>
          <a:p>
            <a:endParaRPr lang="it-IT"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25</a:t>
            </a:fld>
            <a:endParaRPr lang="it-IT" dirty="0">
              <a:latin typeface="Adobe Caslon Pro"/>
            </a:endParaRPr>
          </a:p>
        </p:txBody>
      </p:sp>
      <p:graphicFrame>
        <p:nvGraphicFramePr>
          <p:cNvPr id="4" name="Tabella 3"/>
          <p:cNvGraphicFramePr>
            <a:graphicFrameLocks noGrp="1"/>
          </p:cNvGraphicFramePr>
          <p:nvPr>
            <p:extLst>
              <p:ext uri="{D42A27DB-BD31-4B8C-83A1-F6EECF244321}">
                <p14:modId xmlns:p14="http://schemas.microsoft.com/office/powerpoint/2010/main" val="2679520901"/>
              </p:ext>
            </p:extLst>
          </p:nvPr>
        </p:nvGraphicFramePr>
        <p:xfrm>
          <a:off x="598218" y="3443045"/>
          <a:ext cx="4707657" cy="978900"/>
        </p:xfrm>
        <a:graphic>
          <a:graphicData uri="http://schemas.openxmlformats.org/drawingml/2006/table">
            <a:tbl>
              <a:tblPr/>
              <a:tblGrid>
                <a:gridCol w="941532">
                  <a:extLst>
                    <a:ext uri="{9D8B030D-6E8A-4147-A177-3AD203B41FA5}">
                      <a16:colId xmlns:a16="http://schemas.microsoft.com/office/drawing/2014/main" val="20000"/>
                    </a:ext>
                  </a:extLst>
                </a:gridCol>
                <a:gridCol w="753225">
                  <a:extLst>
                    <a:ext uri="{9D8B030D-6E8A-4147-A177-3AD203B41FA5}">
                      <a16:colId xmlns:a16="http://schemas.microsoft.com/office/drawing/2014/main" val="20001"/>
                    </a:ext>
                  </a:extLst>
                </a:gridCol>
                <a:gridCol w="753225">
                  <a:extLst>
                    <a:ext uri="{9D8B030D-6E8A-4147-A177-3AD203B41FA5}">
                      <a16:colId xmlns:a16="http://schemas.microsoft.com/office/drawing/2014/main" val="20002"/>
                    </a:ext>
                  </a:extLst>
                </a:gridCol>
                <a:gridCol w="753225">
                  <a:extLst>
                    <a:ext uri="{9D8B030D-6E8A-4147-A177-3AD203B41FA5}">
                      <a16:colId xmlns:a16="http://schemas.microsoft.com/office/drawing/2014/main" val="20003"/>
                    </a:ext>
                  </a:extLst>
                </a:gridCol>
                <a:gridCol w="753225">
                  <a:extLst>
                    <a:ext uri="{9D8B030D-6E8A-4147-A177-3AD203B41FA5}">
                      <a16:colId xmlns:a16="http://schemas.microsoft.com/office/drawing/2014/main" val="20004"/>
                    </a:ext>
                  </a:extLst>
                </a:gridCol>
                <a:gridCol w="753225">
                  <a:extLst>
                    <a:ext uri="{9D8B030D-6E8A-4147-A177-3AD203B41FA5}">
                      <a16:colId xmlns:a16="http://schemas.microsoft.com/office/drawing/2014/main" val="20005"/>
                    </a:ext>
                  </a:extLst>
                </a:gridCol>
              </a:tblGrid>
              <a:tr h="244725">
                <a:tc>
                  <a:txBody>
                    <a:bodyPr/>
                    <a:lstStyle/>
                    <a:p>
                      <a:pPr algn="ctr" fontAlgn="b"/>
                      <a:r>
                        <a:rPr lang="en-GB" sz="1500" b="0" i="0" u="none" strike="noStrike" dirty="0">
                          <a:solidFill>
                            <a:srgbClr val="000000"/>
                          </a:solidFill>
                          <a:effectLst/>
                          <a:latin typeface="TI-Nspire" panose="02020603050405020304" pitchFamily="18" charset="-120"/>
                          <a:ea typeface="TI-Nspire" panose="02020603050405020304" pitchFamily="18" charset="-120"/>
                        </a:rPr>
                        <a:t> </a:t>
                      </a:r>
                    </a:p>
                  </a:txBody>
                  <a:tcPr marL="10088" marR="10088" marT="10088"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5">
                  <a:txBody>
                    <a:bodyPr/>
                    <a:lstStyle/>
                    <a:p>
                      <a:pPr algn="ctr" fontAlgn="b"/>
                      <a:r>
                        <a:rPr lang="en-GB" sz="1500" b="1" i="0" u="sng" strike="noStrike">
                          <a:solidFill>
                            <a:srgbClr val="000000"/>
                          </a:solidFill>
                          <a:effectLst/>
                          <a:latin typeface="TI-Nspire" panose="02020603050405020304" pitchFamily="18" charset="-120"/>
                          <a:ea typeface="TI-Nspire" panose="02020603050405020304" pitchFamily="18" charset="-120"/>
                        </a:rPr>
                        <a:t>Coordinates</a:t>
                      </a:r>
                    </a:p>
                  </a:txBody>
                  <a:tcPr marL="10088" marR="10088" marT="100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44725">
                <a:tc>
                  <a:txBody>
                    <a:bodyPr/>
                    <a:lstStyle/>
                    <a:p>
                      <a:pPr algn="ctr" fontAlgn="b"/>
                      <a:r>
                        <a:rPr lang="en-GB" sz="1500" b="0" i="0" u="none" strike="noStrike">
                          <a:solidFill>
                            <a:srgbClr val="000000"/>
                          </a:solidFill>
                          <a:effectLst/>
                          <a:latin typeface="TI-Nspire" panose="02020603050405020304" pitchFamily="18" charset="-120"/>
                          <a:ea typeface="TI-Nspire" panose="02020603050405020304" pitchFamily="18" charset="-120"/>
                        </a:rPr>
                        <a:t> </a:t>
                      </a:r>
                    </a:p>
                  </a:txBody>
                  <a:tcPr marL="10088" marR="10088" marT="1008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500" b="1" i="0" u="none" strike="noStrike">
                          <a:solidFill>
                            <a:srgbClr val="000000"/>
                          </a:solidFill>
                          <a:effectLst/>
                          <a:latin typeface="TI-Nspire" panose="02020603050405020304" pitchFamily="18" charset="-120"/>
                          <a:ea typeface="TI-Nspire" panose="02020603050405020304" pitchFamily="18" charset="-120"/>
                        </a:rPr>
                        <a:t>WGS 84</a:t>
                      </a:r>
                    </a:p>
                  </a:txBody>
                  <a:tcPr marL="10088" marR="10088" marT="1008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GB" sz="1500" b="0" i="0" u="none" strike="noStrike">
                          <a:solidFill>
                            <a:srgbClr val="000000"/>
                          </a:solidFill>
                          <a:effectLst/>
                          <a:latin typeface="TI-Nspire" panose="02020603050405020304" pitchFamily="18" charset="-120"/>
                          <a:ea typeface="TI-Nspire" panose="02020603050405020304" pitchFamily="18" charset="-120"/>
                        </a:rPr>
                        <a:t> </a:t>
                      </a:r>
                    </a:p>
                  </a:txBody>
                  <a:tcPr marL="10088" marR="10088" marT="1008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GB" sz="1500" b="1" i="0" u="none" strike="noStrike">
                          <a:solidFill>
                            <a:srgbClr val="000000"/>
                          </a:solidFill>
                          <a:effectLst/>
                          <a:latin typeface="TI-Nspire" panose="02020603050405020304" pitchFamily="18" charset="-120"/>
                          <a:ea typeface="TI-Nspire" panose="02020603050405020304" pitchFamily="18" charset="-120"/>
                        </a:rPr>
                        <a:t>UTM</a:t>
                      </a:r>
                    </a:p>
                  </a:txBody>
                  <a:tcPr marL="10088" marR="10088" marT="1008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GB" sz="1500" b="0" i="0" u="none" strike="noStrike">
                          <a:solidFill>
                            <a:srgbClr val="000000"/>
                          </a:solidFill>
                          <a:effectLst/>
                          <a:latin typeface="TI-Nspire" panose="02020603050405020304" pitchFamily="18" charset="-120"/>
                          <a:ea typeface="TI-Nspire" panose="02020603050405020304" pitchFamily="18" charset="-120"/>
                        </a:rPr>
                        <a:t> </a:t>
                      </a:r>
                    </a:p>
                  </a:txBody>
                  <a:tcPr marL="10088" marR="10088" marT="1008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GB" sz="1500" b="1" i="0" u="none" strike="noStrike">
                          <a:solidFill>
                            <a:srgbClr val="000000"/>
                          </a:solidFill>
                          <a:effectLst/>
                          <a:latin typeface="TI-Nspire" panose="02020603050405020304" pitchFamily="18" charset="-120"/>
                          <a:ea typeface="TI-Nspire" panose="02020603050405020304" pitchFamily="18" charset="-120"/>
                        </a:rPr>
                        <a:t>UTM-Z</a:t>
                      </a:r>
                    </a:p>
                  </a:txBody>
                  <a:tcPr marL="10088" marR="10088" marT="10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1"/>
                  </a:ext>
                </a:extLst>
              </a:tr>
              <a:tr h="244725">
                <a:tc>
                  <a:txBody>
                    <a:bodyPr/>
                    <a:lstStyle/>
                    <a:p>
                      <a:pPr algn="ctr" fontAlgn="b"/>
                      <a:r>
                        <a:rPr lang="en-GB" sz="1500" b="1" i="0" u="none" strike="noStrike">
                          <a:solidFill>
                            <a:srgbClr val="000000"/>
                          </a:solidFill>
                          <a:effectLst/>
                          <a:latin typeface="TI-Nspire" panose="02020603050405020304" pitchFamily="18" charset="-120"/>
                          <a:ea typeface="TI-Nspire" panose="02020603050405020304" pitchFamily="18" charset="-120"/>
                        </a:rPr>
                        <a:t>Location</a:t>
                      </a:r>
                    </a:p>
                  </a:txBody>
                  <a:tcPr marL="10088" marR="10088" marT="100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DEDED"/>
                    </a:solidFill>
                  </a:tcPr>
                </a:tc>
                <a:tc>
                  <a:txBody>
                    <a:bodyPr/>
                    <a:lstStyle/>
                    <a:p>
                      <a:pPr algn="ctr" fontAlgn="b"/>
                      <a:r>
                        <a:rPr lang="en-GB" sz="1500" b="1" i="0" u="none" strike="noStrike">
                          <a:solidFill>
                            <a:srgbClr val="000000"/>
                          </a:solidFill>
                          <a:effectLst/>
                          <a:latin typeface="TI-Nspire" panose="02020603050405020304" pitchFamily="18" charset="-120"/>
                          <a:ea typeface="TI-Nspire" panose="02020603050405020304" pitchFamily="18" charset="-120"/>
                        </a:rPr>
                        <a:t>long (x)</a:t>
                      </a:r>
                    </a:p>
                  </a:txBody>
                  <a:tcPr marL="10088" marR="10088" marT="1008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500" b="1" i="0" u="none" strike="noStrike">
                          <a:solidFill>
                            <a:srgbClr val="000000"/>
                          </a:solidFill>
                          <a:effectLst/>
                          <a:latin typeface="TI-Nspire" panose="02020603050405020304" pitchFamily="18" charset="-120"/>
                          <a:ea typeface="TI-Nspire" panose="02020603050405020304" pitchFamily="18" charset="-120"/>
                        </a:rPr>
                        <a:t>lat (y)</a:t>
                      </a:r>
                    </a:p>
                  </a:txBody>
                  <a:tcPr marL="10088" marR="10088" marT="1008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500" b="0" i="0" u="none" strike="noStrike">
                          <a:solidFill>
                            <a:srgbClr val="000000"/>
                          </a:solidFill>
                          <a:effectLst/>
                          <a:latin typeface="TI-Nspire" panose="02020603050405020304" pitchFamily="18" charset="-120"/>
                          <a:ea typeface="TI-Nspire" panose="02020603050405020304" pitchFamily="18" charset="-120"/>
                        </a:rPr>
                        <a:t> </a:t>
                      </a:r>
                    </a:p>
                  </a:txBody>
                  <a:tcPr marL="10088" marR="10088" marT="1008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500" b="0" i="0" u="none" strike="noStrike">
                          <a:solidFill>
                            <a:srgbClr val="000000"/>
                          </a:solidFill>
                          <a:effectLst/>
                          <a:latin typeface="TI-Nspire" panose="02020603050405020304" pitchFamily="18" charset="-120"/>
                          <a:ea typeface="TI-Nspire" panose="02020603050405020304" pitchFamily="18" charset="-120"/>
                        </a:rPr>
                        <a:t> </a:t>
                      </a:r>
                    </a:p>
                  </a:txBody>
                  <a:tcPr marL="10088" marR="10088" marT="1008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500" b="0" i="0" u="none" strike="noStrike">
                          <a:solidFill>
                            <a:srgbClr val="000000"/>
                          </a:solidFill>
                          <a:effectLst/>
                          <a:latin typeface="TI-Nspire" panose="02020603050405020304" pitchFamily="18" charset="-120"/>
                          <a:ea typeface="TI-Nspire" panose="02020603050405020304" pitchFamily="18" charset="-120"/>
                        </a:rPr>
                        <a:t> </a:t>
                      </a:r>
                    </a:p>
                  </a:txBody>
                  <a:tcPr marL="10088" marR="10088" marT="100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2"/>
                  </a:ext>
                </a:extLst>
              </a:tr>
              <a:tr h="244725">
                <a:tc>
                  <a:txBody>
                    <a:bodyPr/>
                    <a:lstStyle/>
                    <a:p>
                      <a:pPr algn="ctr" fontAlgn="b"/>
                      <a:r>
                        <a:rPr lang="en-GB" sz="1500" b="0" i="0" u="none" strike="noStrike">
                          <a:solidFill>
                            <a:srgbClr val="000000"/>
                          </a:solidFill>
                          <a:effectLst/>
                          <a:latin typeface="TI-Nspire" panose="02020603050405020304" pitchFamily="18" charset="-120"/>
                          <a:ea typeface="TI-Nspire" panose="02020603050405020304" pitchFamily="18" charset="-120"/>
                        </a:rPr>
                        <a:t>Palmoli</a:t>
                      </a:r>
                    </a:p>
                  </a:txBody>
                  <a:tcPr marL="10088" marR="10088" marT="100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500" b="0" i="0" u="none" strike="noStrike" dirty="0">
                          <a:solidFill>
                            <a:srgbClr val="000000"/>
                          </a:solidFill>
                          <a:effectLst/>
                          <a:latin typeface="TI-Nspire" panose="02020603050405020304" pitchFamily="18" charset="-120"/>
                          <a:ea typeface="TI-Nspire" panose="02020603050405020304" pitchFamily="18" charset="-120"/>
                        </a:rPr>
                        <a:t>14,48</a:t>
                      </a:r>
                    </a:p>
                  </a:txBody>
                  <a:tcPr marL="10088" marR="10088" marT="10088"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500" b="0" i="0" u="none" strike="noStrike" dirty="0">
                          <a:solidFill>
                            <a:srgbClr val="000000"/>
                          </a:solidFill>
                          <a:effectLst/>
                          <a:latin typeface="TI-Nspire" panose="02020603050405020304" pitchFamily="18" charset="-120"/>
                          <a:ea typeface="TI-Nspire" panose="02020603050405020304" pitchFamily="18" charset="-120"/>
                        </a:rPr>
                        <a:t>41,63</a:t>
                      </a:r>
                    </a:p>
                  </a:txBody>
                  <a:tcPr marL="10088" marR="10088" marT="1008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500" b="0" i="0" u="none" strike="noStrike">
                          <a:solidFill>
                            <a:srgbClr val="000000"/>
                          </a:solidFill>
                          <a:effectLst/>
                          <a:latin typeface="TI-Nspire" panose="02020603050405020304" pitchFamily="18" charset="-120"/>
                          <a:ea typeface="TI-Nspire" panose="02020603050405020304" pitchFamily="18" charset="-120"/>
                        </a:rPr>
                        <a:t>465.293</a:t>
                      </a:r>
                    </a:p>
                  </a:txBody>
                  <a:tcPr marL="10088" marR="10088" marT="10088"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500" b="0" i="0" u="none" strike="noStrike">
                          <a:solidFill>
                            <a:srgbClr val="000000"/>
                          </a:solidFill>
                          <a:effectLst/>
                          <a:latin typeface="TI-Nspire" panose="02020603050405020304" pitchFamily="18" charset="-120"/>
                          <a:ea typeface="TI-Nspire" panose="02020603050405020304" pitchFamily="18" charset="-120"/>
                        </a:rPr>
                        <a:t>4643124</a:t>
                      </a:r>
                    </a:p>
                  </a:txBody>
                  <a:tcPr marL="10088" marR="10088" marT="1008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500" b="0" i="0" u="none" strike="noStrike" dirty="0">
                          <a:solidFill>
                            <a:srgbClr val="000000"/>
                          </a:solidFill>
                          <a:effectLst/>
                          <a:latin typeface="TI-Nspire" panose="02020603050405020304" pitchFamily="18" charset="-120"/>
                          <a:ea typeface="TI-Nspire" panose="02020603050405020304" pitchFamily="18" charset="-120"/>
                        </a:rPr>
                        <a:t>33 T</a:t>
                      </a:r>
                    </a:p>
                  </a:txBody>
                  <a:tcPr marL="10088" marR="10088" marT="10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graphicFrame>
        <p:nvGraphicFramePr>
          <p:cNvPr id="7" name="Tabella 6"/>
          <p:cNvGraphicFramePr>
            <a:graphicFrameLocks noGrp="1"/>
          </p:cNvGraphicFramePr>
          <p:nvPr>
            <p:extLst>
              <p:ext uri="{D42A27DB-BD31-4B8C-83A1-F6EECF244321}">
                <p14:modId xmlns:p14="http://schemas.microsoft.com/office/powerpoint/2010/main" val="2444954351"/>
              </p:ext>
            </p:extLst>
          </p:nvPr>
        </p:nvGraphicFramePr>
        <p:xfrm>
          <a:off x="598218" y="4816574"/>
          <a:ext cx="4439250" cy="1007792"/>
        </p:xfrm>
        <a:graphic>
          <a:graphicData uri="http://schemas.openxmlformats.org/drawingml/2006/table">
            <a:tbl>
              <a:tblPr/>
              <a:tblGrid>
                <a:gridCol w="887850">
                  <a:extLst>
                    <a:ext uri="{9D8B030D-6E8A-4147-A177-3AD203B41FA5}">
                      <a16:colId xmlns:a16="http://schemas.microsoft.com/office/drawing/2014/main" val="20000"/>
                    </a:ext>
                  </a:extLst>
                </a:gridCol>
                <a:gridCol w="887850">
                  <a:extLst>
                    <a:ext uri="{9D8B030D-6E8A-4147-A177-3AD203B41FA5}">
                      <a16:colId xmlns:a16="http://schemas.microsoft.com/office/drawing/2014/main" val="20001"/>
                    </a:ext>
                  </a:extLst>
                </a:gridCol>
                <a:gridCol w="887850">
                  <a:extLst>
                    <a:ext uri="{9D8B030D-6E8A-4147-A177-3AD203B41FA5}">
                      <a16:colId xmlns:a16="http://schemas.microsoft.com/office/drawing/2014/main" val="20002"/>
                    </a:ext>
                  </a:extLst>
                </a:gridCol>
                <a:gridCol w="887850">
                  <a:extLst>
                    <a:ext uri="{9D8B030D-6E8A-4147-A177-3AD203B41FA5}">
                      <a16:colId xmlns:a16="http://schemas.microsoft.com/office/drawing/2014/main" val="20003"/>
                    </a:ext>
                  </a:extLst>
                </a:gridCol>
                <a:gridCol w="887850">
                  <a:extLst>
                    <a:ext uri="{9D8B030D-6E8A-4147-A177-3AD203B41FA5}">
                      <a16:colId xmlns:a16="http://schemas.microsoft.com/office/drawing/2014/main" val="20004"/>
                    </a:ext>
                  </a:extLst>
                </a:gridCol>
              </a:tblGrid>
              <a:tr h="251948">
                <a:tc>
                  <a:txBody>
                    <a:bodyPr/>
                    <a:lstStyle/>
                    <a:p>
                      <a:pPr algn="ctr" fontAlgn="b"/>
                      <a:r>
                        <a:rPr lang="en-GB" sz="1500" b="1" i="0" u="none" strike="noStrike" dirty="0">
                          <a:solidFill>
                            <a:srgbClr val="000000"/>
                          </a:solidFill>
                          <a:effectLst/>
                          <a:latin typeface="TI-Nspire" panose="02020603050405020304" pitchFamily="18" charset="-120"/>
                          <a:ea typeface="TI-Nspire" panose="02020603050405020304" pitchFamily="18" charset="-120"/>
                        </a:rPr>
                        <a:t>Source</a:t>
                      </a:r>
                    </a:p>
                  </a:txBody>
                  <a:tcPr marL="11098" marR="11098" marT="1109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b"/>
                      <a:r>
                        <a:rPr lang="en-GB" sz="1500" b="1" i="0" u="none" strike="noStrike">
                          <a:solidFill>
                            <a:srgbClr val="000000"/>
                          </a:solidFill>
                          <a:effectLst/>
                          <a:latin typeface="TI-Nspire" panose="02020603050405020304" pitchFamily="18" charset="-120"/>
                          <a:ea typeface="TI-Nspire" panose="02020603050405020304" pitchFamily="18" charset="-120"/>
                        </a:rPr>
                        <a:t>b</a:t>
                      </a: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b"/>
                      <a:r>
                        <a:rPr lang="en-GB" sz="1500" b="1" i="0" u="none" strike="noStrike" dirty="0">
                          <a:solidFill>
                            <a:srgbClr val="000000"/>
                          </a:solidFill>
                          <a:effectLst/>
                          <a:latin typeface="TI-Nspire" panose="02020603050405020304" pitchFamily="18" charset="-120"/>
                          <a:ea typeface="TI-Nspire" panose="02020603050405020304" pitchFamily="18" charset="-120"/>
                        </a:rPr>
                        <a:t>Mw Max</a:t>
                      </a: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b"/>
                      <a:r>
                        <a:rPr lang="en-GB" sz="1500" b="1" i="0" u="none" strike="noStrike">
                          <a:solidFill>
                            <a:srgbClr val="000000"/>
                          </a:solidFill>
                          <a:effectLst/>
                          <a:latin typeface="TI-Nspire" panose="02020603050405020304" pitchFamily="18" charset="-120"/>
                          <a:ea typeface="TI-Nspire" panose="02020603050405020304" pitchFamily="18" charset="-120"/>
                        </a:rPr>
                        <a:t>Mw Min</a:t>
                      </a: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b"/>
                      <a:r>
                        <a:rPr lang="en-GB" sz="1500" b="1" i="0" u="none" strike="noStrike" dirty="0">
                          <a:solidFill>
                            <a:srgbClr val="000000"/>
                          </a:solidFill>
                          <a:effectLst/>
                          <a:latin typeface="TI-Nspire" panose="02020603050405020304" pitchFamily="18" charset="-120"/>
                          <a:ea typeface="TI-Nspire" panose="02020603050405020304" pitchFamily="18" charset="-120"/>
                        </a:rPr>
                        <a:t>Rate</a:t>
                      </a:r>
                    </a:p>
                  </a:txBody>
                  <a:tcPr marL="11098" marR="11098" marT="1109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0"/>
                  </a:ext>
                </a:extLst>
              </a:tr>
              <a:tr h="251948">
                <a:tc>
                  <a:txBody>
                    <a:bodyPr/>
                    <a:lstStyle/>
                    <a:p>
                      <a:pPr algn="ctr" fontAlgn="b"/>
                      <a:r>
                        <a:rPr lang="en-GB" sz="1500" b="0" i="0" u="none" strike="noStrike" dirty="0">
                          <a:solidFill>
                            <a:srgbClr val="000000"/>
                          </a:solidFill>
                          <a:effectLst/>
                          <a:latin typeface="TI-Nspire" panose="02020603050405020304" pitchFamily="18" charset="-120"/>
                          <a:ea typeface="TI-Nspire" panose="02020603050405020304" pitchFamily="18" charset="-120"/>
                        </a:rPr>
                        <a:t>S1</a:t>
                      </a:r>
                    </a:p>
                  </a:txBody>
                  <a:tcPr marL="11098" marR="11098" marT="1109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500" b="0" i="0" u="none" strike="noStrike" dirty="0">
                          <a:solidFill>
                            <a:srgbClr val="000000"/>
                          </a:solidFill>
                          <a:effectLst/>
                          <a:latin typeface="TI-Nspire" panose="02020603050405020304" pitchFamily="18" charset="-120"/>
                          <a:ea typeface="TI-Nspire" panose="02020603050405020304" pitchFamily="18" charset="-120"/>
                        </a:rPr>
                        <a:t>-1,11</a:t>
                      </a: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500" b="0" i="0" u="none" strike="noStrike" dirty="0">
                          <a:solidFill>
                            <a:srgbClr val="000000"/>
                          </a:solidFill>
                          <a:effectLst/>
                          <a:latin typeface="TI-Nspire" panose="02020603050405020304" pitchFamily="18" charset="-120"/>
                          <a:ea typeface="TI-Nspire" panose="02020603050405020304" pitchFamily="18" charset="-120"/>
                        </a:rPr>
                        <a:t>6,37</a:t>
                      </a: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500" b="0" i="0" u="none" strike="noStrike" dirty="0">
                          <a:solidFill>
                            <a:srgbClr val="000000"/>
                          </a:solidFill>
                          <a:effectLst/>
                          <a:latin typeface="TI-Nspire" panose="02020603050405020304" pitchFamily="18" charset="-120"/>
                          <a:ea typeface="TI-Nspire" panose="02020603050405020304" pitchFamily="18" charset="-120"/>
                        </a:rPr>
                        <a:t>4,76</a:t>
                      </a: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500" b="0" i="0" u="none" strike="noStrike" dirty="0">
                          <a:solidFill>
                            <a:srgbClr val="000000"/>
                          </a:solidFill>
                          <a:effectLst/>
                          <a:latin typeface="TI-Nspire" panose="02020603050405020304" pitchFamily="18" charset="-120"/>
                          <a:ea typeface="TI-Nspire" panose="02020603050405020304" pitchFamily="18" charset="-120"/>
                        </a:rPr>
                        <a:t>0,21</a:t>
                      </a:r>
                    </a:p>
                  </a:txBody>
                  <a:tcPr marL="11098" marR="11098" marT="1109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51948">
                <a:tc>
                  <a:txBody>
                    <a:bodyPr/>
                    <a:lstStyle/>
                    <a:p>
                      <a:pPr algn="ctr" fontAlgn="b"/>
                      <a:r>
                        <a:rPr lang="it-IT" sz="1500" b="0" i="0" u="none" strike="noStrike" dirty="0">
                          <a:solidFill>
                            <a:srgbClr val="000000"/>
                          </a:solidFill>
                          <a:effectLst/>
                          <a:latin typeface="TI-Nspire" panose="02020603050405020304" pitchFamily="18" charset="-120"/>
                          <a:ea typeface="TI-Nspire" panose="02020603050405020304" pitchFamily="18" charset="-120"/>
                        </a:rPr>
                        <a:t>S2</a:t>
                      </a:r>
                      <a:endParaRPr lang="en-GB" sz="1500" b="0" i="0" u="none" strike="noStrike" dirty="0">
                        <a:solidFill>
                          <a:srgbClr val="000000"/>
                        </a:solidFill>
                        <a:effectLst/>
                        <a:latin typeface="TI-Nspire" panose="02020603050405020304" pitchFamily="18" charset="-120"/>
                        <a:ea typeface="TI-Nspire" panose="02020603050405020304" pitchFamily="18" charset="-120"/>
                      </a:endParaRPr>
                    </a:p>
                  </a:txBody>
                  <a:tcPr marL="11098" marR="11098" marT="1109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it-IT" sz="1500" b="0" i="0" u="none" strike="noStrike" dirty="0">
                          <a:solidFill>
                            <a:srgbClr val="000000"/>
                          </a:solidFill>
                          <a:effectLst/>
                          <a:latin typeface="TI-Nspire" panose="02020603050405020304" pitchFamily="18" charset="-120"/>
                          <a:ea typeface="TI-Nspire" panose="02020603050405020304" pitchFamily="18" charset="-120"/>
                        </a:rPr>
                        <a:t>-1,09</a:t>
                      </a:r>
                      <a:endParaRPr lang="en-GB" sz="1500" b="0" i="0" u="none" strike="noStrike" dirty="0">
                        <a:solidFill>
                          <a:srgbClr val="000000"/>
                        </a:solidFill>
                        <a:effectLst/>
                        <a:latin typeface="TI-Nspire" panose="02020603050405020304" pitchFamily="18" charset="-120"/>
                        <a:ea typeface="TI-Nspire" panose="02020603050405020304" pitchFamily="18" charset="-120"/>
                      </a:endParaRP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it-IT" sz="1500" b="0" i="0" u="none" strike="noStrike" dirty="0">
                          <a:solidFill>
                            <a:srgbClr val="000000"/>
                          </a:solidFill>
                          <a:effectLst/>
                          <a:latin typeface="TI-Nspire" panose="02020603050405020304" pitchFamily="18" charset="-120"/>
                          <a:ea typeface="TI-Nspire" panose="02020603050405020304" pitchFamily="18" charset="-120"/>
                        </a:rPr>
                        <a:t>7,06</a:t>
                      </a:r>
                      <a:endParaRPr lang="en-GB" sz="1500" b="0" i="0" u="none" strike="noStrike" dirty="0">
                        <a:solidFill>
                          <a:srgbClr val="000000"/>
                        </a:solidFill>
                        <a:effectLst/>
                        <a:latin typeface="TI-Nspire" panose="02020603050405020304" pitchFamily="18" charset="-120"/>
                        <a:ea typeface="TI-Nspire" panose="02020603050405020304" pitchFamily="18" charset="-120"/>
                      </a:endParaRP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it-IT" sz="1500" b="0" i="0" u="none" strike="noStrike" dirty="0">
                          <a:solidFill>
                            <a:srgbClr val="000000"/>
                          </a:solidFill>
                          <a:effectLst/>
                          <a:latin typeface="TI-Nspire" panose="02020603050405020304" pitchFamily="18" charset="-120"/>
                          <a:ea typeface="TI-Nspire" panose="02020603050405020304" pitchFamily="18" charset="-120"/>
                        </a:rPr>
                        <a:t>4,76</a:t>
                      </a:r>
                      <a:endParaRPr lang="en-GB" sz="1500" b="0" i="0" u="none" strike="noStrike" dirty="0">
                        <a:solidFill>
                          <a:srgbClr val="000000"/>
                        </a:solidFill>
                        <a:effectLst/>
                        <a:latin typeface="TI-Nspire" panose="02020603050405020304" pitchFamily="18" charset="-120"/>
                        <a:ea typeface="TI-Nspire" panose="02020603050405020304" pitchFamily="18" charset="-120"/>
                      </a:endParaRP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it-IT" sz="1500" b="0" i="0" u="none" strike="noStrike" dirty="0">
                          <a:solidFill>
                            <a:srgbClr val="000000"/>
                          </a:solidFill>
                          <a:effectLst/>
                          <a:latin typeface="TI-Nspire" panose="02020603050405020304" pitchFamily="18" charset="-120"/>
                          <a:ea typeface="TI-Nspire" panose="02020603050405020304" pitchFamily="18" charset="-120"/>
                        </a:rPr>
                        <a:t>0,14</a:t>
                      </a:r>
                      <a:endParaRPr lang="en-GB" sz="1500" b="0" i="0" u="none" strike="noStrike" dirty="0">
                        <a:solidFill>
                          <a:srgbClr val="000000"/>
                        </a:solidFill>
                        <a:effectLst/>
                        <a:latin typeface="TI-Nspire" panose="02020603050405020304" pitchFamily="18" charset="-120"/>
                        <a:ea typeface="TI-Nspire" panose="02020603050405020304" pitchFamily="18" charset="-120"/>
                      </a:endParaRPr>
                    </a:p>
                  </a:txBody>
                  <a:tcPr marL="11098" marR="11098" marT="1109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51948">
                <a:tc>
                  <a:txBody>
                    <a:bodyPr/>
                    <a:lstStyle/>
                    <a:p>
                      <a:pPr algn="ctr" fontAlgn="b"/>
                      <a:r>
                        <a:rPr lang="it-IT" sz="1500" b="0" i="0" u="none" strike="noStrike" dirty="0">
                          <a:solidFill>
                            <a:srgbClr val="000000"/>
                          </a:solidFill>
                          <a:effectLst/>
                          <a:latin typeface="TI-Nspire" panose="02020603050405020304" pitchFamily="18" charset="-120"/>
                          <a:ea typeface="TI-Nspire" panose="02020603050405020304" pitchFamily="18" charset="-120"/>
                        </a:rPr>
                        <a:t>…</a:t>
                      </a:r>
                      <a:endParaRPr lang="en-GB" sz="1500" b="0" i="0" u="none" strike="noStrike" dirty="0">
                        <a:solidFill>
                          <a:srgbClr val="000000"/>
                        </a:solidFill>
                        <a:effectLst/>
                        <a:latin typeface="TI-Nspire" panose="02020603050405020304" pitchFamily="18" charset="-120"/>
                        <a:ea typeface="TI-Nspire" panose="02020603050405020304" pitchFamily="18" charset="-120"/>
                      </a:endParaRPr>
                    </a:p>
                  </a:txBody>
                  <a:tcPr marL="11098" marR="11098" marT="1109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it-IT" sz="1500" b="0" i="0" u="none" strike="noStrike" dirty="0">
                          <a:solidFill>
                            <a:srgbClr val="000000"/>
                          </a:solidFill>
                          <a:effectLst/>
                          <a:latin typeface="TI-Nspire" panose="02020603050405020304" pitchFamily="18" charset="-120"/>
                          <a:ea typeface="TI-Nspire" panose="02020603050405020304" pitchFamily="18" charset="-120"/>
                        </a:rPr>
                        <a:t>…</a:t>
                      </a:r>
                      <a:endParaRPr lang="en-GB" sz="1500" b="0" i="0" u="none" strike="noStrike" dirty="0">
                        <a:solidFill>
                          <a:srgbClr val="000000"/>
                        </a:solidFill>
                        <a:effectLst/>
                        <a:latin typeface="TI-Nspire" panose="02020603050405020304" pitchFamily="18" charset="-120"/>
                        <a:ea typeface="TI-Nspire" panose="02020603050405020304" pitchFamily="18" charset="-120"/>
                      </a:endParaRP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it-IT" sz="1500" b="0" i="0" u="none" strike="noStrike" dirty="0">
                          <a:solidFill>
                            <a:srgbClr val="000000"/>
                          </a:solidFill>
                          <a:effectLst/>
                          <a:latin typeface="TI-Nspire" panose="02020603050405020304" pitchFamily="18" charset="-120"/>
                          <a:ea typeface="TI-Nspire" panose="02020603050405020304" pitchFamily="18" charset="-120"/>
                        </a:rPr>
                        <a:t>…</a:t>
                      </a:r>
                      <a:endParaRPr lang="en-GB" sz="1500" b="0" i="0" u="none" strike="noStrike" dirty="0">
                        <a:solidFill>
                          <a:srgbClr val="000000"/>
                        </a:solidFill>
                        <a:effectLst/>
                        <a:latin typeface="TI-Nspire" panose="02020603050405020304" pitchFamily="18" charset="-120"/>
                        <a:ea typeface="TI-Nspire" panose="02020603050405020304" pitchFamily="18" charset="-120"/>
                      </a:endParaRP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it-IT" sz="1500" b="0" i="0" u="none" strike="noStrike" dirty="0">
                          <a:solidFill>
                            <a:srgbClr val="000000"/>
                          </a:solidFill>
                          <a:effectLst/>
                          <a:latin typeface="TI-Nspire" panose="02020603050405020304" pitchFamily="18" charset="-120"/>
                          <a:ea typeface="TI-Nspire" panose="02020603050405020304" pitchFamily="18" charset="-120"/>
                        </a:rPr>
                        <a:t>…</a:t>
                      </a:r>
                      <a:endParaRPr lang="en-GB" sz="1500" b="0" i="0" u="none" strike="noStrike" dirty="0">
                        <a:solidFill>
                          <a:srgbClr val="000000"/>
                        </a:solidFill>
                        <a:effectLst/>
                        <a:latin typeface="TI-Nspire" panose="02020603050405020304" pitchFamily="18" charset="-120"/>
                        <a:ea typeface="TI-Nspire" panose="02020603050405020304" pitchFamily="18" charset="-120"/>
                      </a:endParaRPr>
                    </a:p>
                  </a:txBody>
                  <a:tcPr marL="11098" marR="11098" marT="110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it-IT" sz="1500" b="0" i="0" u="none" strike="noStrike" dirty="0">
                          <a:solidFill>
                            <a:srgbClr val="000000"/>
                          </a:solidFill>
                          <a:effectLst/>
                          <a:latin typeface="TI-Nspire" panose="02020603050405020304" pitchFamily="18" charset="-120"/>
                          <a:ea typeface="TI-Nspire" panose="02020603050405020304" pitchFamily="18" charset="-120"/>
                        </a:rPr>
                        <a:t>…</a:t>
                      </a:r>
                      <a:endParaRPr lang="en-GB" sz="1500" b="0" i="0" u="none" strike="noStrike" dirty="0">
                        <a:solidFill>
                          <a:srgbClr val="000000"/>
                        </a:solidFill>
                        <a:effectLst/>
                        <a:latin typeface="TI-Nspire" panose="02020603050405020304" pitchFamily="18" charset="-120"/>
                        <a:ea typeface="TI-Nspire" panose="02020603050405020304" pitchFamily="18" charset="-120"/>
                      </a:endParaRPr>
                    </a:p>
                  </a:txBody>
                  <a:tcPr marL="11098" marR="11098" marT="1109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graphicFrame>
        <p:nvGraphicFramePr>
          <p:cNvPr id="8" name="Tabella 7"/>
          <p:cNvGraphicFramePr>
            <a:graphicFrameLocks noGrp="1"/>
          </p:cNvGraphicFramePr>
          <p:nvPr>
            <p:extLst>
              <p:ext uri="{D42A27DB-BD31-4B8C-83A1-F6EECF244321}">
                <p14:modId xmlns:p14="http://schemas.microsoft.com/office/powerpoint/2010/main" val="1515249258"/>
              </p:ext>
            </p:extLst>
          </p:nvPr>
        </p:nvGraphicFramePr>
        <p:xfrm>
          <a:off x="6549519" y="3441696"/>
          <a:ext cx="5246983" cy="2426203"/>
        </p:xfrm>
        <a:graphic>
          <a:graphicData uri="http://schemas.openxmlformats.org/drawingml/2006/table">
            <a:tbl>
              <a:tblPr/>
              <a:tblGrid>
                <a:gridCol w="749569">
                  <a:extLst>
                    <a:ext uri="{9D8B030D-6E8A-4147-A177-3AD203B41FA5}">
                      <a16:colId xmlns:a16="http://schemas.microsoft.com/office/drawing/2014/main" val="20000"/>
                    </a:ext>
                  </a:extLst>
                </a:gridCol>
                <a:gridCol w="749569">
                  <a:extLst>
                    <a:ext uri="{9D8B030D-6E8A-4147-A177-3AD203B41FA5}">
                      <a16:colId xmlns:a16="http://schemas.microsoft.com/office/drawing/2014/main" val="20001"/>
                    </a:ext>
                  </a:extLst>
                </a:gridCol>
                <a:gridCol w="749569">
                  <a:extLst>
                    <a:ext uri="{9D8B030D-6E8A-4147-A177-3AD203B41FA5}">
                      <a16:colId xmlns:a16="http://schemas.microsoft.com/office/drawing/2014/main" val="20002"/>
                    </a:ext>
                  </a:extLst>
                </a:gridCol>
                <a:gridCol w="749569">
                  <a:extLst>
                    <a:ext uri="{9D8B030D-6E8A-4147-A177-3AD203B41FA5}">
                      <a16:colId xmlns:a16="http://schemas.microsoft.com/office/drawing/2014/main" val="20003"/>
                    </a:ext>
                  </a:extLst>
                </a:gridCol>
                <a:gridCol w="749569">
                  <a:extLst>
                    <a:ext uri="{9D8B030D-6E8A-4147-A177-3AD203B41FA5}">
                      <a16:colId xmlns:a16="http://schemas.microsoft.com/office/drawing/2014/main" val="20004"/>
                    </a:ext>
                  </a:extLst>
                </a:gridCol>
                <a:gridCol w="749569">
                  <a:extLst>
                    <a:ext uri="{9D8B030D-6E8A-4147-A177-3AD203B41FA5}">
                      <a16:colId xmlns:a16="http://schemas.microsoft.com/office/drawing/2014/main" val="20005"/>
                    </a:ext>
                  </a:extLst>
                </a:gridCol>
                <a:gridCol w="749569">
                  <a:extLst>
                    <a:ext uri="{9D8B030D-6E8A-4147-A177-3AD203B41FA5}">
                      <a16:colId xmlns:a16="http://schemas.microsoft.com/office/drawing/2014/main" val="20006"/>
                    </a:ext>
                  </a:extLst>
                </a:gridCol>
              </a:tblGrid>
              <a:tr h="215501">
                <a:tc>
                  <a:txBody>
                    <a:bodyPr/>
                    <a:lstStyle/>
                    <a:p>
                      <a:pPr algn="r" fontAlgn="ctr"/>
                      <a:r>
                        <a:rPr lang="en-GB" sz="1400" b="1" i="0" u="none" strike="noStrike" dirty="0">
                          <a:solidFill>
                            <a:srgbClr val="000000"/>
                          </a:solidFill>
                          <a:effectLst/>
                          <a:latin typeface="TI-Nspire" panose="02020603050405020304" pitchFamily="18" charset="-120"/>
                          <a:ea typeface="TI-Nspire" panose="02020603050405020304" pitchFamily="18" charset="-120"/>
                        </a:rPr>
                        <a:t>ZS9-918</a:t>
                      </a:r>
                    </a:p>
                  </a:txBody>
                  <a:tcPr marL="9370" marR="9370" marT="9370" marB="0" anchor="ctr">
                    <a:lnL w="1270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DEDED"/>
                    </a:solidFill>
                  </a:tcPr>
                </a:tc>
                <a:tc>
                  <a:txBody>
                    <a:bodyPr/>
                    <a:lstStyle/>
                    <a:p>
                      <a:pPr algn="l" fontAlgn="ctr"/>
                      <a:r>
                        <a:rPr lang="en-GB" sz="1400" b="1" i="0" u="none" strike="noStrike" dirty="0">
                          <a:solidFill>
                            <a:srgbClr val="000000"/>
                          </a:solidFill>
                          <a:effectLst/>
                          <a:latin typeface="TI-Nspire" panose="02020603050405020304" pitchFamily="18" charset="-120"/>
                          <a:ea typeface="TI-Nspire" panose="02020603050405020304" pitchFamily="18" charset="-120"/>
                        </a:rPr>
                        <a:t> S1</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DEDED"/>
                    </a:solidFill>
                  </a:tcPr>
                </a:tc>
                <a:tc>
                  <a:txBody>
                    <a:bodyPr/>
                    <a:lstStyle/>
                    <a:p>
                      <a:pPr algn="l" fontAlgn="ctr"/>
                      <a:r>
                        <a:rPr lang="en-GB" sz="1400" b="1" i="0" u="none" strike="noStrike">
                          <a:solidFill>
                            <a:srgbClr val="000000"/>
                          </a:solidFill>
                          <a:effectLst/>
                          <a:latin typeface="TI-Nspire" panose="02020603050405020304" pitchFamily="18" charset="-120"/>
                          <a:ea typeface="TI-Nspire" panose="02020603050405020304" pitchFamily="18" charset="-120"/>
                        </a:rPr>
                        <a:t> </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DEDED"/>
                    </a:solidFill>
                  </a:tcPr>
                </a:tc>
                <a:tc>
                  <a:txBody>
                    <a:bodyPr/>
                    <a:lstStyle/>
                    <a:p>
                      <a:pPr algn="l" fontAlgn="ctr"/>
                      <a:r>
                        <a:rPr lang="en-GB" sz="1400" b="1" i="0" u="none" strike="noStrike">
                          <a:solidFill>
                            <a:srgbClr val="000000"/>
                          </a:solidFill>
                          <a:effectLst/>
                          <a:latin typeface="TI-Nspire" panose="02020603050405020304" pitchFamily="18" charset="-120"/>
                          <a:ea typeface="TI-Nspire" panose="02020603050405020304" pitchFamily="18" charset="-120"/>
                        </a:rPr>
                        <a:t> </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DEDED"/>
                    </a:solidFill>
                  </a:tcPr>
                </a:tc>
                <a:tc>
                  <a:txBody>
                    <a:bodyPr/>
                    <a:lstStyle/>
                    <a:p>
                      <a:pPr algn="l" fontAlgn="ctr"/>
                      <a:r>
                        <a:rPr lang="en-GB" sz="1400" b="1" i="0" u="none" strike="noStrike">
                          <a:solidFill>
                            <a:srgbClr val="000000"/>
                          </a:solidFill>
                          <a:effectLst/>
                          <a:latin typeface="TI-Nspire" panose="02020603050405020304" pitchFamily="18" charset="-120"/>
                          <a:ea typeface="TI-Nspire" panose="02020603050405020304" pitchFamily="18" charset="-120"/>
                        </a:rPr>
                        <a:t> </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DEDED"/>
                    </a:solidFill>
                  </a:tcPr>
                </a:tc>
                <a:tc>
                  <a:txBody>
                    <a:bodyPr/>
                    <a:lstStyle/>
                    <a:p>
                      <a:pPr algn="l" fontAlgn="ctr"/>
                      <a:r>
                        <a:rPr lang="en-GB" sz="1400" b="1" i="0" u="none" strike="noStrike">
                          <a:solidFill>
                            <a:srgbClr val="000000"/>
                          </a:solidFill>
                          <a:effectLst/>
                          <a:latin typeface="TI-Nspire" panose="02020603050405020304" pitchFamily="18" charset="-120"/>
                          <a:ea typeface="TI-Nspire" panose="02020603050405020304" pitchFamily="18" charset="-120"/>
                        </a:rPr>
                        <a:t> </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DEDED"/>
                    </a:solidFill>
                  </a:tcPr>
                </a:tc>
                <a:tc>
                  <a:txBody>
                    <a:bodyPr/>
                    <a:lstStyle/>
                    <a:p>
                      <a:pPr algn="l" fontAlgn="ctr"/>
                      <a:r>
                        <a:rPr lang="en-GB" sz="1400" b="1" i="0" u="none" strike="noStrike">
                          <a:solidFill>
                            <a:srgbClr val="000000"/>
                          </a:solidFill>
                          <a:effectLst/>
                          <a:latin typeface="TI-Nspire" panose="02020603050405020304" pitchFamily="18" charset="-120"/>
                          <a:ea typeface="TI-Nspire" panose="02020603050405020304" pitchFamily="18" charset="-120"/>
                        </a:rPr>
                        <a:t> </a:t>
                      </a:r>
                    </a:p>
                  </a:txBody>
                  <a:tcPr marL="9370" marR="9370" marT="9370" marB="0" anchor="ctr">
                    <a:lnL w="635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DEDED"/>
                    </a:solidFill>
                  </a:tcPr>
                </a:tc>
                <a:extLst>
                  <a:ext uri="{0D108BD9-81ED-4DB2-BD59-A6C34878D82A}">
                    <a16:rowId xmlns:a16="http://schemas.microsoft.com/office/drawing/2014/main" val="10000"/>
                  </a:ext>
                </a:extLst>
              </a:tr>
              <a:tr h="421633">
                <a:tc>
                  <a:txBody>
                    <a:bodyPr/>
                    <a:lstStyle/>
                    <a:p>
                      <a:pPr algn="l" fontAlgn="ctr"/>
                      <a:r>
                        <a:rPr lang="en-GB" sz="1400" b="1" i="0" u="none" strike="noStrike" dirty="0">
                          <a:solidFill>
                            <a:srgbClr val="000000"/>
                          </a:solidFill>
                          <a:effectLst/>
                          <a:latin typeface="TI-Nspire" panose="02020603050405020304" pitchFamily="18" charset="-120"/>
                          <a:ea typeface="TI-Nspire" panose="02020603050405020304" pitchFamily="18" charset="-120"/>
                        </a:rPr>
                        <a:t>WGS 84</a:t>
                      </a:r>
                    </a:p>
                  </a:txBody>
                  <a:tcPr marL="9370" marR="9370" marT="9370" marB="0" anchor="ctr">
                    <a:lnL w="1270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GB" sz="1400" b="1" i="0" u="none" strike="noStrike">
                          <a:solidFill>
                            <a:srgbClr val="000000"/>
                          </a:solidFill>
                          <a:effectLst/>
                          <a:latin typeface="TI-Nspire" panose="02020603050405020304" pitchFamily="18" charset="-120"/>
                          <a:ea typeface="TI-Nspire" panose="02020603050405020304" pitchFamily="18" charset="-120"/>
                        </a:rPr>
                        <a:t> </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GB" sz="1400" b="1" i="0" u="none" strike="noStrike" dirty="0">
                          <a:solidFill>
                            <a:srgbClr val="000000"/>
                          </a:solidFill>
                          <a:effectLst/>
                          <a:latin typeface="TI-Nspire" panose="02020603050405020304" pitchFamily="18" charset="-120"/>
                          <a:ea typeface="TI-Nspire" panose="02020603050405020304" pitchFamily="18" charset="-120"/>
                        </a:rPr>
                        <a:t>UTM</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GB" sz="1400" b="1" i="0" u="none" strike="noStrike" dirty="0">
                          <a:solidFill>
                            <a:srgbClr val="000000"/>
                          </a:solidFill>
                          <a:effectLst/>
                          <a:latin typeface="TI-Nspire" panose="02020603050405020304" pitchFamily="18" charset="-120"/>
                          <a:ea typeface="TI-Nspire" panose="02020603050405020304" pitchFamily="18" charset="-120"/>
                        </a:rPr>
                        <a:t> </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GB" sz="1400" b="1" i="0" u="none" strike="noStrike" dirty="0">
                          <a:solidFill>
                            <a:srgbClr val="000000"/>
                          </a:solidFill>
                          <a:effectLst/>
                          <a:latin typeface="TI-Nspire" panose="02020603050405020304" pitchFamily="18" charset="-120"/>
                          <a:ea typeface="TI-Nspire" panose="02020603050405020304" pitchFamily="18" charset="-120"/>
                        </a:rPr>
                        <a:t>UTM-Z</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gridSpan="2">
                  <a:txBody>
                    <a:bodyPr/>
                    <a:lstStyle/>
                    <a:p>
                      <a:pPr algn="l" fontAlgn="ctr"/>
                      <a:r>
                        <a:rPr lang="en-GB" sz="1400" b="1" i="0" u="none" strike="noStrike" dirty="0">
                          <a:solidFill>
                            <a:srgbClr val="000000"/>
                          </a:solidFill>
                          <a:effectLst/>
                          <a:latin typeface="TI-Nspire" panose="02020603050405020304" pitchFamily="18" charset="-120"/>
                          <a:ea typeface="TI-Nspire" panose="02020603050405020304" pitchFamily="18" charset="-120"/>
                        </a:rPr>
                        <a:t>UTM-INPORT </a:t>
                      </a:r>
                    </a:p>
                  </a:txBody>
                  <a:tcPr marL="9370" marR="9370" marT="9370" marB="0" anchor="ctr">
                    <a:lnL w="635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hMerge="1">
                  <a:txBody>
                    <a:bodyPr/>
                    <a:lstStyle/>
                    <a:p>
                      <a:pPr algn="l" fontAlgn="ctr"/>
                      <a:endParaRPr lang="en-GB" sz="1400" b="1" i="0" u="none" strike="noStrike" dirty="0">
                        <a:solidFill>
                          <a:srgbClr val="000000"/>
                        </a:solidFill>
                        <a:effectLst/>
                        <a:latin typeface="TI-Nspire" panose="02020603050405020304" pitchFamily="18" charset="-120"/>
                        <a:ea typeface="TI-Nspire" panose="02020603050405020304" pitchFamily="18" charset="-120"/>
                      </a:endParaRPr>
                    </a:p>
                  </a:txBody>
                  <a:tcPr marL="9370" marR="9370" marT="9370" marB="0" anchor="ctr">
                    <a:lnL w="635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1"/>
                  </a:ext>
                </a:extLst>
              </a:tr>
              <a:tr h="215501">
                <a:tc>
                  <a:txBody>
                    <a:bodyPr/>
                    <a:lstStyle/>
                    <a:p>
                      <a:pPr algn="ctr" fontAlgn="ctr"/>
                      <a:r>
                        <a:rPr lang="en-GB" sz="1400" b="0" i="0" u="none" strike="noStrike" dirty="0">
                          <a:solidFill>
                            <a:srgbClr val="000000"/>
                          </a:solidFill>
                          <a:effectLst/>
                          <a:latin typeface="TI-Nspire" panose="02020603050405020304" pitchFamily="18" charset="-120"/>
                          <a:ea typeface="TI-Nspire" panose="02020603050405020304" pitchFamily="18" charset="-120"/>
                        </a:rPr>
                        <a:t>12,11651</a:t>
                      </a:r>
                    </a:p>
                  </a:txBody>
                  <a:tcPr marL="9370" marR="9370" marT="937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43,79397</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dirty="0">
                          <a:solidFill>
                            <a:srgbClr val="000000"/>
                          </a:solidFill>
                          <a:effectLst/>
                          <a:latin typeface="TI-Nspire" panose="02020603050405020304" pitchFamily="18" charset="-120"/>
                          <a:ea typeface="TI-Nspire" panose="02020603050405020304" pitchFamily="18" charset="-120"/>
                        </a:rPr>
                        <a:t>268015,9</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4853032</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33 T</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dirty="0">
                          <a:solidFill>
                            <a:srgbClr val="000000"/>
                          </a:solidFill>
                          <a:effectLst/>
                          <a:latin typeface="TI-Nspire" panose="02020603050405020304" pitchFamily="18" charset="-120"/>
                          <a:ea typeface="TI-Nspire" panose="02020603050405020304" pitchFamily="18" charset="-120"/>
                        </a:rPr>
                        <a:t>-197.277</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dirty="0">
                          <a:solidFill>
                            <a:srgbClr val="000000"/>
                          </a:solidFill>
                          <a:effectLst/>
                          <a:latin typeface="TI-Nspire" panose="02020603050405020304" pitchFamily="18" charset="-120"/>
                          <a:ea typeface="TI-Nspire" panose="02020603050405020304" pitchFamily="18" charset="-120"/>
                        </a:rPr>
                        <a:t>209.907</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15501">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12,27012</a:t>
                      </a:r>
                    </a:p>
                  </a:txBody>
                  <a:tcPr marL="9370" marR="9370" marT="937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44,10645</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281523,5</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4887320</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33 T</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-183.769</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244.196</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15501">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13,54116</a:t>
                      </a:r>
                    </a:p>
                  </a:txBody>
                  <a:tcPr marL="9370" marR="9370" marT="937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43,2943</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381660,3</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4794530</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33 T</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-83.633</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151.405</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15501">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14,181</a:t>
                      </a:r>
                    </a:p>
                  </a:txBody>
                  <a:tcPr marL="9370" marR="9370" marT="937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42,47483</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432678,9</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4702824</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33 T</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-32.614</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59.699</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15501">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14,37249</a:t>
                      </a:r>
                    </a:p>
                  </a:txBody>
                  <a:tcPr marL="9370" marR="9370" marT="937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42,14993</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448153,3</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4666614</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33 T</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-17.140</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23.489</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15501">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14,27923</a:t>
                      </a:r>
                    </a:p>
                  </a:txBody>
                  <a:tcPr marL="9370" marR="9370" marT="937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41,85719</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440174,4</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4634171</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33 T</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-25.118</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-8.953</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15501">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13,1518</a:t>
                      </a:r>
                    </a:p>
                  </a:txBody>
                  <a:tcPr marL="9370" marR="9370" marT="937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43,02822</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349423</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4765606</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33 T</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-115.870</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122.481</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15501">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12,11651</a:t>
                      </a:r>
                    </a:p>
                  </a:txBody>
                  <a:tcPr marL="9370" marR="9370" marT="937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43,79397</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268015,9</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4853032</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33 T</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400" b="0" i="0" u="none" strike="noStrike">
                          <a:solidFill>
                            <a:srgbClr val="000000"/>
                          </a:solidFill>
                          <a:effectLst/>
                          <a:latin typeface="TI-Nspire" panose="02020603050405020304" pitchFamily="18" charset="-120"/>
                          <a:ea typeface="TI-Nspire" panose="02020603050405020304" pitchFamily="18" charset="-120"/>
                        </a:rPr>
                        <a:t>-197.277</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400" b="0" i="0" u="none" strike="noStrike" dirty="0">
                          <a:solidFill>
                            <a:srgbClr val="000000"/>
                          </a:solidFill>
                          <a:effectLst/>
                          <a:latin typeface="TI-Nspire" panose="02020603050405020304" pitchFamily="18" charset="-120"/>
                          <a:ea typeface="TI-Nspire" panose="02020603050405020304" pitchFamily="18" charset="-120"/>
                        </a:rPr>
                        <a:t>209.907</a:t>
                      </a:r>
                    </a:p>
                  </a:txBody>
                  <a:tcPr marL="9370" marR="9370" marT="937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cxnSp>
        <p:nvCxnSpPr>
          <p:cNvPr id="17" name="Connettore 2 16"/>
          <p:cNvCxnSpPr/>
          <p:nvPr/>
        </p:nvCxnSpPr>
        <p:spPr>
          <a:xfrm flipH="1">
            <a:off x="5037469" y="3615559"/>
            <a:ext cx="1512050" cy="1592317"/>
          </a:xfrm>
          <a:prstGeom prst="straightConnector1">
            <a:avLst/>
          </a:prstGeom>
          <a:ln w="41275">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511A3118-A272-4023-A241-F95598B32027}"/>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12" name="Gruppo 11">
            <a:extLst>
              <a:ext uri="{FF2B5EF4-FFF2-40B4-BE49-F238E27FC236}">
                <a16:creationId xmlns:a16="http://schemas.microsoft.com/office/drawing/2014/main" id="{D55793F9-DCFA-4C92-9F04-29B4A6147C58}"/>
              </a:ext>
            </a:extLst>
          </p:cNvPr>
          <p:cNvGrpSpPr/>
          <p:nvPr/>
        </p:nvGrpSpPr>
        <p:grpSpPr>
          <a:xfrm>
            <a:off x="2903424" y="373469"/>
            <a:ext cx="1829461" cy="618073"/>
            <a:chOff x="2903424" y="211809"/>
            <a:chExt cx="1829461" cy="618073"/>
          </a:xfrm>
        </p:grpSpPr>
        <p:pic>
          <p:nvPicPr>
            <p:cNvPr id="13" name="Immagine 12">
              <a:extLst>
                <a:ext uri="{FF2B5EF4-FFF2-40B4-BE49-F238E27FC236}">
                  <a16:creationId xmlns:a16="http://schemas.microsoft.com/office/drawing/2014/main" id="{D3A90583-8BFF-4CEA-AE74-A4F3CCFDE58C}"/>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14" name="Gruppo 13">
              <a:extLst>
                <a:ext uri="{FF2B5EF4-FFF2-40B4-BE49-F238E27FC236}">
                  <a16:creationId xmlns:a16="http://schemas.microsoft.com/office/drawing/2014/main" id="{B476A131-BB24-4335-AD24-B549C7326AE7}"/>
                </a:ext>
              </a:extLst>
            </p:cNvPr>
            <p:cNvGrpSpPr/>
            <p:nvPr/>
          </p:nvGrpSpPr>
          <p:grpSpPr>
            <a:xfrm>
              <a:off x="2903424" y="230872"/>
              <a:ext cx="1389573" cy="599010"/>
              <a:chOff x="2981720" y="122642"/>
              <a:chExt cx="1389573" cy="599010"/>
            </a:xfrm>
          </p:grpSpPr>
          <p:pic>
            <p:nvPicPr>
              <p:cNvPr id="15" name="Picture 2" descr="ITN Inspire Logo">
                <a:extLst>
                  <a:ext uri="{FF2B5EF4-FFF2-40B4-BE49-F238E27FC236}">
                    <a16:creationId xmlns:a16="http://schemas.microsoft.com/office/drawing/2014/main" id="{B81771C0-C0A0-4F4E-9D42-2287773906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TN Inspire Logo">
                <a:extLst>
                  <a:ext uri="{FF2B5EF4-FFF2-40B4-BE49-F238E27FC236}">
                    <a16:creationId xmlns:a16="http://schemas.microsoft.com/office/drawing/2014/main" id="{3A24B743-915C-42BA-BD4D-20371733C0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8" name="Tabella 6">
            <a:extLst>
              <a:ext uri="{FF2B5EF4-FFF2-40B4-BE49-F238E27FC236}">
                <a16:creationId xmlns:a16="http://schemas.microsoft.com/office/drawing/2014/main" id="{9CA9E89D-6C05-4681-8620-337EC0F05150}"/>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983869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1: Source </a:t>
            </a:r>
            <a:r>
              <a:rPr lang="it-IT" dirty="0" err="1">
                <a:latin typeface="Adobe Caslon Pro"/>
              </a:rPr>
              <a:t>characterization</a:t>
            </a:r>
            <a:r>
              <a:rPr lang="it-IT" dirty="0">
                <a:latin typeface="Adobe Caslon Pro"/>
              </a:rPr>
              <a:t> - Location</a:t>
            </a:r>
            <a:endParaRPr lang="en-GB" dirty="0">
              <a:latin typeface="Adobe Caslon Pro"/>
            </a:endParaRPr>
          </a:p>
        </p:txBody>
      </p:sp>
      <mc:AlternateContent xmlns:mc="http://schemas.openxmlformats.org/markup-compatibility/2006" xmlns:a14="http://schemas.microsoft.com/office/drawing/2010/main">
        <mc:Choice Requires="a14">
          <p:sp>
            <p:nvSpPr>
              <p:cNvPr id="3" name="Segnaposto testo 2"/>
              <p:cNvSpPr>
                <a:spLocks noGrp="1"/>
              </p:cNvSpPr>
              <p:nvPr>
                <p:ph type="body" sz="quarter" idx="12"/>
              </p:nvPr>
            </p:nvSpPr>
            <p:spPr>
              <a:xfrm>
                <a:off x="741122" y="2401070"/>
                <a:ext cx="6246812" cy="3889375"/>
              </a:xfrm>
            </p:spPr>
            <p:txBody>
              <a:bodyPr/>
              <a:lstStyle/>
              <a:p>
                <a:r>
                  <a:rPr lang="it-IT" dirty="0">
                    <a:latin typeface="Adobe Caslon Pro"/>
                  </a:rPr>
                  <a:t>Define the </a:t>
                </a:r>
                <a:r>
                  <a:rPr lang="it-IT" dirty="0" err="1">
                    <a:latin typeface="Adobe Caslon Pro"/>
                  </a:rPr>
                  <a:t>distribution</a:t>
                </a:r>
                <a:r>
                  <a:rPr lang="it-IT" dirty="0">
                    <a:latin typeface="Adobe Caslon Pro"/>
                  </a:rPr>
                  <a:t> of </a:t>
                </a:r>
                <a14:m>
                  <m:oMath xmlns:m="http://schemas.openxmlformats.org/officeDocument/2006/math">
                    <m:sSub>
                      <m:sSubPr>
                        <m:ctrlPr>
                          <a:rPr lang="it-IT" i="1" dirty="0">
                            <a:latin typeface="Cambria Math" panose="02040503050406030204" pitchFamily="18" charset="0"/>
                          </a:rPr>
                        </m:ctrlPr>
                      </m:sSubPr>
                      <m:e>
                        <m:r>
                          <a:rPr lang="it-IT" i="1" dirty="0">
                            <a:latin typeface="Cambria Math" panose="02040503050406030204" pitchFamily="18" charset="0"/>
                          </a:rPr>
                          <m:t>𝑓</m:t>
                        </m:r>
                      </m:e>
                      <m:sub>
                        <m:r>
                          <a:rPr lang="it-IT" i="1" dirty="0">
                            <a:latin typeface="Cambria Math" panose="02040503050406030204" pitchFamily="18" charset="0"/>
                          </a:rPr>
                          <m:t>𝑅</m:t>
                        </m:r>
                      </m:sub>
                    </m:sSub>
                    <m:r>
                      <a:rPr lang="it-IT" i="1" dirty="0">
                        <a:latin typeface="Cambria Math" panose="02040503050406030204" pitchFamily="18" charset="0"/>
                      </a:rPr>
                      <m:t>(</m:t>
                    </m:r>
                    <m:r>
                      <a:rPr lang="it-IT" i="1" dirty="0">
                        <a:latin typeface="Cambria Math" panose="02040503050406030204" pitchFamily="18" charset="0"/>
                      </a:rPr>
                      <m:t>𝑟</m:t>
                    </m:r>
                    <m:r>
                      <a:rPr lang="it-IT" i="1" dirty="0">
                        <a:latin typeface="Cambria Math" panose="02040503050406030204" pitchFamily="18" charset="0"/>
                      </a:rPr>
                      <m:t>)</m:t>
                    </m:r>
                  </m:oMath>
                </a14:m>
                <a:endParaRPr lang="it-IT" dirty="0">
                  <a:latin typeface="Adobe Caslon Pro"/>
                </a:endParaRPr>
              </a:p>
              <a:p>
                <a:r>
                  <a:rPr lang="it-IT" dirty="0">
                    <a:latin typeface="Adobe Caslon Pro"/>
                  </a:rPr>
                  <a:t>To </a:t>
                </a:r>
                <a:r>
                  <a:rPr lang="it-IT" dirty="0" err="1">
                    <a:latin typeface="Adobe Caslon Pro"/>
                  </a:rPr>
                  <a:t>simplify</a:t>
                </a:r>
                <a:r>
                  <a:rPr lang="it-IT" dirty="0">
                    <a:latin typeface="Adobe Caslon Pro"/>
                  </a:rPr>
                  <a:t>, </a:t>
                </a:r>
                <a:r>
                  <a:rPr lang="it-IT" dirty="0" err="1">
                    <a:latin typeface="Adobe Caslon Pro"/>
                  </a:rPr>
                  <a:t>consider</a:t>
                </a:r>
                <a:r>
                  <a:rPr lang="it-IT" dirty="0">
                    <a:latin typeface="Adobe Caslon Pro"/>
                  </a:rPr>
                  <a:t> 1 source with a regular </a:t>
                </a:r>
                <a:r>
                  <a:rPr lang="it-IT" dirty="0" err="1">
                    <a:latin typeface="Adobe Caslon Pro"/>
                  </a:rPr>
                  <a:t>zonation</a:t>
                </a:r>
                <a:r>
                  <a:rPr lang="it-IT" dirty="0">
                    <a:latin typeface="Adobe Caslon Pro"/>
                  </a:rPr>
                  <a:t> of </a:t>
                </a:r>
                <a14:m>
                  <m:oMath xmlns:m="http://schemas.openxmlformats.org/officeDocument/2006/math">
                    <m:sSub>
                      <m:sSubPr>
                        <m:ctrlPr>
                          <a:rPr lang="it-IT" b="0" i="1" dirty="0" smtClean="0">
                            <a:latin typeface="Cambria Math" panose="02040503050406030204" pitchFamily="18" charset="0"/>
                          </a:rPr>
                        </m:ctrlPr>
                      </m:sSubPr>
                      <m:e>
                        <m:r>
                          <a:rPr lang="it-IT" i="1" dirty="0" smtClean="0">
                            <a:latin typeface="Cambria Math" panose="02040503050406030204" pitchFamily="18" charset="0"/>
                          </a:rPr>
                          <m:t>𝑅</m:t>
                        </m:r>
                      </m:e>
                      <m:sub>
                        <m:r>
                          <a:rPr lang="it-IT" b="0" i="1" dirty="0" smtClean="0">
                            <a:latin typeface="Cambria Math" panose="02040503050406030204" pitchFamily="18" charset="0"/>
                          </a:rPr>
                          <m:t>𝑓𝑖𝑥</m:t>
                        </m:r>
                      </m:sub>
                    </m:sSub>
                    <m:r>
                      <a:rPr lang="it-IT" i="1" dirty="0" smtClean="0">
                        <a:latin typeface="Cambria Math" panose="02040503050406030204" pitchFamily="18" charset="0"/>
                      </a:rPr>
                      <m:t> = 50 </m:t>
                    </m:r>
                    <m:r>
                      <a:rPr lang="it-IT" i="1" dirty="0" smtClean="0">
                        <a:latin typeface="Cambria Math" panose="02040503050406030204" pitchFamily="18" charset="0"/>
                      </a:rPr>
                      <m:t>𝑘𝑚</m:t>
                    </m:r>
                  </m:oMath>
                </a14:m>
                <a:r>
                  <a:rPr lang="en-GB" dirty="0">
                    <a:latin typeface="Adobe Caslon Pro"/>
                  </a:rPr>
                  <a:t>.</a:t>
                </a:r>
              </a:p>
              <a:p>
                <a:endParaRPr lang="it-IT" sz="100" dirty="0">
                  <a:latin typeface="Adobe Caslon Pro"/>
                </a:endParaRPr>
              </a:p>
              <a:p>
                <a:r>
                  <a:rPr lang="it-IT" dirty="0">
                    <a:latin typeface="Adobe Caslon Pro"/>
                  </a:rPr>
                  <a:t>So, the </a:t>
                </a:r>
                <a:r>
                  <a:rPr lang="it-IT" dirty="0" err="1">
                    <a:latin typeface="Adobe Caslon Pro"/>
                  </a:rPr>
                  <a:t>distribution</a:t>
                </a:r>
                <a:r>
                  <a:rPr lang="it-IT" dirty="0">
                    <a:latin typeface="Adobe Caslon Pro"/>
                  </a:rPr>
                  <a:t> of an </a:t>
                </a:r>
                <a:r>
                  <a:rPr lang="it-IT" dirty="0" err="1">
                    <a:latin typeface="Adobe Caslon Pro"/>
                  </a:rPr>
                  <a:t>epicenter</a:t>
                </a:r>
                <a:r>
                  <a:rPr lang="it-IT" dirty="0">
                    <a:latin typeface="Adobe Caslon Pro"/>
                  </a:rPr>
                  <a:t> </a:t>
                </a:r>
                <a:r>
                  <a:rPr lang="it-IT" dirty="0" err="1">
                    <a:latin typeface="Adobe Caslon Pro"/>
                  </a:rPr>
                  <a:t>being</a:t>
                </a:r>
                <a:r>
                  <a:rPr lang="it-IT" dirty="0">
                    <a:latin typeface="Adobe Caslon Pro"/>
                  </a:rPr>
                  <a:t> </a:t>
                </a:r>
                <a:r>
                  <a:rPr lang="it-IT" dirty="0" err="1">
                    <a:latin typeface="Adobe Caslon Pro"/>
                  </a:rPr>
                  <a:t>located</a:t>
                </a:r>
                <a:r>
                  <a:rPr lang="it-IT" dirty="0">
                    <a:latin typeface="Adobe Caslon Pro"/>
                  </a:rPr>
                  <a:t> </a:t>
                </a:r>
                <a:r>
                  <a:rPr lang="it-IT" dirty="0" err="1">
                    <a:latin typeface="Adobe Caslon Pro"/>
                  </a:rPr>
                  <a:t>at</a:t>
                </a:r>
                <a:r>
                  <a:rPr lang="it-IT" dirty="0">
                    <a:latin typeface="Adobe Caslon Pro"/>
                  </a:rPr>
                  <a:t> a </a:t>
                </a:r>
                <a:r>
                  <a:rPr lang="it-IT" dirty="0" err="1">
                    <a:latin typeface="Adobe Caslon Pro"/>
                  </a:rPr>
                  <a:t>distance</a:t>
                </a:r>
                <a:r>
                  <a:rPr lang="it-IT" dirty="0">
                    <a:latin typeface="Adobe Caslon Pro"/>
                  </a:rPr>
                  <a:t> of </a:t>
                </a:r>
                <a:r>
                  <a:rPr lang="it-IT" dirty="0" err="1">
                    <a:latin typeface="Adobe Caslon Pro"/>
                  </a:rPr>
                  <a:t>less</a:t>
                </a:r>
                <a:r>
                  <a:rPr lang="it-IT" dirty="0">
                    <a:latin typeface="Adobe Caslon Pro"/>
                  </a:rPr>
                  <a:t> </a:t>
                </a:r>
                <a:r>
                  <a:rPr lang="it-IT" dirty="0" err="1">
                    <a:latin typeface="Adobe Caslon Pro"/>
                  </a:rPr>
                  <a:t>than</a:t>
                </a:r>
                <a:r>
                  <a:rPr lang="it-IT" dirty="0">
                    <a:latin typeface="Adobe Caslon Pro"/>
                  </a:rPr>
                  <a:t> </a:t>
                </a:r>
                <a:r>
                  <a:rPr lang="it-IT" i="1" dirty="0">
                    <a:latin typeface="Adobe Caslon Pro"/>
                  </a:rPr>
                  <a:t>r </a:t>
                </a:r>
                <a:r>
                  <a:rPr lang="it-IT" dirty="0" err="1">
                    <a:latin typeface="Adobe Caslon Pro"/>
                  </a:rPr>
                  <a:t>is</a:t>
                </a:r>
                <a:r>
                  <a:rPr lang="it-IT" i="1" dirty="0">
                    <a:latin typeface="Adobe Caslon Pro"/>
                  </a:rPr>
                  <a:t>:</a:t>
                </a:r>
              </a:p>
              <a:p>
                <a:endParaRPr lang="it-IT" i="1" dirty="0">
                  <a:latin typeface="Adobe Caslon Pro"/>
                </a:endParaRPr>
              </a:p>
              <a:p>
                <a:pPr/>
                <a14:m>
                  <m:oMathPara xmlns:m="http://schemas.openxmlformats.org/officeDocument/2006/math">
                    <m:oMathParaPr>
                      <m:jc m:val="centerGroup"/>
                    </m:oMathParaPr>
                    <m:oMath xmlns:m="http://schemas.openxmlformats.org/officeDocument/2006/math">
                      <m:r>
                        <a:rPr lang="it-IT" i="1" dirty="0" smtClean="0">
                          <a:latin typeface="Cambria Math" panose="02040503050406030204" pitchFamily="18" charset="0"/>
                        </a:rPr>
                        <m:t>𝐹</m:t>
                      </m:r>
                      <m:d>
                        <m:dPr>
                          <m:ctrlPr>
                            <a:rPr lang="it-IT" i="1" dirty="0" smtClean="0">
                              <a:latin typeface="Cambria Math" panose="02040503050406030204" pitchFamily="18" charset="0"/>
                            </a:rPr>
                          </m:ctrlPr>
                        </m:dPr>
                        <m:e>
                          <m:r>
                            <a:rPr lang="it-IT" i="1" dirty="0" smtClean="0">
                              <a:latin typeface="Cambria Math" panose="02040503050406030204" pitchFamily="18" charset="0"/>
                            </a:rPr>
                            <m:t>𝑟</m:t>
                          </m:r>
                        </m:e>
                      </m:d>
                      <m:r>
                        <a:rPr lang="it-IT" i="1" dirty="0" smtClean="0">
                          <a:latin typeface="Cambria Math" panose="02040503050406030204" pitchFamily="18" charset="0"/>
                        </a:rPr>
                        <m:t>= </m:t>
                      </m:r>
                      <m:r>
                        <a:rPr lang="it-IT" i="1" dirty="0" smtClean="0">
                          <a:latin typeface="Cambria Math" panose="02040503050406030204" pitchFamily="18" charset="0"/>
                        </a:rPr>
                        <m:t>𝑃</m:t>
                      </m:r>
                      <m:d>
                        <m:dPr>
                          <m:ctrlPr>
                            <a:rPr lang="it-IT" i="1" dirty="0" smtClean="0">
                              <a:latin typeface="Cambria Math" panose="02040503050406030204" pitchFamily="18" charset="0"/>
                            </a:rPr>
                          </m:ctrlPr>
                        </m:dPr>
                        <m:e>
                          <m:r>
                            <a:rPr lang="it-IT" i="1" dirty="0" smtClean="0">
                              <a:latin typeface="Cambria Math" panose="02040503050406030204" pitchFamily="18" charset="0"/>
                            </a:rPr>
                            <m:t>𝑅</m:t>
                          </m:r>
                          <m:r>
                            <a:rPr lang="it-IT" i="1" dirty="0" smtClean="0">
                              <a:latin typeface="Cambria Math" panose="02040503050406030204" pitchFamily="18" charset="0"/>
                            </a:rPr>
                            <m:t>≤</m:t>
                          </m:r>
                          <m:r>
                            <a:rPr lang="it-IT" b="0" i="1" dirty="0" smtClean="0">
                              <a:latin typeface="Cambria Math" panose="02040503050406030204" pitchFamily="18" charset="0"/>
                            </a:rPr>
                            <m:t>𝑟</m:t>
                          </m:r>
                        </m:e>
                      </m:d>
                      <m:r>
                        <a:rPr lang="it-IT" b="0" i="1" dirty="0" smtClean="0">
                          <a:latin typeface="Cambria Math" panose="02040503050406030204" pitchFamily="18" charset="0"/>
                        </a:rPr>
                        <m:t>= </m:t>
                      </m:r>
                      <m:f>
                        <m:fPr>
                          <m:ctrlPr>
                            <a:rPr lang="it-IT" b="0" i="1" dirty="0" smtClean="0">
                              <a:latin typeface="Cambria Math" panose="02040503050406030204" pitchFamily="18" charset="0"/>
                            </a:rPr>
                          </m:ctrlPr>
                        </m:fPr>
                        <m:num>
                          <m:r>
                            <a:rPr lang="it-IT" b="0" i="1" dirty="0" smtClean="0">
                              <a:latin typeface="Cambria Math" panose="02040503050406030204" pitchFamily="18" charset="0"/>
                            </a:rPr>
                            <m:t>𝑎𝑟𝑒𝑎</m:t>
                          </m:r>
                          <m:r>
                            <a:rPr lang="it-IT" b="0" i="1" dirty="0" smtClean="0">
                              <a:latin typeface="Cambria Math" panose="02040503050406030204" pitchFamily="18" charset="0"/>
                            </a:rPr>
                            <m:t> </m:t>
                          </m:r>
                          <m:r>
                            <a:rPr lang="it-IT" b="0" i="1" dirty="0" smtClean="0">
                              <a:latin typeface="Cambria Math" panose="02040503050406030204" pitchFamily="18" charset="0"/>
                            </a:rPr>
                            <m:t>𝑜𝑓</m:t>
                          </m:r>
                          <m:r>
                            <a:rPr lang="it-IT" b="0" i="1" dirty="0" smtClean="0">
                              <a:latin typeface="Cambria Math" panose="02040503050406030204" pitchFamily="18" charset="0"/>
                            </a:rPr>
                            <m:t> </m:t>
                          </m:r>
                          <m:r>
                            <a:rPr lang="it-IT" b="0" i="1" dirty="0" smtClean="0">
                              <a:latin typeface="Cambria Math" panose="02040503050406030204" pitchFamily="18" charset="0"/>
                            </a:rPr>
                            <m:t>𝑐𝑖𝑟𝑐𝑙𝑒</m:t>
                          </m:r>
                          <m:r>
                            <a:rPr lang="it-IT" b="0" i="1" dirty="0" smtClean="0">
                              <a:latin typeface="Cambria Math" panose="02040503050406030204" pitchFamily="18" charset="0"/>
                            </a:rPr>
                            <m:t> </m:t>
                          </m:r>
                          <m:r>
                            <a:rPr lang="it-IT" b="0" i="1" dirty="0" smtClean="0">
                              <a:latin typeface="Cambria Math" panose="02040503050406030204" pitchFamily="18" charset="0"/>
                            </a:rPr>
                            <m:t>𝑤𝑖𝑡h</m:t>
                          </m:r>
                          <m:r>
                            <a:rPr lang="it-IT" b="0" i="1" dirty="0" smtClean="0">
                              <a:latin typeface="Cambria Math" panose="02040503050406030204" pitchFamily="18" charset="0"/>
                            </a:rPr>
                            <m:t> </m:t>
                          </m:r>
                          <m:r>
                            <a:rPr lang="it-IT" b="0" i="1" dirty="0" smtClean="0">
                              <a:latin typeface="Cambria Math" panose="02040503050406030204" pitchFamily="18" charset="0"/>
                            </a:rPr>
                            <m:t>𝑟𝑎𝑑𝑖𝑢𝑠</m:t>
                          </m:r>
                          <m:r>
                            <a:rPr lang="it-IT" b="0" i="1" dirty="0" smtClean="0">
                              <a:latin typeface="Cambria Math" panose="02040503050406030204" pitchFamily="18" charset="0"/>
                            </a:rPr>
                            <m:t> </m:t>
                          </m:r>
                          <m:r>
                            <a:rPr lang="it-IT" b="0" i="1" dirty="0" smtClean="0">
                              <a:latin typeface="Cambria Math" panose="02040503050406030204" pitchFamily="18" charset="0"/>
                            </a:rPr>
                            <m:t>𝑟</m:t>
                          </m:r>
                        </m:num>
                        <m:den>
                          <m:r>
                            <a:rPr lang="it-IT" b="0" i="1" dirty="0" smtClean="0">
                              <a:latin typeface="Cambria Math" panose="02040503050406030204" pitchFamily="18" charset="0"/>
                            </a:rPr>
                            <m:t>𝑎𝑟𝑒𝑎</m:t>
                          </m:r>
                          <m:r>
                            <a:rPr lang="it-IT" b="0" i="1" dirty="0" smtClean="0">
                              <a:latin typeface="Cambria Math" panose="02040503050406030204" pitchFamily="18" charset="0"/>
                            </a:rPr>
                            <m:t> </m:t>
                          </m:r>
                          <m:r>
                            <a:rPr lang="it-IT" b="0" i="1" dirty="0" smtClean="0">
                              <a:latin typeface="Cambria Math" panose="02040503050406030204" pitchFamily="18" charset="0"/>
                            </a:rPr>
                            <m:t>𝑜𝑓</m:t>
                          </m:r>
                          <m:r>
                            <a:rPr lang="it-IT" b="0" i="1" dirty="0" smtClean="0">
                              <a:latin typeface="Cambria Math" panose="02040503050406030204" pitchFamily="18" charset="0"/>
                            </a:rPr>
                            <m:t> </m:t>
                          </m:r>
                          <m:r>
                            <a:rPr lang="it-IT" b="0" i="1" dirty="0" smtClean="0">
                              <a:latin typeface="Cambria Math" panose="02040503050406030204" pitchFamily="18" charset="0"/>
                            </a:rPr>
                            <m:t>𝑐𝑖𝑟𝑐𝑙𝑒</m:t>
                          </m:r>
                          <m:r>
                            <a:rPr lang="it-IT" b="0" i="1" dirty="0" smtClean="0">
                              <a:latin typeface="Cambria Math" panose="02040503050406030204" pitchFamily="18" charset="0"/>
                            </a:rPr>
                            <m:t> </m:t>
                          </m:r>
                          <m:r>
                            <a:rPr lang="it-IT" b="0" i="1" dirty="0" smtClean="0">
                              <a:latin typeface="Cambria Math" panose="02040503050406030204" pitchFamily="18" charset="0"/>
                            </a:rPr>
                            <m:t>𝑤𝑖𝑡h</m:t>
                          </m:r>
                          <m:r>
                            <a:rPr lang="it-IT" b="0" i="1" dirty="0" smtClean="0">
                              <a:latin typeface="Cambria Math" panose="02040503050406030204" pitchFamily="18" charset="0"/>
                            </a:rPr>
                            <m:t> </m:t>
                          </m:r>
                          <m:r>
                            <a:rPr lang="it-IT" b="0" i="1" dirty="0" smtClean="0">
                              <a:latin typeface="Cambria Math" panose="02040503050406030204" pitchFamily="18" charset="0"/>
                            </a:rPr>
                            <m:t>𝑟𝑎𝑑𝑖𝑢𝑠</m:t>
                          </m:r>
                          <m:r>
                            <a:rPr lang="it-IT" b="0" i="1" dirty="0" smtClean="0">
                              <a:latin typeface="Cambria Math" panose="02040503050406030204" pitchFamily="18" charset="0"/>
                            </a:rPr>
                            <m:t> </m:t>
                          </m:r>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𝑅</m:t>
                              </m:r>
                            </m:e>
                            <m:sub>
                              <m:r>
                                <a:rPr lang="it-IT" b="0" i="1" dirty="0" smtClean="0">
                                  <a:latin typeface="Cambria Math" panose="02040503050406030204" pitchFamily="18" charset="0"/>
                                </a:rPr>
                                <m:t>𝑓𝑖𝑥</m:t>
                              </m:r>
                            </m:sub>
                          </m:sSub>
                        </m:den>
                      </m:f>
                    </m:oMath>
                  </m:oMathPara>
                </a14:m>
                <a:endParaRPr lang="it-IT" b="0" i="1" dirty="0">
                  <a:latin typeface="Adobe Caslon Pro"/>
                </a:endParaRPr>
              </a:p>
              <a:p>
                <a:r>
                  <a:rPr lang="it-IT" b="0" i="1" dirty="0">
                    <a:latin typeface="Adobe Caslon Pro"/>
                  </a:rPr>
                  <a:t>              	                     </a:t>
                </a:r>
                <a14:m>
                  <m:oMath xmlns:m="http://schemas.openxmlformats.org/officeDocument/2006/math">
                    <m:r>
                      <a:rPr lang="it-IT" b="0" i="1" smtClean="0">
                        <a:latin typeface="Cambria Math" panose="02040503050406030204" pitchFamily="18" charset="0"/>
                      </a:rPr>
                      <m:t>= </m:t>
                    </m:r>
                    <m:f>
                      <m:fPr>
                        <m:ctrlPr>
                          <a:rPr lang="it-IT" b="0" i="1" smtClean="0">
                            <a:latin typeface="Cambria Math" panose="02040503050406030204" pitchFamily="18" charset="0"/>
                          </a:rPr>
                        </m:ctrlPr>
                      </m:fPr>
                      <m:num>
                        <m:sSup>
                          <m:sSupPr>
                            <m:ctrlPr>
                              <a:rPr lang="it-IT" b="0" i="1" smtClean="0">
                                <a:latin typeface="Cambria Math" panose="02040503050406030204" pitchFamily="18" charset="0"/>
                              </a:rPr>
                            </m:ctrlPr>
                          </m:sSupPr>
                          <m:e>
                            <m:r>
                              <a:rPr lang="it-IT" b="0" i="1" smtClean="0">
                                <a:latin typeface="Cambria Math" panose="02040503050406030204" pitchFamily="18" charset="0"/>
                              </a:rPr>
                              <m:t>𝑟</m:t>
                            </m:r>
                          </m:e>
                          <m:sup>
                            <m:r>
                              <a:rPr lang="it-IT" b="0" i="1" smtClean="0">
                                <a:latin typeface="Cambria Math" panose="02040503050406030204" pitchFamily="18" charset="0"/>
                              </a:rPr>
                              <m:t>2</m:t>
                            </m:r>
                          </m:sup>
                        </m:sSup>
                      </m:num>
                      <m:den>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𝑅</m:t>
                            </m:r>
                          </m:e>
                          <m:sub>
                            <m:r>
                              <a:rPr lang="it-IT" b="0" i="1" smtClean="0">
                                <a:latin typeface="Cambria Math" panose="02040503050406030204" pitchFamily="18" charset="0"/>
                              </a:rPr>
                              <m:t>𝑓𝑖𝑥</m:t>
                            </m:r>
                          </m:sub>
                          <m:sup>
                            <m:r>
                              <a:rPr lang="it-IT" b="0" i="1" smtClean="0">
                                <a:latin typeface="Cambria Math" panose="02040503050406030204" pitchFamily="18" charset="0"/>
                              </a:rPr>
                              <m:t>2</m:t>
                            </m:r>
                          </m:sup>
                        </m:sSubSup>
                      </m:den>
                    </m:f>
                    <m:r>
                      <a:rPr lang="it-IT" b="0" i="1" smtClean="0">
                        <a:latin typeface="Cambria Math" panose="02040503050406030204" pitchFamily="18" charset="0"/>
                      </a:rPr>
                      <m:t>, 0≤</m:t>
                    </m:r>
                    <m:r>
                      <a:rPr lang="it-IT" b="0" i="1" smtClean="0">
                        <a:latin typeface="Cambria Math" panose="02040503050406030204" pitchFamily="18" charset="0"/>
                      </a:rPr>
                      <m:t>𝑟</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𝑅</m:t>
                        </m:r>
                      </m:e>
                      <m:sub>
                        <m:r>
                          <a:rPr lang="it-IT" b="0" i="1" smtClean="0">
                            <a:latin typeface="Cambria Math" panose="02040503050406030204" pitchFamily="18" charset="0"/>
                          </a:rPr>
                          <m:t>𝑓𝑖𝑥</m:t>
                        </m:r>
                      </m:sub>
                    </m:sSub>
                    <m:r>
                      <a:rPr lang="it-IT" b="0" i="1" smtClean="0">
                        <a:latin typeface="Cambria Math" panose="02040503050406030204" pitchFamily="18" charset="0"/>
                      </a:rPr>
                      <m:t>   </m:t>
                    </m:r>
                    <m:r>
                      <a:rPr lang="it-IT" b="0" i="1" smtClean="0">
                        <a:latin typeface="Cambria Math" panose="02040503050406030204" pitchFamily="18" charset="0"/>
                        <a:ea typeface="Cambria Math" panose="02040503050406030204" pitchFamily="18" charset="0"/>
                      </a:rPr>
                      <m:t>∧  1, </m:t>
                    </m:r>
                    <m:r>
                      <a:rPr lang="it-IT" b="0" i="1" smtClean="0">
                        <a:latin typeface="Cambria Math" panose="02040503050406030204" pitchFamily="18" charset="0"/>
                        <a:ea typeface="Cambria Math" panose="02040503050406030204" pitchFamily="18" charset="0"/>
                      </a:rPr>
                      <m:t>𝑟</m:t>
                    </m:r>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𝑅</m:t>
                        </m:r>
                      </m:e>
                      <m:sub>
                        <m:r>
                          <a:rPr lang="it-IT" b="0" i="1" smtClean="0">
                            <a:latin typeface="Cambria Math" panose="02040503050406030204" pitchFamily="18" charset="0"/>
                            <a:ea typeface="Cambria Math" panose="02040503050406030204" pitchFamily="18" charset="0"/>
                          </a:rPr>
                          <m:t>𝑓𝑖𝑥</m:t>
                        </m:r>
                      </m:sub>
                    </m:sSub>
                    <m:r>
                      <a:rPr lang="it-IT" b="0" i="1" smtClean="0">
                        <a:latin typeface="Cambria Math" panose="02040503050406030204" pitchFamily="18" charset="0"/>
                      </a:rPr>
                      <m:t> </m:t>
                    </m:r>
                  </m:oMath>
                </a14:m>
                <a:endParaRPr lang="it-IT" b="0" i="1" dirty="0">
                  <a:latin typeface="Adobe Caslon Pro"/>
                </a:endParaRPr>
              </a:p>
              <a:p>
                <a:endParaRPr lang="it-IT" sz="800" b="0" i="1" dirty="0">
                  <a:latin typeface="Adobe Caslon Pro"/>
                </a:endParaRPr>
              </a:p>
              <a:p>
                <a:pPr/>
                <a14:m>
                  <m:oMathPara xmlns:m="http://schemas.openxmlformats.org/officeDocument/2006/math">
                    <m:oMathParaPr>
                      <m:jc m:val="left"/>
                    </m:oMathParaPr>
                    <m:oMath xmlns:m="http://schemas.openxmlformats.org/officeDocument/2006/math">
                      <m:r>
                        <a:rPr lang="it-IT" b="0" i="1" smtClean="0">
                          <a:latin typeface="Cambria Math" panose="02040503050406030204" pitchFamily="18" charset="0"/>
                        </a:rPr>
                        <m:t>        </m:t>
                      </m:r>
                      <m:r>
                        <a:rPr lang="it-IT" b="0" i="1" smtClean="0">
                          <a:latin typeface="Cambria Math" panose="02040503050406030204" pitchFamily="18" charset="0"/>
                        </a:rPr>
                        <m:t>𝑓</m:t>
                      </m:r>
                      <m:d>
                        <m:dPr>
                          <m:ctrlPr>
                            <a:rPr lang="it-IT" b="0" i="1" smtClean="0">
                              <a:latin typeface="Cambria Math" panose="02040503050406030204" pitchFamily="18" charset="0"/>
                            </a:rPr>
                          </m:ctrlPr>
                        </m:dPr>
                        <m:e>
                          <m:r>
                            <a:rPr lang="it-IT" b="0" i="1" smtClean="0">
                              <a:latin typeface="Cambria Math" panose="02040503050406030204" pitchFamily="18" charset="0"/>
                            </a:rPr>
                            <m:t>𝑟</m:t>
                          </m:r>
                        </m:e>
                      </m:d>
                      <m:r>
                        <a:rPr lang="it-IT" b="0" i="1" smtClean="0">
                          <a:latin typeface="Cambria Math" panose="02040503050406030204" pitchFamily="18" charset="0"/>
                        </a:rPr>
                        <m:t>=</m:t>
                      </m:r>
                      <m:r>
                        <a:rPr lang="it-IT" i="1">
                          <a:latin typeface="Cambria Math" panose="02040503050406030204" pitchFamily="18" charset="0"/>
                        </a:rPr>
                        <m:t> </m:t>
                      </m:r>
                      <m:f>
                        <m:fPr>
                          <m:ctrlPr>
                            <a:rPr lang="it-IT" i="1">
                              <a:latin typeface="Cambria Math" panose="02040503050406030204" pitchFamily="18" charset="0"/>
                            </a:rPr>
                          </m:ctrlPr>
                        </m:fPr>
                        <m:num>
                          <m:r>
                            <a:rPr lang="it-IT" b="0" i="1" smtClean="0">
                              <a:latin typeface="Cambria Math" panose="02040503050406030204" pitchFamily="18" charset="0"/>
                            </a:rPr>
                            <m:t>𝑟</m:t>
                          </m:r>
                        </m:num>
                        <m:den>
                          <m:sSubSup>
                            <m:sSubSupPr>
                              <m:ctrlPr>
                                <a:rPr lang="it-IT" i="1">
                                  <a:latin typeface="Cambria Math" panose="02040503050406030204" pitchFamily="18" charset="0"/>
                                </a:rPr>
                              </m:ctrlPr>
                            </m:sSubSupPr>
                            <m:e>
                              <m:r>
                                <a:rPr lang="it-IT" b="0" i="1" smtClean="0">
                                  <a:latin typeface="Cambria Math" panose="02040503050406030204" pitchFamily="18" charset="0"/>
                                </a:rPr>
                                <m:t>2 </m:t>
                              </m:r>
                              <m:r>
                                <a:rPr lang="it-IT" i="1">
                                  <a:latin typeface="Cambria Math" panose="02040503050406030204" pitchFamily="18" charset="0"/>
                                </a:rPr>
                                <m:t>𝑅</m:t>
                              </m:r>
                            </m:e>
                            <m:sub>
                              <m:r>
                                <a:rPr lang="it-IT" i="1">
                                  <a:latin typeface="Cambria Math" panose="02040503050406030204" pitchFamily="18" charset="0"/>
                                </a:rPr>
                                <m:t>𝑓𝑖𝑥</m:t>
                              </m:r>
                            </m:sub>
                            <m:sup>
                              <m:r>
                                <a:rPr lang="it-IT" i="1">
                                  <a:latin typeface="Cambria Math" panose="02040503050406030204" pitchFamily="18" charset="0"/>
                                </a:rPr>
                                <m:t>2</m:t>
                              </m:r>
                            </m:sup>
                          </m:sSubSup>
                        </m:den>
                      </m:f>
                      <m:r>
                        <a:rPr lang="it-IT" i="1">
                          <a:latin typeface="Cambria Math" panose="02040503050406030204" pitchFamily="18" charset="0"/>
                        </a:rPr>
                        <m:t>, 0≤</m:t>
                      </m:r>
                      <m:r>
                        <a:rPr lang="it-IT" i="1">
                          <a:latin typeface="Cambria Math" panose="02040503050406030204" pitchFamily="18" charset="0"/>
                        </a:rPr>
                        <m:t>𝑟</m:t>
                      </m:r>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𝑅</m:t>
                          </m:r>
                        </m:e>
                        <m:sub>
                          <m:r>
                            <a:rPr lang="it-IT" i="1">
                              <a:latin typeface="Cambria Math" panose="02040503050406030204" pitchFamily="18" charset="0"/>
                            </a:rPr>
                            <m:t>𝑓𝑖𝑥</m:t>
                          </m:r>
                        </m:sub>
                      </m:sSub>
                      <m:r>
                        <a:rPr lang="it-IT" i="1">
                          <a:latin typeface="Cambria Math" panose="02040503050406030204" pitchFamily="18" charset="0"/>
                        </a:rPr>
                        <m:t>   </m:t>
                      </m:r>
                      <m:r>
                        <a:rPr lang="it-IT" i="1">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0</m:t>
                      </m:r>
                      <m:r>
                        <a:rPr lang="it-IT" i="1">
                          <a:latin typeface="Cambria Math" panose="02040503050406030204" pitchFamily="18" charset="0"/>
                          <a:ea typeface="Cambria Math" panose="02040503050406030204" pitchFamily="18" charset="0"/>
                        </a:rPr>
                        <m:t>, </m:t>
                      </m:r>
                      <m:r>
                        <a:rPr lang="it-IT" i="1">
                          <a:latin typeface="Cambria Math" panose="02040503050406030204" pitchFamily="18" charset="0"/>
                          <a:ea typeface="Cambria Math" panose="02040503050406030204" pitchFamily="18" charset="0"/>
                        </a:rPr>
                        <m:t>𝑟</m:t>
                      </m:r>
                      <m:r>
                        <a:rPr lang="it-IT" i="1">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𝑅</m:t>
                          </m:r>
                        </m:e>
                        <m:sub>
                          <m:r>
                            <a:rPr lang="it-IT" i="1">
                              <a:latin typeface="Cambria Math" panose="02040503050406030204" pitchFamily="18" charset="0"/>
                              <a:ea typeface="Cambria Math" panose="02040503050406030204" pitchFamily="18" charset="0"/>
                            </a:rPr>
                            <m:t>𝑓𝑖𝑥</m:t>
                          </m:r>
                        </m:sub>
                      </m:sSub>
                    </m:oMath>
                  </m:oMathPara>
                </a14:m>
                <a:endParaRPr lang="it-IT" i="1" dirty="0">
                  <a:latin typeface="Adobe Caslon Pro"/>
                </a:endParaRPr>
              </a:p>
              <a:p>
                <a:endParaRPr lang="en-GB" i="1" dirty="0">
                  <a:latin typeface="Adobe Caslon Pro"/>
                </a:endParaRPr>
              </a:p>
              <a:p>
                <a:endParaRPr lang="en-GB" i="1" dirty="0">
                  <a:latin typeface="Adobe Caslon Pro"/>
                </a:endParaRPr>
              </a:p>
            </p:txBody>
          </p:sp>
        </mc:Choice>
        <mc:Fallback xmlns="">
          <p:sp>
            <p:nvSpPr>
              <p:cNvPr id="3" name="Segnaposto testo 2"/>
              <p:cNvSpPr>
                <a:spLocks noGrp="1" noRot="1" noChangeAspect="1" noMove="1" noResize="1" noEditPoints="1" noAdjustHandles="1" noChangeArrowheads="1" noChangeShapeType="1" noTextEdit="1"/>
              </p:cNvSpPr>
              <p:nvPr>
                <p:ph type="body" sz="quarter" idx="12"/>
              </p:nvPr>
            </p:nvSpPr>
            <p:spPr>
              <a:xfrm>
                <a:off x="741122" y="2401070"/>
                <a:ext cx="6246812" cy="3889375"/>
              </a:xfrm>
              <a:blipFill>
                <a:blip r:embed="rId3"/>
                <a:stretch>
                  <a:fillRect l="-879" t="-1567" b="-4702"/>
                </a:stretch>
              </a:blipFill>
            </p:spPr>
            <p:txBody>
              <a:bodyPr/>
              <a:lstStyle/>
              <a:p>
                <a:r>
                  <a:rPr lang="it-IT">
                    <a:noFill/>
                  </a:rPr>
                  <a:t> </a:t>
                </a:r>
              </a:p>
            </p:txBody>
          </p:sp>
        </mc:Fallback>
      </mc:AlternateContent>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26</a:t>
            </a:fld>
            <a:endParaRPr lang="it-IT" dirty="0">
              <a:latin typeface="Adobe Caslon Pro"/>
            </a:endParaRPr>
          </a:p>
        </p:txBody>
      </p:sp>
      <p:pic>
        <p:nvPicPr>
          <p:cNvPr id="7" name="Immagine 6"/>
          <p:cNvPicPr>
            <a:picLocks noChangeAspect="1"/>
          </p:cNvPicPr>
          <p:nvPr/>
        </p:nvPicPr>
        <p:blipFill rotWithShape="1">
          <a:blip r:embed="rId4"/>
          <a:srcRect t="-1" b="937"/>
          <a:stretch/>
        </p:blipFill>
        <p:spPr>
          <a:xfrm>
            <a:off x="6987934" y="2891960"/>
            <a:ext cx="4507801" cy="3509634"/>
          </a:xfrm>
          <a:prstGeom prst="rect">
            <a:avLst/>
          </a:prstGeom>
        </p:spPr>
      </p:pic>
      <p:sp>
        <p:nvSpPr>
          <p:cNvPr id="9" name="CasellaDiTesto 8"/>
          <p:cNvSpPr txBox="1"/>
          <p:nvPr/>
        </p:nvSpPr>
        <p:spPr>
          <a:xfrm>
            <a:off x="199232" y="4623544"/>
            <a:ext cx="746700" cy="369332"/>
          </a:xfrm>
          <a:prstGeom prst="rect">
            <a:avLst/>
          </a:prstGeom>
          <a:noFill/>
        </p:spPr>
        <p:txBody>
          <a:bodyPr wrap="square" rtlCol="0">
            <a:spAutoFit/>
          </a:bodyPr>
          <a:lstStyle/>
          <a:p>
            <a:pPr algn="ctr"/>
            <a:r>
              <a:rPr lang="it-IT" dirty="0">
                <a:latin typeface="Adobe Caslon Pro"/>
                <a:cs typeface="Arial" panose="020B0604020202020204" pitchFamily="34" charset="0"/>
              </a:rPr>
              <a:t>CDF:</a:t>
            </a:r>
            <a:endParaRPr lang="en-GB" dirty="0">
              <a:latin typeface="Adobe Caslon Pro"/>
              <a:cs typeface="Arial" panose="020B0604020202020204" pitchFamily="34" charset="0"/>
            </a:endParaRPr>
          </a:p>
        </p:txBody>
      </p:sp>
      <p:sp>
        <p:nvSpPr>
          <p:cNvPr id="10" name="CasellaDiTesto 9"/>
          <p:cNvSpPr txBox="1"/>
          <p:nvPr/>
        </p:nvSpPr>
        <p:spPr>
          <a:xfrm>
            <a:off x="199232" y="5916317"/>
            <a:ext cx="746700" cy="369332"/>
          </a:xfrm>
          <a:prstGeom prst="rect">
            <a:avLst/>
          </a:prstGeom>
          <a:noFill/>
        </p:spPr>
        <p:txBody>
          <a:bodyPr wrap="square" rtlCol="0">
            <a:spAutoFit/>
          </a:bodyPr>
          <a:lstStyle/>
          <a:p>
            <a:pPr algn="ctr"/>
            <a:r>
              <a:rPr lang="it-IT" dirty="0">
                <a:latin typeface="Adobe Caslon Pro"/>
                <a:cs typeface="Arial" panose="020B0604020202020204" pitchFamily="34" charset="0"/>
              </a:rPr>
              <a:t>PDF:</a:t>
            </a:r>
            <a:endParaRPr lang="en-GB" dirty="0">
              <a:latin typeface="Adobe Caslon Pro"/>
              <a:cs typeface="Arial" panose="020B0604020202020204" pitchFamily="34" charset="0"/>
            </a:endParaRPr>
          </a:p>
        </p:txBody>
      </p:sp>
      <p:sp>
        <p:nvSpPr>
          <p:cNvPr id="11" name="CasellaDiTesto 10">
            <a:extLst>
              <a:ext uri="{FF2B5EF4-FFF2-40B4-BE49-F238E27FC236}">
                <a16:creationId xmlns:a16="http://schemas.microsoft.com/office/drawing/2014/main" id="{10A994A2-84DA-4DBA-83DE-324DB3DDD7BE}"/>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12" name="Gruppo 11">
            <a:extLst>
              <a:ext uri="{FF2B5EF4-FFF2-40B4-BE49-F238E27FC236}">
                <a16:creationId xmlns:a16="http://schemas.microsoft.com/office/drawing/2014/main" id="{8BFE4963-75C6-485A-8799-8E5E297B0794}"/>
              </a:ext>
            </a:extLst>
          </p:cNvPr>
          <p:cNvGrpSpPr/>
          <p:nvPr/>
        </p:nvGrpSpPr>
        <p:grpSpPr>
          <a:xfrm>
            <a:off x="2903424" y="373469"/>
            <a:ext cx="1829461" cy="618073"/>
            <a:chOff x="2903424" y="211809"/>
            <a:chExt cx="1829461" cy="618073"/>
          </a:xfrm>
        </p:grpSpPr>
        <p:pic>
          <p:nvPicPr>
            <p:cNvPr id="13" name="Immagine 12">
              <a:extLst>
                <a:ext uri="{FF2B5EF4-FFF2-40B4-BE49-F238E27FC236}">
                  <a16:creationId xmlns:a16="http://schemas.microsoft.com/office/drawing/2014/main" id="{64983619-7839-44DE-BAAB-AF4B9488C0B4}"/>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14" name="Gruppo 13">
              <a:extLst>
                <a:ext uri="{FF2B5EF4-FFF2-40B4-BE49-F238E27FC236}">
                  <a16:creationId xmlns:a16="http://schemas.microsoft.com/office/drawing/2014/main" id="{EC79B17C-75E0-4EE4-9EC6-7BB9FA0D6FE7}"/>
                </a:ext>
              </a:extLst>
            </p:cNvPr>
            <p:cNvGrpSpPr/>
            <p:nvPr/>
          </p:nvGrpSpPr>
          <p:grpSpPr>
            <a:xfrm>
              <a:off x="2903424" y="230872"/>
              <a:ext cx="1389573" cy="599010"/>
              <a:chOff x="2981720" y="122642"/>
              <a:chExt cx="1389573" cy="599010"/>
            </a:xfrm>
          </p:grpSpPr>
          <p:pic>
            <p:nvPicPr>
              <p:cNvPr id="15" name="Picture 2" descr="ITN Inspire Logo">
                <a:extLst>
                  <a:ext uri="{FF2B5EF4-FFF2-40B4-BE49-F238E27FC236}">
                    <a16:creationId xmlns:a16="http://schemas.microsoft.com/office/drawing/2014/main" id="{F51EA0F1-D89B-4463-9FFB-C41019E61BC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TN Inspire Logo">
                <a:extLst>
                  <a:ext uri="{FF2B5EF4-FFF2-40B4-BE49-F238E27FC236}">
                    <a16:creationId xmlns:a16="http://schemas.microsoft.com/office/drawing/2014/main" id="{6E3A5131-9555-46E9-9C42-D9AEE115947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7" name="Tabella 6">
            <a:extLst>
              <a:ext uri="{FF2B5EF4-FFF2-40B4-BE49-F238E27FC236}">
                <a16:creationId xmlns:a16="http://schemas.microsoft.com/office/drawing/2014/main" id="{0DE38F61-E8EC-4193-8FC7-F5B608DD89DD}"/>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845592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1: Source </a:t>
            </a:r>
            <a:r>
              <a:rPr lang="it-IT" dirty="0" err="1">
                <a:latin typeface="Adobe Caslon Pro"/>
              </a:rPr>
              <a:t>characterization</a:t>
            </a:r>
            <a:endParaRPr lang="en-GB" dirty="0">
              <a:latin typeface="Adobe Caslon Pro"/>
            </a:endParaRPr>
          </a:p>
        </p:txBody>
      </p:sp>
      <p:sp>
        <p:nvSpPr>
          <p:cNvPr id="3" name="Segnaposto testo 2"/>
          <p:cNvSpPr>
            <a:spLocks noGrp="1"/>
          </p:cNvSpPr>
          <p:nvPr>
            <p:ph type="body" sz="quarter" idx="12"/>
          </p:nvPr>
        </p:nvSpPr>
        <p:spPr>
          <a:xfrm>
            <a:off x="741119" y="2705867"/>
            <a:ext cx="6246808" cy="2212974"/>
          </a:xfrm>
          <a:gradFill>
            <a:gsLst>
              <a:gs pos="0">
                <a:schemeClr val="accent4">
                  <a:lumMod val="20000"/>
                  <a:lumOff val="80000"/>
                </a:schemeClr>
              </a:gs>
              <a:gs pos="100000">
                <a:schemeClr val="accent4">
                  <a:lumMod val="40000"/>
                  <a:lumOff val="60000"/>
                </a:schemeClr>
              </a:gs>
            </a:gsLst>
            <a:path path="circle">
              <a:fillToRect l="50000" t="50000" r="50000" b="50000"/>
            </a:path>
          </a:gradFill>
        </p:spPr>
        <p:txBody>
          <a:bodyPr/>
          <a:lstStyle/>
          <a:p>
            <a:r>
              <a:rPr lang="it-IT" u="sng" dirty="0" err="1">
                <a:latin typeface="Adobe Caslon Pro"/>
              </a:rPr>
              <a:t>Codes</a:t>
            </a:r>
            <a:r>
              <a:rPr lang="it-IT" u="sng" dirty="0">
                <a:latin typeface="Adobe Caslon Pro"/>
              </a:rPr>
              <a:t>:</a:t>
            </a:r>
          </a:p>
          <a:p>
            <a:pPr marL="400050" indent="-400050">
              <a:buFont typeface="+mj-lt"/>
              <a:buAutoNum type="romanLcPeriod"/>
            </a:pPr>
            <a:r>
              <a:rPr lang="it-IT" dirty="0">
                <a:latin typeface="Adobe Caslon Pro"/>
              </a:rPr>
              <a:t>Read </a:t>
            </a:r>
            <a:r>
              <a:rPr lang="it-IT" i="1" dirty="0">
                <a:latin typeface="Adobe Caslon Pro"/>
              </a:rPr>
              <a:t>source.xls</a:t>
            </a:r>
            <a:r>
              <a:rPr lang="it-IT" dirty="0">
                <a:latin typeface="Adobe Caslon Pro"/>
              </a:rPr>
              <a:t> file</a:t>
            </a:r>
          </a:p>
          <a:p>
            <a:pPr marL="400050" indent="-400050">
              <a:buFont typeface="+mj-lt"/>
              <a:buAutoNum type="romanLcPeriod"/>
            </a:pPr>
            <a:r>
              <a:rPr lang="it-IT" dirty="0" err="1">
                <a:latin typeface="Adobe Caslon Pro"/>
              </a:rPr>
              <a:t>Run</a:t>
            </a:r>
            <a:r>
              <a:rPr lang="it-IT" dirty="0">
                <a:latin typeface="Adobe Caslon Pro"/>
              </a:rPr>
              <a:t> </a:t>
            </a:r>
            <a:r>
              <a:rPr lang="it-IT" dirty="0" err="1">
                <a:latin typeface="Adobe Caslon Pro"/>
              </a:rPr>
              <a:t>section</a:t>
            </a:r>
            <a:r>
              <a:rPr lang="it-IT" dirty="0">
                <a:latin typeface="Adobe Caslon Pro"/>
              </a:rPr>
              <a:t> </a:t>
            </a:r>
            <a:r>
              <a:rPr lang="en-GB" i="1" dirty="0">
                <a:latin typeface="Adobe Caslon Pro"/>
              </a:rPr>
              <a:t>Earthquake source characterization </a:t>
            </a:r>
            <a:r>
              <a:rPr lang="en-GB" dirty="0">
                <a:latin typeface="Adobe Caslon Pro"/>
              </a:rPr>
              <a:t>in the attached </a:t>
            </a:r>
            <a:r>
              <a:rPr lang="en-GB" dirty="0" err="1">
                <a:latin typeface="Adobe Caslon Pro"/>
              </a:rPr>
              <a:t>Matlab</a:t>
            </a:r>
            <a:r>
              <a:rPr lang="en-GB" dirty="0">
                <a:latin typeface="Adobe Caslon Pro"/>
              </a:rPr>
              <a:t> code or load variable </a:t>
            </a:r>
            <a:r>
              <a:rPr lang="en-GB" i="1" dirty="0" err="1">
                <a:latin typeface="Adobe Caslon Pro"/>
              </a:rPr>
              <a:t>seismic_source.mat</a:t>
            </a:r>
            <a:r>
              <a:rPr lang="en-GB" i="1" dirty="0">
                <a:latin typeface="Adobe Caslon Pro"/>
              </a:rPr>
              <a:t> </a:t>
            </a:r>
            <a:r>
              <a:rPr lang="en-GB" dirty="0">
                <a:latin typeface="Adobe Caslon Pro"/>
              </a:rPr>
              <a:t>already prepared with the previously seen data</a:t>
            </a:r>
            <a:endParaRPr lang="en-GB" i="1" dirty="0">
              <a:latin typeface="Adobe Caslon Pro"/>
            </a:endParaRPr>
          </a:p>
          <a:p>
            <a:pPr marL="400050" indent="-400050">
              <a:buFont typeface="+mj-lt"/>
              <a:buAutoNum type="romanLcPeriod"/>
            </a:pPr>
            <a:endParaRPr lang="en-GB" dirty="0">
              <a:latin typeface="Adobe Caslon Pro"/>
            </a:endParaRPr>
          </a:p>
          <a:p>
            <a:endParaRPr lang="en-GB" i="1"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27</a:t>
            </a:fld>
            <a:endParaRPr lang="it-IT" dirty="0">
              <a:latin typeface="Adobe Caslon Pro"/>
            </a:endParaRPr>
          </a:p>
        </p:txBody>
      </p:sp>
      <p:pic>
        <p:nvPicPr>
          <p:cNvPr id="7" name="Immagine 6"/>
          <p:cNvPicPr>
            <a:picLocks noChangeAspect="1"/>
          </p:cNvPicPr>
          <p:nvPr/>
        </p:nvPicPr>
        <p:blipFill rotWithShape="1">
          <a:blip r:embed="rId3"/>
          <a:srcRect t="-1" b="937"/>
          <a:stretch/>
        </p:blipFill>
        <p:spPr>
          <a:xfrm>
            <a:off x="6987927" y="2705867"/>
            <a:ext cx="4507801" cy="3509634"/>
          </a:xfrm>
          <a:prstGeom prst="rect">
            <a:avLst/>
          </a:prstGeom>
        </p:spPr>
      </p:pic>
      <p:sp>
        <p:nvSpPr>
          <p:cNvPr id="8" name="CasellaDiTesto 7">
            <a:extLst>
              <a:ext uri="{FF2B5EF4-FFF2-40B4-BE49-F238E27FC236}">
                <a16:creationId xmlns:a16="http://schemas.microsoft.com/office/drawing/2014/main" id="{C9601DE1-EC8C-4F38-93BE-AE6B40E21A65}"/>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9" name="Gruppo 8">
            <a:extLst>
              <a:ext uri="{FF2B5EF4-FFF2-40B4-BE49-F238E27FC236}">
                <a16:creationId xmlns:a16="http://schemas.microsoft.com/office/drawing/2014/main" id="{4BF471B0-0F33-4FB4-8760-1387A2706F6D}"/>
              </a:ext>
            </a:extLst>
          </p:cNvPr>
          <p:cNvGrpSpPr/>
          <p:nvPr/>
        </p:nvGrpSpPr>
        <p:grpSpPr>
          <a:xfrm>
            <a:off x="2903424" y="373469"/>
            <a:ext cx="1829461" cy="618073"/>
            <a:chOff x="2903424" y="211809"/>
            <a:chExt cx="1829461" cy="618073"/>
          </a:xfrm>
        </p:grpSpPr>
        <p:pic>
          <p:nvPicPr>
            <p:cNvPr id="10" name="Immagine 9">
              <a:extLst>
                <a:ext uri="{FF2B5EF4-FFF2-40B4-BE49-F238E27FC236}">
                  <a16:creationId xmlns:a16="http://schemas.microsoft.com/office/drawing/2014/main" id="{CA2EBC80-B41A-4519-A8A0-75ACBB139845}"/>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1" name="Gruppo 10">
              <a:extLst>
                <a:ext uri="{FF2B5EF4-FFF2-40B4-BE49-F238E27FC236}">
                  <a16:creationId xmlns:a16="http://schemas.microsoft.com/office/drawing/2014/main" id="{0C651592-A75F-4BC7-9DB7-2822BC0F4FB4}"/>
                </a:ext>
              </a:extLst>
            </p:cNvPr>
            <p:cNvGrpSpPr/>
            <p:nvPr/>
          </p:nvGrpSpPr>
          <p:grpSpPr>
            <a:xfrm>
              <a:off x="2903424" y="230872"/>
              <a:ext cx="1389573" cy="599010"/>
              <a:chOff x="2981720" y="122642"/>
              <a:chExt cx="1389573" cy="599010"/>
            </a:xfrm>
          </p:grpSpPr>
          <p:pic>
            <p:nvPicPr>
              <p:cNvPr id="12" name="Picture 2" descr="ITN Inspire Logo">
                <a:extLst>
                  <a:ext uri="{FF2B5EF4-FFF2-40B4-BE49-F238E27FC236}">
                    <a16:creationId xmlns:a16="http://schemas.microsoft.com/office/drawing/2014/main" id="{A30C9E6F-A392-4171-9539-A52F2CEFBFF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TN Inspire Logo">
                <a:extLst>
                  <a:ext uri="{FF2B5EF4-FFF2-40B4-BE49-F238E27FC236}">
                    <a16:creationId xmlns:a16="http://schemas.microsoft.com/office/drawing/2014/main" id="{F8EEAD49-6979-4E6E-B21C-E393F2D7FA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4" name="Tabella 6">
            <a:extLst>
              <a:ext uri="{FF2B5EF4-FFF2-40B4-BE49-F238E27FC236}">
                <a16:creationId xmlns:a16="http://schemas.microsoft.com/office/drawing/2014/main" id="{9BE3D6FB-9569-4049-9DDA-F6349AC2AE67}"/>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513831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1: Source </a:t>
            </a:r>
            <a:r>
              <a:rPr lang="it-IT" dirty="0" err="1">
                <a:latin typeface="Adobe Caslon Pro"/>
              </a:rPr>
              <a:t>characterization</a:t>
            </a:r>
            <a:r>
              <a:rPr lang="it-IT" dirty="0">
                <a:latin typeface="Adobe Caslon Pro"/>
              </a:rPr>
              <a:t> - Location</a:t>
            </a:r>
            <a:endParaRPr lang="en-GB" dirty="0">
              <a:latin typeface="Adobe Caslon Pro"/>
            </a:endParaRPr>
          </a:p>
        </p:txBody>
      </p:sp>
      <p:sp>
        <p:nvSpPr>
          <p:cNvPr id="3" name="Segnaposto testo 2"/>
          <p:cNvSpPr>
            <a:spLocks noGrp="1"/>
          </p:cNvSpPr>
          <p:nvPr>
            <p:ph type="body" sz="quarter" idx="12"/>
          </p:nvPr>
        </p:nvSpPr>
        <p:spPr>
          <a:xfrm>
            <a:off x="769821" y="2481263"/>
            <a:ext cx="4233104" cy="4079875"/>
          </a:xfrm>
          <a:gradFill>
            <a:gsLst>
              <a:gs pos="0">
                <a:schemeClr val="accent4">
                  <a:lumMod val="20000"/>
                  <a:lumOff val="80000"/>
                </a:schemeClr>
              </a:gs>
              <a:gs pos="100000">
                <a:schemeClr val="accent4">
                  <a:lumMod val="40000"/>
                  <a:lumOff val="60000"/>
                </a:schemeClr>
              </a:gs>
            </a:gsLst>
            <a:path path="circle">
              <a:fillToRect l="50000" t="50000" r="50000" b="50000"/>
            </a:path>
          </a:gradFill>
        </p:spPr>
        <p:txBody>
          <a:bodyPr/>
          <a:lstStyle/>
          <a:p>
            <a:r>
              <a:rPr lang="it-IT" u="sng" dirty="0" err="1">
                <a:latin typeface="Adobe Caslon Pro"/>
              </a:rPr>
              <a:t>Codes</a:t>
            </a:r>
            <a:r>
              <a:rPr lang="it-IT" u="sng" dirty="0">
                <a:latin typeface="Adobe Caslon Pro"/>
              </a:rPr>
              <a:t>:</a:t>
            </a:r>
          </a:p>
          <a:p>
            <a:r>
              <a:rPr lang="en-GB" dirty="0">
                <a:latin typeface="Adobe Caslon Pro"/>
              </a:rPr>
              <a:t> </a:t>
            </a:r>
            <a:r>
              <a:rPr lang="en-GB" sz="1600" i="1" dirty="0">
                <a:latin typeface="Adobe Caslon Pro"/>
                <a:ea typeface="Linux Libertine G" panose="02000503000000000000" pitchFamily="2" charset="0"/>
                <a:cs typeface="Linux Libertine G" panose="02000503000000000000" pitchFamily="2" charset="0"/>
              </a:rPr>
              <a:t>% PDF of R</a:t>
            </a:r>
          </a:p>
          <a:p>
            <a:pPr>
              <a:lnSpc>
                <a:spcPts val="700"/>
              </a:lnSpc>
            </a:pPr>
            <a:r>
              <a:rPr lang="en-GB" sz="1600" i="1" dirty="0">
                <a:latin typeface="Adobe Caslon Pro"/>
                <a:ea typeface="Linux Libertine G" panose="02000503000000000000" pitchFamily="2" charset="0"/>
                <a:cs typeface="Linux Libertine G" panose="02000503000000000000" pitchFamily="2" charset="0"/>
              </a:rPr>
              <a:t> </a:t>
            </a:r>
            <a:r>
              <a:rPr lang="en-GB" sz="1600" dirty="0">
                <a:latin typeface="Adobe Caslon Pro"/>
                <a:ea typeface="Linux Libertine G" panose="02000503000000000000" pitchFamily="2" charset="0"/>
                <a:cs typeface="Linux Libertine G" panose="02000503000000000000" pitchFamily="2" charset="0"/>
              </a:rPr>
              <a:t>   </a:t>
            </a:r>
            <a:r>
              <a:rPr lang="en-GB" sz="1600" dirty="0" err="1">
                <a:latin typeface="Adobe Caslon Pro"/>
                <a:ea typeface="Linux Libertine G" panose="02000503000000000000" pitchFamily="2" charset="0"/>
                <a:cs typeface="Linux Libertine G" panose="02000503000000000000" pitchFamily="2" charset="0"/>
              </a:rPr>
              <a:t>rmax</a:t>
            </a:r>
            <a:r>
              <a:rPr lang="en-GB" sz="1600" dirty="0">
                <a:latin typeface="Adobe Caslon Pro"/>
                <a:ea typeface="Linux Libertine G" panose="02000503000000000000" pitchFamily="2" charset="0"/>
                <a:cs typeface="Linux Libertine G" panose="02000503000000000000" pitchFamily="2" charset="0"/>
              </a:rPr>
              <a:t> = </a:t>
            </a:r>
            <a:r>
              <a:rPr lang="en-GB" sz="1600" dirty="0" err="1">
                <a:latin typeface="Adobe Caslon Pro"/>
                <a:ea typeface="Linux Libertine G" panose="02000503000000000000" pitchFamily="2" charset="0"/>
                <a:cs typeface="Linux Libertine G" panose="02000503000000000000" pitchFamily="2" charset="0"/>
              </a:rPr>
              <a:t>Rmax</a:t>
            </a:r>
            <a:r>
              <a:rPr lang="en-GB" sz="1600" dirty="0">
                <a:latin typeface="Adobe Caslon Pro"/>
                <a:ea typeface="Linux Libertine G" panose="02000503000000000000" pitchFamily="2" charset="0"/>
                <a:cs typeface="Linux Libertine G" panose="02000503000000000000" pitchFamily="2" charset="0"/>
              </a:rPr>
              <a:t>*100</a:t>
            </a:r>
            <a:r>
              <a:rPr lang="en-GB" sz="1600" i="1" dirty="0">
                <a:latin typeface="Adobe Caslon Pro"/>
                <a:ea typeface="Linux Libertine G" panose="02000503000000000000" pitchFamily="2" charset="0"/>
                <a:cs typeface="Linux Libertine G" panose="02000503000000000000" pitchFamily="2" charset="0"/>
              </a:rPr>
              <a:t>;    % 50km</a:t>
            </a:r>
          </a:p>
          <a:p>
            <a:pPr>
              <a:lnSpc>
                <a:spcPts val="700"/>
              </a:lnSpc>
            </a:pPr>
            <a:r>
              <a:rPr lang="en-GB" sz="1600" i="1" dirty="0">
                <a:latin typeface="Adobe Caslon Pro"/>
                <a:ea typeface="Linux Libertine G" panose="02000503000000000000" pitchFamily="2" charset="0"/>
                <a:cs typeface="Linux Libertine G" panose="02000503000000000000" pitchFamily="2" charset="0"/>
              </a:rPr>
              <a:t>    </a:t>
            </a:r>
            <a:r>
              <a:rPr lang="en-GB" sz="1600" dirty="0" err="1">
                <a:latin typeface="Adobe Caslon Pro"/>
                <a:ea typeface="Linux Libertine G" panose="02000503000000000000" pitchFamily="2" charset="0"/>
                <a:cs typeface="Linux Libertine G" panose="02000503000000000000" pitchFamily="2" charset="0"/>
              </a:rPr>
              <a:t>rmin</a:t>
            </a:r>
            <a:r>
              <a:rPr lang="en-GB" sz="1600" dirty="0">
                <a:latin typeface="Adobe Caslon Pro"/>
                <a:ea typeface="Linux Libertine G" panose="02000503000000000000" pitchFamily="2" charset="0"/>
                <a:cs typeface="Linux Libertine G" panose="02000503000000000000" pitchFamily="2" charset="0"/>
              </a:rPr>
              <a:t> = </a:t>
            </a:r>
            <a:r>
              <a:rPr lang="en-GB" sz="1600" dirty="0" err="1">
                <a:latin typeface="Adobe Caslon Pro"/>
                <a:ea typeface="Linux Libertine G" panose="02000503000000000000" pitchFamily="2" charset="0"/>
                <a:cs typeface="Linux Libertine G" panose="02000503000000000000" pitchFamily="2" charset="0"/>
              </a:rPr>
              <a:t>Rmin</a:t>
            </a:r>
            <a:r>
              <a:rPr lang="en-GB" sz="1600" dirty="0">
                <a:latin typeface="Adobe Caslon Pro"/>
                <a:ea typeface="Linux Libertine G" panose="02000503000000000000" pitchFamily="2" charset="0"/>
                <a:cs typeface="Linux Libertine G" panose="02000503000000000000" pitchFamily="2" charset="0"/>
              </a:rPr>
              <a:t>.*100;</a:t>
            </a:r>
            <a:r>
              <a:rPr lang="en-GB" sz="1600" i="1" dirty="0">
                <a:latin typeface="Adobe Caslon Pro"/>
                <a:ea typeface="Linux Libertine G" panose="02000503000000000000" pitchFamily="2" charset="0"/>
                <a:cs typeface="Linux Libertine G" panose="02000503000000000000" pitchFamily="2" charset="0"/>
              </a:rPr>
              <a:t>   % site</a:t>
            </a:r>
          </a:p>
          <a:p>
            <a:pPr>
              <a:lnSpc>
                <a:spcPts val="700"/>
              </a:lnSpc>
            </a:pPr>
            <a:r>
              <a:rPr lang="en-GB" sz="1600" i="1" dirty="0">
                <a:latin typeface="Adobe Caslon Pro"/>
                <a:ea typeface="Linux Libertine G" panose="02000503000000000000" pitchFamily="2" charset="0"/>
                <a:cs typeface="Linux Libertine G" panose="02000503000000000000" pitchFamily="2" charset="0"/>
              </a:rPr>
              <a:t>    </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a:t>
            </a:r>
            <a:r>
              <a:rPr lang="en-GB" sz="1600" dirty="0" err="1">
                <a:latin typeface="Adobe Caslon Pro"/>
                <a:ea typeface="Linux Libertine G" panose="02000503000000000000" pitchFamily="2" charset="0"/>
                <a:cs typeface="Linux Libertine G" panose="02000503000000000000" pitchFamily="2" charset="0"/>
              </a:rPr>
              <a:t>r_step</a:t>
            </a:r>
            <a:r>
              <a:rPr lang="en-GB" sz="1600" dirty="0">
                <a:latin typeface="Adobe Caslon Pro"/>
                <a:ea typeface="Linux Libertine G" panose="02000503000000000000" pitchFamily="2" charset="0"/>
                <a:cs typeface="Linux Libertine G" panose="02000503000000000000" pitchFamily="2" charset="0"/>
              </a:rPr>
              <a:t> = </a:t>
            </a:r>
            <a:r>
              <a:rPr lang="en-GB" sz="1600" dirty="0" err="1">
                <a:latin typeface="Adobe Caslon Pro"/>
                <a:ea typeface="Linux Libertine G" panose="02000503000000000000" pitchFamily="2" charset="0"/>
                <a:cs typeface="Linux Libertine G" panose="02000503000000000000" pitchFamily="2" charset="0"/>
              </a:rPr>
              <a:t>R_step</a:t>
            </a:r>
            <a:r>
              <a:rPr lang="en-GB" sz="1600" dirty="0">
                <a:latin typeface="Adobe Caslon Pro"/>
                <a:ea typeface="Linux Libertine G" panose="02000503000000000000" pitchFamily="2" charset="0"/>
                <a:cs typeface="Linux Libertine G" panose="02000503000000000000" pitchFamily="2" charset="0"/>
              </a:rPr>
              <a:t>;</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r = </a:t>
            </a:r>
            <a:r>
              <a:rPr lang="en-GB" sz="1600" dirty="0" err="1">
                <a:latin typeface="Adobe Caslon Pro"/>
                <a:ea typeface="Linux Libertine G" panose="02000503000000000000" pitchFamily="2" charset="0"/>
                <a:cs typeface="Linux Libertine G" panose="02000503000000000000" pitchFamily="2" charset="0"/>
              </a:rPr>
              <a:t>rmin:r_step</a:t>
            </a:r>
            <a:r>
              <a:rPr lang="en-GB" sz="1600" dirty="0">
                <a:latin typeface="Adobe Caslon Pro"/>
                <a:ea typeface="Linux Libertine G" panose="02000503000000000000" pitchFamily="2" charset="0"/>
                <a:cs typeface="Linux Libertine G" panose="02000503000000000000" pitchFamily="2" charset="0"/>
              </a:rPr>
              <a:t>:(</a:t>
            </a:r>
            <a:r>
              <a:rPr lang="en-GB" sz="1600" dirty="0" err="1">
                <a:latin typeface="Adobe Caslon Pro"/>
                <a:ea typeface="Linux Libertine G" panose="02000503000000000000" pitchFamily="2" charset="0"/>
                <a:cs typeface="Linux Libertine G" panose="02000503000000000000" pitchFamily="2" charset="0"/>
              </a:rPr>
              <a:t>rmax-r_step</a:t>
            </a:r>
            <a:r>
              <a:rPr lang="en-GB" sz="1600" dirty="0">
                <a:latin typeface="Adobe Caslon Pro"/>
                <a:ea typeface="Linux Libertine G" panose="02000503000000000000" pitchFamily="2" charset="0"/>
                <a:cs typeface="Linux Libertine G" panose="02000503000000000000" pitchFamily="2" charset="0"/>
              </a:rPr>
              <a:t>);</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Fr = r.^2./rmax.^2;</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a:t>
            </a:r>
            <a:r>
              <a:rPr lang="en-GB" sz="1600" dirty="0" err="1">
                <a:latin typeface="Adobe Caslon Pro"/>
                <a:ea typeface="Linux Libertine G" panose="02000503000000000000" pitchFamily="2" charset="0"/>
                <a:cs typeface="Linux Libertine G" panose="02000503000000000000" pitchFamily="2" charset="0"/>
              </a:rPr>
              <a:t>fr</a:t>
            </a:r>
            <a:r>
              <a:rPr lang="en-GB" sz="1600" dirty="0">
                <a:latin typeface="Adobe Caslon Pro"/>
                <a:ea typeface="Linux Libertine G" panose="02000503000000000000" pitchFamily="2" charset="0"/>
                <a:cs typeface="Linux Libertine G" panose="02000503000000000000" pitchFamily="2" charset="0"/>
              </a:rPr>
              <a:t> = 2*r./rmax.^2;</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a:t>
            </a:r>
            <a:r>
              <a:rPr lang="en-GB" sz="1600" dirty="0" err="1">
                <a:latin typeface="Adobe Caslon Pro"/>
                <a:ea typeface="Linux Libertine G" panose="02000503000000000000" pitchFamily="2" charset="0"/>
                <a:cs typeface="Linux Libertine G" panose="02000503000000000000" pitchFamily="2" charset="0"/>
              </a:rPr>
              <a:t>DFr</a:t>
            </a:r>
            <a:r>
              <a:rPr lang="en-GB" sz="1600" dirty="0">
                <a:latin typeface="Adobe Caslon Pro"/>
                <a:ea typeface="Linux Libertine G" panose="02000503000000000000" pitchFamily="2" charset="0"/>
                <a:cs typeface="Linux Libertine G" panose="02000503000000000000" pitchFamily="2" charset="0"/>
              </a:rPr>
              <a:t> = </a:t>
            </a:r>
            <a:r>
              <a:rPr lang="en-GB" sz="1600" dirty="0" err="1">
                <a:latin typeface="Adobe Caslon Pro"/>
                <a:ea typeface="Linux Libertine G" panose="02000503000000000000" pitchFamily="2" charset="0"/>
                <a:cs typeface="Linux Libertine G" panose="02000503000000000000" pitchFamily="2" charset="0"/>
              </a:rPr>
              <a:t>r_step</a:t>
            </a:r>
            <a:r>
              <a:rPr lang="en-GB" sz="1600" dirty="0">
                <a:latin typeface="Adobe Caslon Pro"/>
                <a:ea typeface="Linux Libertine G" panose="02000503000000000000" pitchFamily="2" charset="0"/>
                <a:cs typeface="Linux Libertine G" panose="02000503000000000000" pitchFamily="2" charset="0"/>
              </a:rPr>
              <a:t>;</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a:t>
            </a:r>
            <a:r>
              <a:rPr lang="en-GB" sz="1600" dirty="0" err="1">
                <a:latin typeface="Adobe Caslon Pro"/>
                <a:ea typeface="Linux Libertine G" panose="02000503000000000000" pitchFamily="2" charset="0"/>
                <a:cs typeface="Linux Libertine G" panose="02000503000000000000" pitchFamily="2" charset="0"/>
              </a:rPr>
              <a:t>frdiscr</a:t>
            </a:r>
            <a:r>
              <a:rPr lang="en-GB" sz="1600" dirty="0">
                <a:latin typeface="Adobe Caslon Pro"/>
                <a:ea typeface="Linux Libertine G" panose="02000503000000000000" pitchFamily="2" charset="0"/>
                <a:cs typeface="Linux Libertine G" panose="02000503000000000000" pitchFamily="2" charset="0"/>
              </a:rPr>
              <a:t> = zeros(1,numel(Fr));</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a:t>
            </a:r>
            <a:r>
              <a:rPr lang="en-GB" sz="1600" dirty="0" err="1">
                <a:latin typeface="Adobe Caslon Pro"/>
                <a:ea typeface="Linux Libertine G" panose="02000503000000000000" pitchFamily="2" charset="0"/>
                <a:cs typeface="Linux Libertine G" panose="02000503000000000000" pitchFamily="2" charset="0"/>
              </a:rPr>
              <a:t>Frdiscr</a:t>
            </a:r>
            <a:r>
              <a:rPr lang="en-GB" sz="1600" dirty="0">
                <a:latin typeface="Adobe Caslon Pro"/>
                <a:ea typeface="Linux Libertine G" panose="02000503000000000000" pitchFamily="2" charset="0"/>
                <a:cs typeface="Linux Libertine G" panose="02000503000000000000" pitchFamily="2" charset="0"/>
              </a:rPr>
              <a:t> = zeros(1,numel(Fr));</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for </a:t>
            </a:r>
            <a:r>
              <a:rPr lang="en-GB" sz="1600" dirty="0" err="1">
                <a:latin typeface="Adobe Caslon Pro"/>
                <a:ea typeface="Linux Libertine G" panose="02000503000000000000" pitchFamily="2" charset="0"/>
                <a:cs typeface="Linux Libertine G" panose="02000503000000000000" pitchFamily="2" charset="0"/>
              </a:rPr>
              <a:t>idr</a:t>
            </a:r>
            <a:r>
              <a:rPr lang="en-GB" sz="1600" dirty="0">
                <a:latin typeface="Adobe Caslon Pro"/>
                <a:ea typeface="Linux Libertine G" panose="02000503000000000000" pitchFamily="2" charset="0"/>
                <a:cs typeface="Linux Libertine G" panose="02000503000000000000" pitchFamily="2" charset="0"/>
              </a:rPr>
              <a:t> = 2:numel(Fr)</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a:t>
            </a:r>
            <a:r>
              <a:rPr lang="en-GB" sz="1600" dirty="0" err="1">
                <a:latin typeface="Adobe Caslon Pro"/>
                <a:ea typeface="Linux Libertine G" panose="02000503000000000000" pitchFamily="2" charset="0"/>
                <a:cs typeface="Linux Libertine G" panose="02000503000000000000" pitchFamily="2" charset="0"/>
              </a:rPr>
              <a:t>frdiscr</a:t>
            </a:r>
            <a:r>
              <a:rPr lang="en-GB" sz="1600" dirty="0">
                <a:latin typeface="Adobe Caslon Pro"/>
                <a:ea typeface="Linux Libertine G" panose="02000503000000000000" pitchFamily="2" charset="0"/>
                <a:cs typeface="Linux Libertine G" panose="02000503000000000000" pitchFamily="2" charset="0"/>
              </a:rPr>
              <a:t>(</a:t>
            </a:r>
            <a:r>
              <a:rPr lang="en-GB" sz="1600" dirty="0" err="1">
                <a:latin typeface="Adobe Caslon Pro"/>
                <a:ea typeface="Linux Libertine G" panose="02000503000000000000" pitchFamily="2" charset="0"/>
                <a:cs typeface="Linux Libertine G" panose="02000503000000000000" pitchFamily="2" charset="0"/>
              </a:rPr>
              <a:t>idr</a:t>
            </a:r>
            <a:r>
              <a:rPr lang="en-GB" sz="1600" dirty="0">
                <a:latin typeface="Adobe Caslon Pro"/>
                <a:ea typeface="Linux Libertine G" panose="02000503000000000000" pitchFamily="2" charset="0"/>
                <a:cs typeface="Linux Libertine G" panose="02000503000000000000" pitchFamily="2" charset="0"/>
              </a:rPr>
              <a:t>) = -(Fr(idr-1)-Fr(</a:t>
            </a:r>
            <a:r>
              <a:rPr lang="en-GB" sz="1600" dirty="0" err="1">
                <a:latin typeface="Adobe Caslon Pro"/>
                <a:ea typeface="Linux Libertine G" panose="02000503000000000000" pitchFamily="2" charset="0"/>
                <a:cs typeface="Linux Libertine G" panose="02000503000000000000" pitchFamily="2" charset="0"/>
              </a:rPr>
              <a:t>idr</a:t>
            </a:r>
            <a:r>
              <a:rPr lang="en-GB" sz="1600" dirty="0">
                <a:latin typeface="Adobe Caslon Pro"/>
                <a:ea typeface="Linux Libertine G" panose="02000503000000000000" pitchFamily="2" charset="0"/>
                <a:cs typeface="Linux Libertine G" panose="02000503000000000000" pitchFamily="2" charset="0"/>
              </a:rPr>
              <a:t>))./(</a:t>
            </a:r>
            <a:r>
              <a:rPr lang="en-GB" sz="1600" dirty="0" err="1">
                <a:latin typeface="Adobe Caslon Pro"/>
                <a:ea typeface="Linux Libertine G" panose="02000503000000000000" pitchFamily="2" charset="0"/>
                <a:cs typeface="Linux Libertine G" panose="02000503000000000000" pitchFamily="2" charset="0"/>
              </a:rPr>
              <a:t>DFr</a:t>
            </a:r>
            <a:r>
              <a:rPr lang="en-GB" sz="1600" dirty="0">
                <a:latin typeface="Adobe Caslon Pro"/>
                <a:ea typeface="Linux Libertine G" panose="02000503000000000000" pitchFamily="2" charset="0"/>
                <a:cs typeface="Linux Libertine G" panose="02000503000000000000" pitchFamily="2" charset="0"/>
              </a:rPr>
              <a:t>);</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a:t>
            </a:r>
            <a:r>
              <a:rPr lang="en-GB" sz="1600" dirty="0" err="1">
                <a:latin typeface="Adobe Caslon Pro"/>
                <a:ea typeface="Linux Libertine G" panose="02000503000000000000" pitchFamily="2" charset="0"/>
                <a:cs typeface="Linux Libertine G" panose="02000503000000000000" pitchFamily="2" charset="0"/>
              </a:rPr>
              <a:t>Frdiscr</a:t>
            </a:r>
            <a:r>
              <a:rPr lang="en-GB" sz="1600" dirty="0">
                <a:latin typeface="Adobe Caslon Pro"/>
                <a:ea typeface="Linux Libertine G" panose="02000503000000000000" pitchFamily="2" charset="0"/>
                <a:cs typeface="Linux Libertine G" panose="02000503000000000000" pitchFamily="2" charset="0"/>
              </a:rPr>
              <a:t>(</a:t>
            </a:r>
            <a:r>
              <a:rPr lang="en-GB" sz="1600" dirty="0" err="1">
                <a:latin typeface="Adobe Caslon Pro"/>
                <a:ea typeface="Linux Libertine G" panose="02000503000000000000" pitchFamily="2" charset="0"/>
                <a:cs typeface="Linux Libertine G" panose="02000503000000000000" pitchFamily="2" charset="0"/>
              </a:rPr>
              <a:t>idr</a:t>
            </a:r>
            <a:r>
              <a:rPr lang="en-GB" sz="1600" dirty="0">
                <a:latin typeface="Adobe Caslon Pro"/>
                <a:ea typeface="Linux Libertine G" panose="02000503000000000000" pitchFamily="2" charset="0"/>
                <a:cs typeface="Linux Libertine G" panose="02000503000000000000" pitchFamily="2" charset="0"/>
              </a:rPr>
              <a:t>) = </a:t>
            </a:r>
            <a:r>
              <a:rPr lang="en-GB" sz="1600" dirty="0" err="1">
                <a:latin typeface="Adobe Caslon Pro"/>
                <a:ea typeface="Linux Libertine G" panose="02000503000000000000" pitchFamily="2" charset="0"/>
                <a:cs typeface="Linux Libertine G" panose="02000503000000000000" pitchFamily="2" charset="0"/>
              </a:rPr>
              <a:t>Frdiscr</a:t>
            </a:r>
            <a:r>
              <a:rPr lang="en-GB" sz="1600" dirty="0">
                <a:latin typeface="Adobe Caslon Pro"/>
                <a:ea typeface="Linux Libertine G" panose="02000503000000000000" pitchFamily="2" charset="0"/>
                <a:cs typeface="Linux Libertine G" panose="02000503000000000000" pitchFamily="2" charset="0"/>
              </a:rPr>
              <a:t>(idr-1)+Fr(</a:t>
            </a:r>
            <a:r>
              <a:rPr lang="en-GB" sz="1600" dirty="0" err="1">
                <a:latin typeface="Adobe Caslon Pro"/>
                <a:ea typeface="Linux Libertine G" panose="02000503000000000000" pitchFamily="2" charset="0"/>
                <a:cs typeface="Linux Libertine G" panose="02000503000000000000" pitchFamily="2" charset="0"/>
              </a:rPr>
              <a:t>idr</a:t>
            </a:r>
            <a:r>
              <a:rPr lang="en-GB" sz="1600" dirty="0">
                <a:latin typeface="Adobe Caslon Pro"/>
                <a:ea typeface="Linux Libertine G" panose="02000503000000000000" pitchFamily="2" charset="0"/>
                <a:cs typeface="Linux Libertine G" panose="02000503000000000000" pitchFamily="2" charset="0"/>
              </a:rPr>
              <a:t>);</a:t>
            </a:r>
          </a:p>
          <a:p>
            <a:pPr>
              <a:lnSpc>
                <a:spcPts val="700"/>
              </a:lnSpc>
            </a:pPr>
            <a:r>
              <a:rPr lang="en-GB" sz="1600" dirty="0">
                <a:latin typeface="Adobe Caslon Pro"/>
                <a:ea typeface="Linux Libertine G" panose="02000503000000000000" pitchFamily="2" charset="0"/>
                <a:cs typeface="Linux Libertine G" panose="02000503000000000000" pitchFamily="2" charset="0"/>
              </a:rPr>
              <a:t>    end</a:t>
            </a:r>
          </a:p>
          <a:p>
            <a:pPr>
              <a:lnSpc>
                <a:spcPts val="700"/>
              </a:lnSpc>
            </a:pPr>
            <a:endParaRPr lang="en-GB" i="1"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28</a:t>
            </a:fld>
            <a:endParaRPr lang="it-IT" dirty="0">
              <a:latin typeface="Adobe Caslon Pro"/>
            </a:endParaRPr>
          </a:p>
        </p:txBody>
      </p:sp>
      <p:pic>
        <p:nvPicPr>
          <p:cNvPr id="4" name="Immagine 3"/>
          <p:cNvPicPr>
            <a:picLocks noChangeAspect="1"/>
          </p:cNvPicPr>
          <p:nvPr/>
        </p:nvPicPr>
        <p:blipFill>
          <a:blip r:embed="rId3"/>
          <a:stretch>
            <a:fillRect/>
          </a:stretch>
        </p:blipFill>
        <p:spPr>
          <a:xfrm>
            <a:off x="5770181" y="2481263"/>
            <a:ext cx="5428678" cy="4255356"/>
          </a:xfrm>
          <a:prstGeom prst="rect">
            <a:avLst/>
          </a:prstGeom>
        </p:spPr>
      </p:pic>
      <p:sp>
        <p:nvSpPr>
          <p:cNvPr id="9" name="CasellaDiTesto 8">
            <a:extLst>
              <a:ext uri="{FF2B5EF4-FFF2-40B4-BE49-F238E27FC236}">
                <a16:creationId xmlns:a16="http://schemas.microsoft.com/office/drawing/2014/main" id="{441A0983-BCA3-4EC1-857A-3671AB26321F}"/>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10" name="Gruppo 9">
            <a:extLst>
              <a:ext uri="{FF2B5EF4-FFF2-40B4-BE49-F238E27FC236}">
                <a16:creationId xmlns:a16="http://schemas.microsoft.com/office/drawing/2014/main" id="{1D870D1B-8665-4451-9DF5-7D0D86FADCD5}"/>
              </a:ext>
            </a:extLst>
          </p:cNvPr>
          <p:cNvGrpSpPr/>
          <p:nvPr/>
        </p:nvGrpSpPr>
        <p:grpSpPr>
          <a:xfrm>
            <a:off x="2903424" y="373469"/>
            <a:ext cx="1829461" cy="618073"/>
            <a:chOff x="2903424" y="211809"/>
            <a:chExt cx="1829461" cy="618073"/>
          </a:xfrm>
        </p:grpSpPr>
        <p:pic>
          <p:nvPicPr>
            <p:cNvPr id="11" name="Immagine 10">
              <a:extLst>
                <a:ext uri="{FF2B5EF4-FFF2-40B4-BE49-F238E27FC236}">
                  <a16:creationId xmlns:a16="http://schemas.microsoft.com/office/drawing/2014/main" id="{ED3CBBD3-2FEB-4ABA-8927-EF2B3797CAD4}"/>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2" name="Gruppo 11">
              <a:extLst>
                <a:ext uri="{FF2B5EF4-FFF2-40B4-BE49-F238E27FC236}">
                  <a16:creationId xmlns:a16="http://schemas.microsoft.com/office/drawing/2014/main" id="{6B98FA0C-1290-4A3A-8D13-149009F66AB7}"/>
                </a:ext>
              </a:extLst>
            </p:cNvPr>
            <p:cNvGrpSpPr/>
            <p:nvPr/>
          </p:nvGrpSpPr>
          <p:grpSpPr>
            <a:xfrm>
              <a:off x="2903424" y="230872"/>
              <a:ext cx="1389573" cy="599010"/>
              <a:chOff x="2981720" y="122642"/>
              <a:chExt cx="1389573" cy="599010"/>
            </a:xfrm>
          </p:grpSpPr>
          <p:pic>
            <p:nvPicPr>
              <p:cNvPr id="13" name="Picture 2" descr="ITN Inspire Logo">
                <a:extLst>
                  <a:ext uri="{FF2B5EF4-FFF2-40B4-BE49-F238E27FC236}">
                    <a16:creationId xmlns:a16="http://schemas.microsoft.com/office/drawing/2014/main" id="{8CBA05C7-ADE4-4A12-A2E0-6C1C53886C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TN Inspire Logo">
                <a:extLst>
                  <a:ext uri="{FF2B5EF4-FFF2-40B4-BE49-F238E27FC236}">
                    <a16:creationId xmlns:a16="http://schemas.microsoft.com/office/drawing/2014/main" id="{6A8D5D89-ED80-4097-BE4E-D6281D1DFA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5" name="Tabella 6">
            <a:extLst>
              <a:ext uri="{FF2B5EF4-FFF2-40B4-BE49-F238E27FC236}">
                <a16:creationId xmlns:a16="http://schemas.microsoft.com/office/drawing/2014/main" id="{E92F13AC-7066-43E8-B9D7-A7AA4EEA5E0E}"/>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631920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2: </a:t>
            </a:r>
            <a:r>
              <a:rPr lang="it-IT" dirty="0" err="1">
                <a:latin typeface="Adobe Caslon Pro"/>
              </a:rPr>
              <a:t>Earthquake</a:t>
            </a:r>
            <a:r>
              <a:rPr lang="it-IT" dirty="0">
                <a:latin typeface="Adobe Caslon Pro"/>
              </a:rPr>
              <a:t> </a:t>
            </a:r>
            <a:r>
              <a:rPr lang="it-IT" dirty="0" err="1">
                <a:latin typeface="Adobe Caslon Pro"/>
              </a:rPr>
              <a:t>size</a:t>
            </a:r>
            <a:endParaRPr lang="en-GB" dirty="0">
              <a:latin typeface="Adobe Caslon Pro"/>
            </a:endParaRPr>
          </a:p>
        </p:txBody>
      </p:sp>
      <mc:AlternateContent xmlns:mc="http://schemas.openxmlformats.org/markup-compatibility/2006" xmlns:a14="http://schemas.microsoft.com/office/drawing/2010/main">
        <mc:Choice Requires="a14">
          <p:sp>
            <p:nvSpPr>
              <p:cNvPr id="3" name="Segnaposto testo 2"/>
              <p:cNvSpPr>
                <a:spLocks noGrp="1"/>
              </p:cNvSpPr>
              <p:nvPr>
                <p:ph type="body" sz="quarter" idx="12"/>
              </p:nvPr>
            </p:nvSpPr>
            <p:spPr/>
            <p:txBody>
              <a:bodyPr/>
              <a:lstStyle/>
              <a:p>
                <a:r>
                  <a:rPr lang="it-IT" dirty="0">
                    <a:latin typeface="Adobe Caslon Pro"/>
                  </a:rPr>
                  <a:t>Define the </a:t>
                </a:r>
                <a:r>
                  <a:rPr lang="it-IT" dirty="0" err="1">
                    <a:latin typeface="Adobe Caslon Pro"/>
                  </a:rPr>
                  <a:t>distribution</a:t>
                </a:r>
                <a:r>
                  <a:rPr lang="it-IT" dirty="0">
                    <a:latin typeface="Adobe Caslon Pro"/>
                  </a:rPr>
                  <a:t> of </a:t>
                </a:r>
                <a14:m>
                  <m:oMath xmlns:m="http://schemas.openxmlformats.org/officeDocument/2006/math">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𝑓</m:t>
                        </m:r>
                      </m:e>
                      <m:sub>
                        <m:r>
                          <a:rPr lang="it-IT" i="1" dirty="0" smtClean="0">
                            <a:latin typeface="Cambria Math" panose="02040503050406030204" pitchFamily="18" charset="0"/>
                          </a:rPr>
                          <m:t>𝑀</m:t>
                        </m:r>
                      </m:sub>
                    </m:sSub>
                    <m:r>
                      <a:rPr lang="it-IT" i="1" dirty="0" smtClean="0">
                        <a:latin typeface="Cambria Math" panose="02040503050406030204" pitchFamily="18" charset="0"/>
                      </a:rPr>
                      <m:t>(</m:t>
                    </m:r>
                    <m:r>
                      <a:rPr lang="it-IT" i="1" dirty="0" smtClean="0">
                        <a:latin typeface="Cambria Math" panose="02040503050406030204" pitchFamily="18" charset="0"/>
                      </a:rPr>
                      <m:t>𝑚</m:t>
                    </m:r>
                    <m:r>
                      <a:rPr lang="it-IT" i="1" dirty="0" smtClean="0">
                        <a:latin typeface="Cambria Math" panose="02040503050406030204" pitchFamily="18" charset="0"/>
                      </a:rPr>
                      <m:t>)</m:t>
                    </m:r>
                  </m:oMath>
                </a14:m>
                <a:endParaRPr lang="en-GB" dirty="0">
                  <a:latin typeface="Adobe Caslon Pro"/>
                </a:endParaRPr>
              </a:p>
              <a:p>
                <a:r>
                  <a:rPr lang="it-IT" b="1" dirty="0">
                    <a:latin typeface="Adobe Caslon Pro"/>
                  </a:rPr>
                  <a:t>Gutenberg-Richter </a:t>
                </a:r>
                <a:r>
                  <a:rPr lang="it-IT" b="1" dirty="0" err="1">
                    <a:latin typeface="Adobe Caslon Pro"/>
                  </a:rPr>
                  <a:t>bounded</a:t>
                </a:r>
                <a:r>
                  <a:rPr lang="it-IT" dirty="0">
                    <a:latin typeface="Adobe Caslon Pro"/>
                  </a:rPr>
                  <a:t> </a:t>
                </a:r>
                <a:r>
                  <a:rPr lang="it-IT" dirty="0" err="1">
                    <a:latin typeface="Adobe Caslon Pro"/>
                  </a:rPr>
                  <a:t>defines</a:t>
                </a:r>
                <a:r>
                  <a:rPr lang="it-IT" dirty="0">
                    <a:latin typeface="Adobe Caslon Pro"/>
                  </a:rPr>
                  <a:t> the </a:t>
                </a:r>
                <a:r>
                  <a:rPr lang="it-IT" dirty="0" err="1">
                    <a:latin typeface="Adobe Caslon Pro"/>
                  </a:rPr>
                  <a:t>relationship</a:t>
                </a:r>
                <a:r>
                  <a:rPr lang="it-IT" dirty="0">
                    <a:latin typeface="Adobe Caslon Pro"/>
                  </a:rPr>
                  <a:t> </a:t>
                </a:r>
                <a:r>
                  <a:rPr lang="it-IT" dirty="0" err="1">
                    <a:latin typeface="Adobe Caslon Pro"/>
                  </a:rPr>
                  <a:t>between</a:t>
                </a:r>
                <a:r>
                  <a:rPr lang="it-IT" dirty="0">
                    <a:latin typeface="Adobe Caslon Pro"/>
                  </a:rPr>
                  <a:t> the </a:t>
                </a:r>
                <a:r>
                  <a:rPr lang="it-IT" dirty="0" err="1">
                    <a:latin typeface="Adobe Caslon Pro"/>
                  </a:rPr>
                  <a:t>magnitude</a:t>
                </a:r>
                <a:r>
                  <a:rPr lang="it-IT" dirty="0">
                    <a:latin typeface="Adobe Caslon Pro"/>
                  </a:rPr>
                  <a:t> and rate of cumulative </a:t>
                </a:r>
                <a:r>
                  <a:rPr lang="it-IT" dirty="0" err="1">
                    <a:latin typeface="Adobe Caslon Pro"/>
                  </a:rPr>
                  <a:t>number</a:t>
                </a:r>
                <a:r>
                  <a:rPr lang="it-IT" dirty="0">
                    <a:latin typeface="Adobe Caslon Pro"/>
                  </a:rPr>
                  <a:t> of </a:t>
                </a:r>
                <a:r>
                  <a:rPr lang="it-IT" dirty="0" err="1">
                    <a:latin typeface="Adobe Caslon Pro"/>
                  </a:rPr>
                  <a:t>earthquakes</a:t>
                </a:r>
                <a:endParaRPr lang="it-IT" dirty="0">
                  <a:latin typeface="Adobe Caslon Pro"/>
                </a:endParaRPr>
              </a:p>
              <a:p>
                <a:endParaRPr lang="it-IT" sz="1200" dirty="0">
                  <a:latin typeface="Adobe Caslon Pro"/>
                </a:endParaRPr>
              </a:p>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𝐹</m:t>
                          </m:r>
                        </m:e>
                        <m:sub>
                          <m:r>
                            <a:rPr lang="it-IT" b="0" i="1" smtClean="0">
                              <a:latin typeface="Cambria Math" panose="02040503050406030204" pitchFamily="18" charset="0"/>
                            </a:rPr>
                            <m:t>𝑀</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𝑚</m:t>
                          </m:r>
                        </m:e>
                      </m:d>
                      <m:r>
                        <a:rPr lang="it-IT" b="0" i="1" smtClean="0">
                          <a:latin typeface="Cambria Math" panose="02040503050406030204" pitchFamily="18" charset="0"/>
                        </a:rPr>
                        <m:t>=</m:t>
                      </m:r>
                      <m:r>
                        <a:rPr lang="it-IT" b="0" i="1" smtClean="0">
                          <a:latin typeface="Cambria Math" panose="02040503050406030204" pitchFamily="18" charset="0"/>
                        </a:rPr>
                        <m:t>𝑃</m:t>
                      </m:r>
                      <m:d>
                        <m:dPr>
                          <m:ctrlPr>
                            <a:rPr lang="it-IT" b="0" i="1" smtClean="0">
                              <a:latin typeface="Cambria Math" panose="02040503050406030204" pitchFamily="18" charset="0"/>
                            </a:rPr>
                          </m:ctrlPr>
                        </m:dPr>
                        <m:e>
                          <m:r>
                            <a:rPr lang="it-IT" b="0" i="1" smtClean="0">
                              <a:latin typeface="Cambria Math" panose="02040503050406030204" pitchFamily="18" charset="0"/>
                            </a:rPr>
                            <m:t>𝑀</m:t>
                          </m:r>
                          <m:r>
                            <a:rPr lang="it-IT" b="0" i="1" smtClean="0">
                              <a:latin typeface="Cambria Math" panose="02040503050406030204" pitchFamily="18" charset="0"/>
                            </a:rPr>
                            <m:t>≤</m:t>
                          </m:r>
                          <m:r>
                            <a:rPr lang="it-IT" b="0" i="1" smtClean="0">
                              <a:latin typeface="Cambria Math" panose="02040503050406030204" pitchFamily="18" charset="0"/>
                            </a:rPr>
                            <m:t>𝑚</m:t>
                          </m:r>
                        </m:e>
                        <m:e>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𝑚𝑎𝑥</m:t>
                              </m:r>
                            </m:sub>
                          </m:sSub>
                          <m:r>
                            <a:rPr lang="it-IT" b="0" i="1" smtClean="0">
                              <a:latin typeface="Cambria Math" panose="02040503050406030204" pitchFamily="18" charset="0"/>
                            </a:rPr>
                            <m:t>≥</m:t>
                          </m:r>
                          <m:r>
                            <a:rPr lang="it-IT" b="0" i="1" smtClean="0">
                              <a:latin typeface="Cambria Math" panose="02040503050406030204" pitchFamily="18" charset="0"/>
                            </a:rPr>
                            <m:t>𝑀</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𝑚𝑖𝑛</m:t>
                              </m:r>
                            </m:sub>
                          </m:sSub>
                        </m:e>
                      </m:d>
                    </m:oMath>
                  </m:oMathPara>
                </a14:m>
                <a:endParaRPr lang="it-IT" b="0" dirty="0">
                  <a:latin typeface="Adobe Caslon Pro"/>
                </a:endParaRPr>
              </a:p>
              <a:p>
                <a:pPr/>
                <a:br>
                  <a:rPr lang="it-IT" sz="100" b="0" dirty="0">
                    <a:latin typeface="Adobe Caslon Pro"/>
                  </a:rPr>
                </a:b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b="0" i="1" smtClean="0">
                                  <a:latin typeface="Cambria Math" panose="02040503050406030204" pitchFamily="18" charset="0"/>
                                </a:rPr>
                              </m:ctrlPr>
                            </m:sSubPr>
                            <m:e>
                              <m:r>
                                <a:rPr lang="it-IT" b="0" i="1" smtClean="0">
                                  <a:latin typeface="Cambria Math" panose="02040503050406030204" pitchFamily="18" charset="0"/>
                                </a:rPr>
                                <m:t>𝜆</m:t>
                              </m:r>
                            </m:e>
                            <m:sub>
                              <m:r>
                                <a:rPr lang="it-IT" b="0" i="1" smtClean="0">
                                  <a:latin typeface="Cambria Math" panose="02040503050406030204" pitchFamily="18" charset="0"/>
                                </a:rPr>
                                <m:t>𝑚𝑖𝑛</m:t>
                              </m:r>
                            </m:sub>
                          </m:sSub>
                          <m:r>
                            <a:rPr lang="it-IT" b="0" i="1" smtClean="0">
                              <a:latin typeface="Cambria Math" panose="02040503050406030204" pitchFamily="18" charset="0"/>
                            </a:rPr>
                            <m:t>−</m:t>
                          </m:r>
                          <m:r>
                            <a:rPr lang="it-IT" b="0" i="1" smtClean="0">
                              <a:latin typeface="Cambria Math" panose="02040503050406030204" pitchFamily="18" charset="0"/>
                            </a:rPr>
                            <m:t>𝜆</m:t>
                          </m:r>
                          <m:r>
                            <a:rPr lang="it-IT" b="0" i="1" smtClean="0">
                              <a:latin typeface="Cambria Math" panose="02040503050406030204" pitchFamily="18" charset="0"/>
                            </a:rPr>
                            <m:t>(</m:t>
                          </m:r>
                          <m:r>
                            <a:rPr lang="it-IT" b="0" i="1" smtClean="0">
                              <a:latin typeface="Cambria Math" panose="02040503050406030204" pitchFamily="18" charset="0"/>
                            </a:rPr>
                            <m:t>𝑚</m:t>
                          </m:r>
                          <m:r>
                            <a:rPr lang="it-IT" b="0" i="1" smtClean="0">
                              <a:latin typeface="Cambria Math" panose="02040503050406030204" pitchFamily="18" charset="0"/>
                            </a:rPr>
                            <m:t>)</m:t>
                          </m:r>
                        </m:num>
                        <m:den>
                          <m:sSub>
                            <m:sSubPr>
                              <m:ctrlPr>
                                <a:rPr lang="it-IT" i="1">
                                  <a:latin typeface="Cambria Math" panose="02040503050406030204" pitchFamily="18" charset="0"/>
                                </a:rPr>
                              </m:ctrlPr>
                            </m:sSubPr>
                            <m:e>
                              <m:r>
                                <a:rPr lang="it-IT" i="1">
                                  <a:latin typeface="Cambria Math" panose="02040503050406030204" pitchFamily="18" charset="0"/>
                                </a:rPr>
                                <m:t>𝜆</m:t>
                              </m:r>
                            </m:e>
                            <m:sub>
                              <m:r>
                                <a:rPr lang="it-IT" i="1">
                                  <a:latin typeface="Cambria Math" panose="02040503050406030204" pitchFamily="18" charset="0"/>
                                </a:rPr>
                                <m:t>𝑚𝑖𝑛</m:t>
                              </m:r>
                            </m:sub>
                          </m:sSub>
                          <m:r>
                            <a:rPr lang="it-IT" b="0" i="1" smtClean="0">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𝜆</m:t>
                              </m:r>
                            </m:e>
                            <m:sub>
                              <m:r>
                                <a:rPr lang="it-IT" i="1">
                                  <a:latin typeface="Cambria Math" panose="02040503050406030204" pitchFamily="18" charset="0"/>
                                </a:rPr>
                                <m:t>𝑚</m:t>
                              </m:r>
                              <m:r>
                                <a:rPr lang="it-IT" b="0" i="1" smtClean="0">
                                  <a:latin typeface="Cambria Math" panose="02040503050406030204" pitchFamily="18" charset="0"/>
                                </a:rPr>
                                <m:t>𝑎𝑥</m:t>
                              </m:r>
                            </m:sub>
                          </m:sSub>
                        </m:den>
                      </m:f>
                      <m:r>
                        <a:rPr lang="it-IT" b="0" i="1" smtClean="0">
                          <a:latin typeface="Cambria Math" panose="02040503050406030204" pitchFamily="18" charset="0"/>
                        </a:rPr>
                        <m:t>= …=</m:t>
                      </m:r>
                      <m:f>
                        <m:fPr>
                          <m:ctrlPr>
                            <a:rPr lang="it-IT" b="0" i="1" smtClean="0">
                              <a:latin typeface="Cambria Math" panose="02040503050406030204" pitchFamily="18" charset="0"/>
                            </a:rPr>
                          </m:ctrlPr>
                        </m:fPr>
                        <m:num>
                          <m:r>
                            <a:rPr lang="it-IT" b="0" i="1" smtClean="0">
                              <a:latin typeface="Cambria Math" panose="02040503050406030204" pitchFamily="18" charset="0"/>
                            </a:rPr>
                            <m:t>1−</m:t>
                          </m:r>
                          <m:sSup>
                            <m:sSupPr>
                              <m:ctrlPr>
                                <a:rPr lang="it-IT" b="0" i="1" smtClean="0">
                                  <a:latin typeface="Cambria Math" panose="02040503050406030204" pitchFamily="18" charset="0"/>
                                </a:rPr>
                              </m:ctrlPr>
                            </m:sSupPr>
                            <m:e>
                              <m:r>
                                <a:rPr lang="it-IT" b="0" i="1" smtClean="0">
                                  <a:latin typeface="Cambria Math" panose="02040503050406030204" pitchFamily="18" charset="0"/>
                                </a:rPr>
                                <m:t>10</m:t>
                              </m:r>
                            </m:e>
                            <m:sup>
                              <m:r>
                                <a:rPr lang="it-IT" b="0" i="1" smtClean="0">
                                  <a:latin typeface="Cambria Math" panose="02040503050406030204" pitchFamily="18" charset="0"/>
                                </a:rPr>
                                <m:t>−</m:t>
                              </m:r>
                              <m:r>
                                <a:rPr lang="it-IT" b="0" i="1" smtClean="0">
                                  <a:latin typeface="Cambria Math" panose="02040503050406030204" pitchFamily="18" charset="0"/>
                                </a:rPr>
                                <m:t>𝑏</m:t>
                              </m:r>
                              <m:d>
                                <m:dPr>
                                  <m:ctrlPr>
                                    <a:rPr lang="it-IT" b="0" i="1" smtClean="0">
                                      <a:latin typeface="Cambria Math" panose="02040503050406030204" pitchFamily="18" charset="0"/>
                                    </a:rPr>
                                  </m:ctrlPr>
                                </m:dPr>
                                <m:e>
                                  <m:r>
                                    <a:rPr lang="it-IT" b="0" i="1" smtClean="0">
                                      <a:latin typeface="Cambria Math" panose="02040503050406030204" pitchFamily="18" charset="0"/>
                                    </a:rPr>
                                    <m:t>𝑚</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𝑚𝑖𝑛</m:t>
                                      </m:r>
                                    </m:sub>
                                  </m:sSub>
                                </m:e>
                              </m:d>
                            </m:sup>
                          </m:sSup>
                        </m:num>
                        <m:den>
                          <m:r>
                            <a:rPr lang="it-IT" i="1">
                              <a:latin typeface="Cambria Math" panose="02040503050406030204" pitchFamily="18" charset="0"/>
                            </a:rPr>
                            <m:t>1−</m:t>
                          </m:r>
                          <m:sSup>
                            <m:sSupPr>
                              <m:ctrlPr>
                                <a:rPr lang="it-IT" i="1">
                                  <a:latin typeface="Cambria Math" panose="02040503050406030204" pitchFamily="18" charset="0"/>
                                </a:rPr>
                              </m:ctrlPr>
                            </m:sSupPr>
                            <m:e>
                              <m:r>
                                <a:rPr lang="it-IT" i="1">
                                  <a:latin typeface="Cambria Math" panose="02040503050406030204" pitchFamily="18" charset="0"/>
                                </a:rPr>
                                <m:t>10</m:t>
                              </m:r>
                            </m:e>
                            <m:sup>
                              <m:r>
                                <a:rPr lang="it-IT" i="1">
                                  <a:latin typeface="Cambria Math" panose="02040503050406030204" pitchFamily="18" charset="0"/>
                                </a:rPr>
                                <m:t>−</m:t>
                              </m:r>
                              <m:r>
                                <a:rPr lang="it-IT" i="1">
                                  <a:latin typeface="Cambria Math" panose="02040503050406030204" pitchFamily="18" charset="0"/>
                                </a:rPr>
                                <m:t>𝑏</m:t>
                              </m:r>
                              <m:d>
                                <m:dPr>
                                  <m:ctrlPr>
                                    <a:rPr lang="it-IT" i="1">
                                      <a:latin typeface="Cambria Math" panose="02040503050406030204" pitchFamily="18" charset="0"/>
                                    </a:rPr>
                                  </m:ctrlPr>
                                </m:dPr>
                                <m:e>
                                  <m:sSub>
                                    <m:sSubPr>
                                      <m:ctrlPr>
                                        <a:rPr lang="it-IT" b="0" i="1" smtClean="0">
                                          <a:latin typeface="Cambria Math" panose="02040503050406030204" pitchFamily="18" charset="0"/>
                                        </a:rPr>
                                      </m:ctrlPr>
                                    </m:sSubPr>
                                    <m:e>
                                      <m:r>
                                        <a:rPr lang="it-IT" i="1">
                                          <a:latin typeface="Cambria Math" panose="02040503050406030204" pitchFamily="18" charset="0"/>
                                        </a:rPr>
                                        <m:t>𝑚</m:t>
                                      </m:r>
                                    </m:e>
                                    <m:sub>
                                      <m:r>
                                        <a:rPr lang="it-IT" b="0" i="1" smtClean="0">
                                          <a:latin typeface="Cambria Math" panose="02040503050406030204" pitchFamily="18" charset="0"/>
                                        </a:rPr>
                                        <m:t>𝑚𝑎𝑥</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𝑚</m:t>
                                      </m:r>
                                    </m:e>
                                    <m:sub>
                                      <m:r>
                                        <a:rPr lang="it-IT" i="1">
                                          <a:latin typeface="Cambria Math" panose="02040503050406030204" pitchFamily="18" charset="0"/>
                                        </a:rPr>
                                        <m:t>𝑚𝑖𝑛</m:t>
                                      </m:r>
                                    </m:sub>
                                  </m:sSub>
                                </m:e>
                              </m:d>
                            </m:sup>
                          </m:sSup>
                        </m:den>
                      </m:f>
                      <m:r>
                        <a:rPr lang="it-IT" b="0" i="1" smtClean="0">
                          <a:latin typeface="Cambria Math" panose="02040503050406030204" pitchFamily="18" charset="0"/>
                        </a:rPr>
                        <m:t>= </m:t>
                      </m:r>
                      <m:f>
                        <m:fPr>
                          <m:ctrlPr>
                            <a:rPr lang="it-IT" b="0" i="1" smtClean="0">
                              <a:latin typeface="Cambria Math" panose="02040503050406030204" pitchFamily="18" charset="0"/>
                            </a:rPr>
                          </m:ctrlPr>
                        </m:fPr>
                        <m:num>
                          <m:r>
                            <a:rPr lang="it-IT" b="0" i="1" smtClean="0">
                              <a:latin typeface="Cambria Math" panose="02040503050406030204" pitchFamily="18" charset="0"/>
                            </a:rPr>
                            <m:t>1−</m:t>
                          </m:r>
                          <m:r>
                            <m:rPr>
                              <m:sty m:val="p"/>
                            </m:rPr>
                            <a:rPr lang="it-IT" b="0" i="0" smtClean="0">
                              <a:latin typeface="Cambria Math" panose="02040503050406030204" pitchFamily="18" charset="0"/>
                            </a:rPr>
                            <m:t>exp</m:t>
                          </m:r>
                          <m:r>
                            <a:rPr lang="it-IT" b="0" i="1" smtClean="0">
                              <a:latin typeface="Cambria Math" panose="02040503050406030204" pitchFamily="18" charset="0"/>
                            </a:rPr>
                            <m:t>⁡[ −</m:t>
                          </m:r>
                          <m:r>
                            <a:rPr lang="it-IT" b="0" i="1" smtClean="0">
                              <a:latin typeface="Cambria Math" panose="02040503050406030204" pitchFamily="18" charset="0"/>
                            </a:rPr>
                            <m:t>𝛽</m:t>
                          </m:r>
                          <m:d>
                            <m:dPr>
                              <m:ctrlPr>
                                <a:rPr lang="it-IT" b="0" i="1" smtClean="0">
                                  <a:latin typeface="Cambria Math" panose="02040503050406030204" pitchFamily="18" charset="0"/>
                                </a:rPr>
                              </m:ctrlPr>
                            </m:dPr>
                            <m:e>
                              <m:r>
                                <a:rPr lang="it-IT" b="0" i="1" smtClean="0">
                                  <a:latin typeface="Cambria Math" panose="02040503050406030204" pitchFamily="18" charset="0"/>
                                </a:rPr>
                                <m:t>𝑚</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𝑚𝑖𝑛</m:t>
                                  </m:r>
                                </m:sub>
                              </m:sSub>
                            </m:e>
                          </m:d>
                          <m:r>
                            <a:rPr lang="it-IT" b="0" i="1" smtClean="0">
                              <a:latin typeface="Cambria Math" panose="02040503050406030204" pitchFamily="18" charset="0"/>
                            </a:rPr>
                            <m:t>]</m:t>
                          </m:r>
                        </m:num>
                        <m:den>
                          <m:r>
                            <a:rPr lang="it-IT" i="1">
                              <a:latin typeface="Cambria Math" panose="02040503050406030204" pitchFamily="18" charset="0"/>
                            </a:rPr>
                            <m:t>1−</m:t>
                          </m:r>
                          <m:r>
                            <m:rPr>
                              <m:sty m:val="p"/>
                            </m:rPr>
                            <a:rPr lang="it-IT">
                              <a:latin typeface="Cambria Math" panose="02040503050406030204" pitchFamily="18" charset="0"/>
                            </a:rPr>
                            <m:t>exp</m:t>
                          </m:r>
                          <m:r>
                            <a:rPr lang="it-IT" i="1">
                              <a:latin typeface="Cambria Math" panose="02040503050406030204" pitchFamily="18" charset="0"/>
                            </a:rPr>
                            <m:t>⁡[ −</m:t>
                          </m:r>
                          <m:r>
                            <a:rPr lang="it-IT" i="1">
                              <a:latin typeface="Cambria Math" panose="02040503050406030204" pitchFamily="18" charset="0"/>
                            </a:rPr>
                            <m:t>𝛽</m:t>
                          </m:r>
                          <m:d>
                            <m:dPr>
                              <m:ctrlPr>
                                <a:rPr lang="it-IT" i="1">
                                  <a:latin typeface="Cambria Math" panose="02040503050406030204" pitchFamily="18" charset="0"/>
                                </a:rPr>
                              </m:ctrlPr>
                            </m:dPr>
                            <m:e>
                              <m:sSub>
                                <m:sSubPr>
                                  <m:ctrlPr>
                                    <a:rPr lang="it-IT" b="0" i="1" smtClean="0">
                                      <a:latin typeface="Cambria Math" panose="02040503050406030204" pitchFamily="18" charset="0"/>
                                    </a:rPr>
                                  </m:ctrlPr>
                                </m:sSubPr>
                                <m:e>
                                  <m:r>
                                    <a:rPr lang="it-IT" i="1">
                                      <a:latin typeface="Cambria Math" panose="02040503050406030204" pitchFamily="18" charset="0"/>
                                    </a:rPr>
                                    <m:t>𝑚</m:t>
                                  </m:r>
                                </m:e>
                                <m:sub>
                                  <m:r>
                                    <a:rPr lang="it-IT" b="0" i="1" smtClean="0">
                                      <a:latin typeface="Cambria Math" panose="02040503050406030204" pitchFamily="18" charset="0"/>
                                    </a:rPr>
                                    <m:t>𝑚𝑎𝑥</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𝑚</m:t>
                                  </m:r>
                                </m:e>
                                <m:sub>
                                  <m:r>
                                    <a:rPr lang="it-IT" i="1">
                                      <a:latin typeface="Cambria Math" panose="02040503050406030204" pitchFamily="18" charset="0"/>
                                    </a:rPr>
                                    <m:t>𝑚𝑖𝑛</m:t>
                                  </m:r>
                                </m:sub>
                              </m:sSub>
                            </m:e>
                          </m:d>
                          <m:r>
                            <a:rPr lang="it-IT" i="1">
                              <a:latin typeface="Cambria Math" panose="02040503050406030204" pitchFamily="18" charset="0"/>
                            </a:rPr>
                            <m:t>]</m:t>
                          </m:r>
                        </m:den>
                      </m:f>
                      <m:r>
                        <a:rPr lang="it-IT" b="0" i="1" smtClean="0">
                          <a:latin typeface="Cambria Math" panose="02040503050406030204" pitchFamily="18" charset="0"/>
                        </a:rPr>
                        <m:t> </m:t>
                      </m:r>
                    </m:oMath>
                  </m:oMathPara>
                </a14:m>
                <a:endParaRPr lang="it-IT" b="0" dirty="0">
                  <a:latin typeface="Adobe Caslon Pro"/>
                </a:endParaRPr>
              </a:p>
              <a:p>
                <a:endParaRPr lang="it-IT" sz="1400" b="0" dirty="0">
                  <a:latin typeface="Adobe Caslon Pro"/>
                </a:endParaRPr>
              </a:p>
              <a:p>
                <a:pPr/>
                <a14:m>
                  <m:oMathPara xmlns:m="http://schemas.openxmlformats.org/officeDocument/2006/math">
                    <m:oMathParaPr>
                      <m:jc m:val="centerGroup"/>
                    </m:oMathParaPr>
                    <m:oMath xmlns:m="http://schemas.openxmlformats.org/officeDocument/2006/math">
                      <m:r>
                        <a:rPr lang="it-IT" b="0" i="1" dirty="0" smtClean="0">
                          <a:latin typeface="Cambria Math" panose="02040503050406030204" pitchFamily="18" charset="0"/>
                        </a:rPr>
                        <m:t>𝑓</m:t>
                      </m:r>
                      <m:d>
                        <m:dPr>
                          <m:ctrlPr>
                            <a:rPr lang="it-IT" b="0" i="1" dirty="0" smtClean="0">
                              <a:latin typeface="Cambria Math" panose="02040503050406030204" pitchFamily="18" charset="0"/>
                            </a:rPr>
                          </m:ctrlPr>
                        </m:dPr>
                        <m:e>
                          <m:r>
                            <a:rPr lang="it-IT" i="1" dirty="0" smtClean="0">
                              <a:latin typeface="Cambria Math" panose="02040503050406030204" pitchFamily="18" charset="0"/>
                            </a:rPr>
                            <m:t>𝑚</m:t>
                          </m:r>
                        </m:e>
                      </m:d>
                      <m:r>
                        <a:rPr lang="it-IT" b="0" i="1" dirty="0" smtClean="0">
                          <a:latin typeface="Cambria Math" panose="02040503050406030204" pitchFamily="18" charset="0"/>
                        </a:rPr>
                        <m:t>=</m:t>
                      </m:r>
                      <m:f>
                        <m:fPr>
                          <m:ctrlPr>
                            <a:rPr lang="it-IT" b="0" i="1" dirty="0" smtClean="0">
                              <a:latin typeface="Cambria Math" panose="02040503050406030204" pitchFamily="18" charset="0"/>
                            </a:rPr>
                          </m:ctrlPr>
                        </m:fPr>
                        <m:num>
                          <m:r>
                            <a:rPr lang="it-IT" b="0" i="1" dirty="0" smtClean="0">
                              <a:latin typeface="Cambria Math" panose="02040503050406030204" pitchFamily="18" charset="0"/>
                            </a:rPr>
                            <m:t>𝑑</m:t>
                          </m:r>
                        </m:num>
                        <m:den>
                          <m:r>
                            <a:rPr lang="it-IT" b="0" i="1" dirty="0" smtClean="0">
                              <a:latin typeface="Cambria Math" panose="02040503050406030204" pitchFamily="18" charset="0"/>
                            </a:rPr>
                            <m:t>𝑑𝑚</m:t>
                          </m:r>
                        </m:den>
                      </m:f>
                      <m:r>
                        <a:rPr lang="it-IT" b="0" i="1" dirty="0" smtClean="0">
                          <a:latin typeface="Cambria Math" panose="02040503050406030204" pitchFamily="18" charset="0"/>
                        </a:rPr>
                        <m:t>𝐹</m:t>
                      </m:r>
                      <m:d>
                        <m:dPr>
                          <m:ctrlPr>
                            <a:rPr lang="it-IT" b="0" i="1" dirty="0" smtClean="0">
                              <a:latin typeface="Cambria Math" panose="02040503050406030204" pitchFamily="18" charset="0"/>
                            </a:rPr>
                          </m:ctrlPr>
                        </m:dPr>
                        <m:e>
                          <m:r>
                            <a:rPr lang="it-IT" b="0" i="1" dirty="0" smtClean="0">
                              <a:latin typeface="Cambria Math" panose="02040503050406030204" pitchFamily="18" charset="0"/>
                            </a:rPr>
                            <m:t>𝑚</m:t>
                          </m:r>
                        </m:e>
                      </m:d>
                      <m:r>
                        <a:rPr lang="it-IT" b="0" i="1" dirty="0" smtClean="0">
                          <a:latin typeface="Cambria Math" panose="02040503050406030204" pitchFamily="18" charset="0"/>
                        </a:rPr>
                        <m:t>= </m:t>
                      </m:r>
                      <m:f>
                        <m:fPr>
                          <m:ctrlPr>
                            <a:rPr lang="it-IT" i="1">
                              <a:latin typeface="Cambria Math" panose="02040503050406030204" pitchFamily="18" charset="0"/>
                            </a:rPr>
                          </m:ctrlPr>
                        </m:fPr>
                        <m:num>
                          <m:r>
                            <a:rPr lang="it-IT" b="0" i="1" smtClean="0">
                              <a:latin typeface="Cambria Math" panose="02040503050406030204" pitchFamily="18" charset="0"/>
                            </a:rPr>
                            <m:t>𝛽</m:t>
                          </m:r>
                          <m:r>
                            <a:rPr lang="it-IT" b="0" i="1" smtClean="0">
                              <a:latin typeface="Cambria Math" panose="02040503050406030204" pitchFamily="18" charset="0"/>
                            </a:rPr>
                            <m:t> </m:t>
                          </m:r>
                          <m:r>
                            <m:rPr>
                              <m:sty m:val="p"/>
                            </m:rPr>
                            <a:rPr lang="it-IT">
                              <a:latin typeface="Cambria Math" panose="02040503050406030204" pitchFamily="18" charset="0"/>
                            </a:rPr>
                            <m:t>exp</m:t>
                          </m:r>
                          <m:r>
                            <a:rPr lang="it-IT" i="1">
                              <a:latin typeface="Cambria Math" panose="02040503050406030204" pitchFamily="18" charset="0"/>
                            </a:rPr>
                            <m:t>⁡[ −</m:t>
                          </m:r>
                          <m:r>
                            <a:rPr lang="it-IT" i="1">
                              <a:latin typeface="Cambria Math" panose="02040503050406030204" pitchFamily="18" charset="0"/>
                            </a:rPr>
                            <m:t>𝛽</m:t>
                          </m:r>
                          <m:d>
                            <m:dPr>
                              <m:ctrlPr>
                                <a:rPr lang="it-IT" i="1">
                                  <a:latin typeface="Cambria Math" panose="02040503050406030204" pitchFamily="18" charset="0"/>
                                </a:rPr>
                              </m:ctrlPr>
                            </m:dPr>
                            <m:e>
                              <m:r>
                                <a:rPr lang="it-IT" i="1">
                                  <a:latin typeface="Cambria Math" panose="02040503050406030204" pitchFamily="18" charset="0"/>
                                </a:rPr>
                                <m:t>𝑚</m:t>
                              </m:r>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𝑚</m:t>
                                  </m:r>
                                </m:e>
                                <m:sub>
                                  <m:r>
                                    <a:rPr lang="it-IT" i="1">
                                      <a:latin typeface="Cambria Math" panose="02040503050406030204" pitchFamily="18" charset="0"/>
                                    </a:rPr>
                                    <m:t>𝑚𝑖𝑛</m:t>
                                  </m:r>
                                </m:sub>
                              </m:sSub>
                            </m:e>
                          </m:d>
                          <m:r>
                            <a:rPr lang="it-IT" i="1">
                              <a:latin typeface="Cambria Math" panose="02040503050406030204" pitchFamily="18" charset="0"/>
                            </a:rPr>
                            <m:t>]</m:t>
                          </m:r>
                        </m:num>
                        <m:den>
                          <m:r>
                            <a:rPr lang="it-IT" i="1">
                              <a:latin typeface="Cambria Math" panose="02040503050406030204" pitchFamily="18" charset="0"/>
                            </a:rPr>
                            <m:t>1−</m:t>
                          </m:r>
                          <m:r>
                            <m:rPr>
                              <m:sty m:val="p"/>
                            </m:rPr>
                            <a:rPr lang="it-IT">
                              <a:latin typeface="Cambria Math" panose="02040503050406030204" pitchFamily="18" charset="0"/>
                            </a:rPr>
                            <m:t>exp</m:t>
                          </m:r>
                          <m:r>
                            <a:rPr lang="it-IT" i="1">
                              <a:latin typeface="Cambria Math" panose="02040503050406030204" pitchFamily="18" charset="0"/>
                            </a:rPr>
                            <m:t>⁡[ −</m:t>
                          </m:r>
                          <m:r>
                            <a:rPr lang="it-IT" i="1">
                              <a:latin typeface="Cambria Math" panose="02040503050406030204" pitchFamily="18" charset="0"/>
                            </a:rPr>
                            <m:t>𝛽</m:t>
                          </m:r>
                          <m:d>
                            <m:dPr>
                              <m:ctrlPr>
                                <a:rPr lang="it-IT" i="1">
                                  <a:latin typeface="Cambria Math" panose="02040503050406030204" pitchFamily="18" charset="0"/>
                                </a:rPr>
                              </m:ctrlPr>
                            </m:dPr>
                            <m:e>
                              <m:sSub>
                                <m:sSubPr>
                                  <m:ctrlPr>
                                    <a:rPr lang="it-IT" i="1">
                                      <a:latin typeface="Cambria Math" panose="02040503050406030204" pitchFamily="18" charset="0"/>
                                    </a:rPr>
                                  </m:ctrlPr>
                                </m:sSubPr>
                                <m:e>
                                  <m:r>
                                    <a:rPr lang="it-IT" i="1">
                                      <a:latin typeface="Cambria Math" panose="02040503050406030204" pitchFamily="18" charset="0"/>
                                    </a:rPr>
                                    <m:t>𝑚</m:t>
                                  </m:r>
                                </m:e>
                                <m:sub>
                                  <m:r>
                                    <a:rPr lang="it-IT" i="1">
                                      <a:latin typeface="Cambria Math" panose="02040503050406030204" pitchFamily="18" charset="0"/>
                                    </a:rPr>
                                    <m:t>𝑚𝑎𝑥</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𝑚</m:t>
                                  </m:r>
                                </m:e>
                                <m:sub>
                                  <m:r>
                                    <a:rPr lang="it-IT" i="1">
                                      <a:latin typeface="Cambria Math" panose="02040503050406030204" pitchFamily="18" charset="0"/>
                                    </a:rPr>
                                    <m:t>𝑚𝑖𝑛</m:t>
                                  </m:r>
                                </m:sub>
                              </m:sSub>
                            </m:e>
                          </m:d>
                          <m:r>
                            <a:rPr lang="it-IT" i="1">
                              <a:latin typeface="Cambria Math" panose="02040503050406030204" pitchFamily="18" charset="0"/>
                            </a:rPr>
                            <m:t>]</m:t>
                          </m:r>
                        </m:den>
                      </m:f>
                    </m:oMath>
                  </m:oMathPara>
                </a14:m>
                <a:endParaRPr lang="it-IT" b="0" dirty="0">
                  <a:latin typeface="Adobe Caslon Pro"/>
                </a:endParaRPr>
              </a:p>
              <a:p>
                <a:endParaRPr lang="it-IT" sz="800" b="0" dirty="0">
                  <a:latin typeface="Adobe Caslon Pro"/>
                </a:endParaRPr>
              </a:p>
              <a:p>
                <a:pPr/>
                <a14:m>
                  <m:oMathPara xmlns:m="http://schemas.openxmlformats.org/officeDocument/2006/math">
                    <m:oMathParaPr>
                      <m:jc m:val="centerGroup"/>
                    </m:oMathParaPr>
                    <m:oMath xmlns:m="http://schemas.openxmlformats.org/officeDocument/2006/math">
                      <m:r>
                        <a:rPr lang="it-IT" b="0" i="1" dirty="0" smtClean="0">
                          <a:latin typeface="Cambria Math" panose="02040503050406030204" pitchFamily="18" charset="0"/>
                        </a:rPr>
                        <m:t>𝛽</m:t>
                      </m:r>
                      <m:r>
                        <a:rPr lang="it-IT" b="0" i="1" dirty="0" smtClean="0">
                          <a:latin typeface="Cambria Math" panose="02040503050406030204" pitchFamily="18" charset="0"/>
                        </a:rPr>
                        <m:t> = </m:t>
                      </m:r>
                      <m:r>
                        <m:rPr>
                          <m:sty m:val="p"/>
                        </m:rPr>
                        <a:rPr lang="it-IT" b="0" i="1" dirty="0" smtClean="0">
                          <a:latin typeface="Cambria Math" panose="02040503050406030204" pitchFamily="18" charset="0"/>
                        </a:rPr>
                        <m:t>ln</m:t>
                      </m:r>
                      <m:r>
                        <a:rPr lang="it-IT" b="0" i="1" dirty="0" smtClean="0">
                          <a:latin typeface="Cambria Math" panose="02040503050406030204" pitchFamily="18" charset="0"/>
                        </a:rPr>
                        <m:t>⁡(10) </m:t>
                      </m:r>
                      <m:r>
                        <a:rPr lang="it-IT" b="0" i="1" dirty="0" smtClean="0">
                          <a:latin typeface="Cambria Math" panose="02040503050406030204" pitchFamily="18" charset="0"/>
                        </a:rPr>
                        <m:t>𝑏</m:t>
                      </m:r>
                    </m:oMath>
                  </m:oMathPara>
                </a14:m>
                <a:endParaRPr lang="it-IT" b="0" dirty="0">
                  <a:latin typeface="Adobe Caslon Pro"/>
                </a:endParaRPr>
              </a:p>
            </p:txBody>
          </p:sp>
        </mc:Choice>
        <mc:Fallback xmlns="">
          <p:sp>
            <p:nvSpPr>
              <p:cNvPr id="3" name="Segnaposto testo 2"/>
              <p:cNvSpPr>
                <a:spLocks noGrp="1" noRot="1" noChangeAspect="1" noMove="1" noResize="1" noEditPoints="1" noAdjustHandles="1" noChangeArrowheads="1" noChangeShapeType="1" noTextEdit="1"/>
              </p:cNvSpPr>
              <p:nvPr>
                <p:ph type="body" sz="quarter" idx="12"/>
              </p:nvPr>
            </p:nvSpPr>
            <p:spPr>
              <a:blipFill>
                <a:blip r:embed="rId3"/>
                <a:stretch>
                  <a:fillRect l="-518" t="-1567"/>
                </a:stretch>
              </a:blipFill>
            </p:spPr>
            <p:txBody>
              <a:bodyPr/>
              <a:lstStyle/>
              <a:p>
                <a:r>
                  <a:rPr lang="it-IT">
                    <a:noFill/>
                  </a:rPr>
                  <a:t> </a:t>
                </a:r>
              </a:p>
            </p:txBody>
          </p:sp>
        </mc:Fallback>
      </mc:AlternateContent>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29</a:t>
            </a:fld>
            <a:endParaRPr lang="it-IT" dirty="0">
              <a:latin typeface="Adobe Caslon Pro"/>
            </a:endParaRPr>
          </a:p>
        </p:txBody>
      </p:sp>
      <mc:AlternateContent xmlns:mc="http://schemas.openxmlformats.org/markup-compatibility/2006" xmlns:a14="http://schemas.microsoft.com/office/drawing/2010/main">
        <mc:Choice Requires="a14">
          <p:sp>
            <p:nvSpPr>
              <p:cNvPr id="8" name="Rettangolo 7"/>
              <p:cNvSpPr/>
              <p:nvPr/>
            </p:nvSpPr>
            <p:spPr>
              <a:xfrm>
                <a:off x="4859395" y="2481263"/>
                <a:ext cx="2703176" cy="369332"/>
              </a:xfrm>
              <a:prstGeom prst="rect">
                <a:avLst/>
              </a:prstGeom>
            </p:spPr>
            <p:txBody>
              <a:bodyPr wrap="none">
                <a:spAutoFit/>
              </a:bodyPr>
              <a:lstStyle/>
              <a:p>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m:t>
                    </m:r>
                    <m:r>
                      <a:rPr lang="it-IT" b="0" i="1" smtClean="0">
                        <a:latin typeface="Cambria Math" panose="02040503050406030204" pitchFamily="18" charset="0"/>
                      </a:rPr>
                      <m:t>𝑚</m:t>
                    </m:r>
                    <m:r>
                      <a:rPr lang="it-IT" b="0" i="1" smtClean="0">
                        <a:latin typeface="Cambria Math" panose="02040503050406030204" pitchFamily="18" charset="0"/>
                      </a:rPr>
                      <m:t>)=</m:t>
                    </m:r>
                    <m:r>
                      <m:rPr>
                        <m:sty m:val="p"/>
                      </m:rPr>
                      <a:rPr lang="it-IT" b="0" i="0" smtClean="0">
                        <a:latin typeface="Cambria Math" panose="02040503050406030204" pitchFamily="18" charset="0"/>
                      </a:rPr>
                      <m:t>exp</m:t>
                    </m:r>
                    <m:r>
                      <a:rPr lang="it-IT" b="0" i="1" smtClean="0">
                        <a:latin typeface="Cambria Math" panose="02040503050406030204" pitchFamily="18" charset="0"/>
                      </a:rPr>
                      <m:t>⁡( </m:t>
                    </m:r>
                    <m:r>
                      <a:rPr lang="it-IT" i="1">
                        <a:latin typeface="Cambria Math" panose="02040503050406030204" pitchFamily="18" charset="0"/>
                      </a:rPr>
                      <m:t>𝑎</m:t>
                    </m:r>
                    <m:r>
                      <a:rPr lang="it-IT" i="1">
                        <a:latin typeface="Cambria Math" panose="02040503050406030204" pitchFamily="18" charset="0"/>
                      </a:rPr>
                      <m:t> −</m:t>
                    </m:r>
                    <m:r>
                      <a:rPr lang="it-IT" i="1">
                        <a:latin typeface="Cambria Math" panose="02040503050406030204" pitchFamily="18" charset="0"/>
                      </a:rPr>
                      <m:t>𝑏</m:t>
                    </m:r>
                    <m:r>
                      <a:rPr lang="it-IT" i="1">
                        <a:latin typeface="Cambria Math" panose="02040503050406030204" pitchFamily="18" charset="0"/>
                      </a:rPr>
                      <m:t>⋅</m:t>
                    </m:r>
                    <m:r>
                      <a:rPr lang="it-IT" i="1">
                        <a:latin typeface="Cambria Math" panose="02040503050406030204" pitchFamily="18" charset="0"/>
                      </a:rPr>
                      <m:t>𝑚</m:t>
                    </m:r>
                  </m:oMath>
                </a14:m>
                <a:r>
                  <a:rPr lang="it-IT" dirty="0">
                    <a:latin typeface="Adobe Caslon Pro"/>
                  </a:rPr>
                  <a:t>)</a:t>
                </a:r>
              </a:p>
            </p:txBody>
          </p:sp>
        </mc:Choice>
        <mc:Fallback xmlns="">
          <p:sp>
            <p:nvSpPr>
              <p:cNvPr id="8" name="Rettangolo 7"/>
              <p:cNvSpPr>
                <a:spLocks noRot="1" noChangeAspect="1" noMove="1" noResize="1" noEditPoints="1" noAdjustHandles="1" noChangeArrowheads="1" noChangeShapeType="1" noTextEdit="1"/>
              </p:cNvSpPr>
              <p:nvPr/>
            </p:nvSpPr>
            <p:spPr>
              <a:xfrm>
                <a:off x="4859395" y="2481263"/>
                <a:ext cx="2703176" cy="369332"/>
              </a:xfrm>
              <a:prstGeom prst="rect">
                <a:avLst/>
              </a:prstGeom>
              <a:blipFill>
                <a:blip r:embed="rId4"/>
                <a:stretch>
                  <a:fillRect t="-8197" r="-1126" b="-24590"/>
                </a:stretch>
              </a:blipFill>
            </p:spPr>
            <p:txBody>
              <a:bodyPr/>
              <a:lstStyle/>
              <a:p>
                <a:r>
                  <a:rPr lang="it-IT">
                    <a:noFill/>
                  </a:rPr>
                  <a:t> </a:t>
                </a:r>
              </a:p>
            </p:txBody>
          </p:sp>
        </mc:Fallback>
      </mc:AlternateContent>
      <p:sp>
        <p:nvSpPr>
          <p:cNvPr id="10" name="Ovale 9"/>
          <p:cNvSpPr/>
          <p:nvPr/>
        </p:nvSpPr>
        <p:spPr>
          <a:xfrm>
            <a:off x="4778443" y="2387600"/>
            <a:ext cx="2683901" cy="552449"/>
          </a:xfrm>
          <a:prstGeom prst="ellipse">
            <a:avLst/>
          </a:prstGeom>
          <a:noFill/>
          <a:ln w="38100">
            <a:solidFill>
              <a:srgbClr val="A016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cxnSp>
        <p:nvCxnSpPr>
          <p:cNvPr id="11" name="Connettore 2 10" title="Standard Normal CDF"/>
          <p:cNvCxnSpPr>
            <a:stCxn id="10" idx="2"/>
          </p:cNvCxnSpPr>
          <p:nvPr/>
        </p:nvCxnSpPr>
        <p:spPr>
          <a:xfrm flipH="1">
            <a:off x="3930871" y="2663825"/>
            <a:ext cx="847572" cy="373665"/>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CasellaDiTesto 14"/>
          <p:cNvSpPr txBox="1"/>
          <p:nvPr/>
        </p:nvSpPr>
        <p:spPr>
          <a:xfrm>
            <a:off x="220253" y="3824757"/>
            <a:ext cx="746700" cy="369332"/>
          </a:xfrm>
          <a:prstGeom prst="rect">
            <a:avLst/>
          </a:prstGeom>
          <a:noFill/>
        </p:spPr>
        <p:txBody>
          <a:bodyPr wrap="square" rtlCol="0">
            <a:spAutoFit/>
          </a:bodyPr>
          <a:lstStyle/>
          <a:p>
            <a:pPr algn="ctr"/>
            <a:r>
              <a:rPr lang="it-IT" dirty="0">
                <a:latin typeface="Adobe Caslon Pro"/>
                <a:cs typeface="Arial" panose="020B0604020202020204" pitchFamily="34" charset="0"/>
              </a:rPr>
              <a:t>CDF:</a:t>
            </a:r>
            <a:endParaRPr lang="en-GB" dirty="0">
              <a:latin typeface="Adobe Caslon Pro"/>
              <a:cs typeface="Arial" panose="020B0604020202020204" pitchFamily="34" charset="0"/>
            </a:endParaRPr>
          </a:p>
        </p:txBody>
      </p:sp>
      <p:sp>
        <p:nvSpPr>
          <p:cNvPr id="16" name="CasellaDiTesto 15"/>
          <p:cNvSpPr txBox="1"/>
          <p:nvPr/>
        </p:nvSpPr>
        <p:spPr>
          <a:xfrm>
            <a:off x="220253" y="5117530"/>
            <a:ext cx="746700" cy="369332"/>
          </a:xfrm>
          <a:prstGeom prst="rect">
            <a:avLst/>
          </a:prstGeom>
          <a:noFill/>
        </p:spPr>
        <p:txBody>
          <a:bodyPr wrap="square" rtlCol="0">
            <a:spAutoFit/>
          </a:bodyPr>
          <a:lstStyle/>
          <a:p>
            <a:pPr algn="ctr"/>
            <a:r>
              <a:rPr lang="it-IT" dirty="0">
                <a:latin typeface="Adobe Caslon Pro"/>
                <a:cs typeface="Arial" panose="020B0604020202020204" pitchFamily="34" charset="0"/>
              </a:rPr>
              <a:t>PDF:</a:t>
            </a:r>
            <a:endParaRPr lang="en-GB" dirty="0">
              <a:latin typeface="Adobe Caslon Pro"/>
              <a:cs typeface="Arial" panose="020B0604020202020204" pitchFamily="34" charset="0"/>
            </a:endParaRPr>
          </a:p>
        </p:txBody>
      </p:sp>
      <p:sp>
        <p:nvSpPr>
          <p:cNvPr id="12" name="CasellaDiTesto 11">
            <a:extLst>
              <a:ext uri="{FF2B5EF4-FFF2-40B4-BE49-F238E27FC236}">
                <a16:creationId xmlns:a16="http://schemas.microsoft.com/office/drawing/2014/main" id="{1EEAB117-524B-452C-B9AE-F443AE26F731}"/>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E55EB561-473E-4615-996B-5CDAA4285935}"/>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7F2944EB-FDA8-4195-BFD4-F410C56A840D}"/>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17" name="Gruppo 16">
              <a:extLst>
                <a:ext uri="{FF2B5EF4-FFF2-40B4-BE49-F238E27FC236}">
                  <a16:creationId xmlns:a16="http://schemas.microsoft.com/office/drawing/2014/main" id="{77B69370-ED53-432A-8019-A5ABEB2D0264}"/>
                </a:ext>
              </a:extLst>
            </p:cNvPr>
            <p:cNvGrpSpPr/>
            <p:nvPr/>
          </p:nvGrpSpPr>
          <p:grpSpPr>
            <a:xfrm>
              <a:off x="2903424" y="230872"/>
              <a:ext cx="1389573" cy="599010"/>
              <a:chOff x="2981720" y="122642"/>
              <a:chExt cx="1389573" cy="599010"/>
            </a:xfrm>
          </p:grpSpPr>
          <p:pic>
            <p:nvPicPr>
              <p:cNvPr id="18" name="Picture 2" descr="ITN Inspire Logo">
                <a:extLst>
                  <a:ext uri="{FF2B5EF4-FFF2-40B4-BE49-F238E27FC236}">
                    <a16:creationId xmlns:a16="http://schemas.microsoft.com/office/drawing/2014/main" id="{8C407610-8338-472A-8B50-3733AB953A4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TN Inspire Logo">
                <a:extLst>
                  <a:ext uri="{FF2B5EF4-FFF2-40B4-BE49-F238E27FC236}">
                    <a16:creationId xmlns:a16="http://schemas.microsoft.com/office/drawing/2014/main" id="{5830F675-1519-402C-BB86-9334CCED3B3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20" name="Tabella 6">
            <a:extLst>
              <a:ext uri="{FF2B5EF4-FFF2-40B4-BE49-F238E27FC236}">
                <a16:creationId xmlns:a16="http://schemas.microsoft.com/office/drawing/2014/main" id="{0B6ED660-7406-4F0F-8392-53FF6CDCC262}"/>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145393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784E164-1C1C-4FDE-A02B-DE237D66729F}"/>
              </a:ext>
            </a:extLst>
          </p:cNvPr>
          <p:cNvSpPr>
            <a:spLocks noGrp="1"/>
          </p:cNvSpPr>
          <p:nvPr>
            <p:ph type="body" sz="quarter" idx="10"/>
          </p:nvPr>
        </p:nvSpPr>
        <p:spPr>
          <a:xfrm>
            <a:off x="0" y="3554233"/>
            <a:ext cx="12192000" cy="1585935"/>
          </a:xfrm>
        </p:spPr>
        <p:txBody>
          <a:bodyPr/>
          <a:lstStyle/>
          <a:p>
            <a:r>
              <a:rPr lang="en-US" dirty="0">
                <a:latin typeface="Adobe Caslon Pro"/>
              </a:rPr>
              <a:t>Introduction</a:t>
            </a:r>
            <a:endParaRPr lang="it-IT" dirty="0">
              <a:latin typeface="Adobe Caslon Pro"/>
            </a:endParaRPr>
          </a:p>
        </p:txBody>
      </p:sp>
      <p:sp>
        <p:nvSpPr>
          <p:cNvPr id="5" name="Segnaposto testo 4">
            <a:extLst>
              <a:ext uri="{FF2B5EF4-FFF2-40B4-BE49-F238E27FC236}">
                <a16:creationId xmlns:a16="http://schemas.microsoft.com/office/drawing/2014/main" id="{3CB89D19-5D0C-423A-AF3A-CB70302F9E68}"/>
              </a:ext>
            </a:extLst>
          </p:cNvPr>
          <p:cNvSpPr>
            <a:spLocks noGrp="1"/>
          </p:cNvSpPr>
          <p:nvPr>
            <p:ph type="body" sz="quarter" idx="12"/>
          </p:nvPr>
        </p:nvSpPr>
        <p:spPr/>
        <p:txBody>
          <a:bodyPr/>
          <a:lstStyle/>
          <a:p>
            <a:r>
              <a:rPr lang="en-US" i="1" dirty="0">
                <a:latin typeface="Adobe Caslon Pro"/>
              </a:rPr>
              <a:t>Performance Based Earthquake Engineering</a:t>
            </a:r>
            <a:endParaRPr lang="it-IT" i="1" dirty="0">
              <a:latin typeface="Adobe Caslon Pro"/>
            </a:endParaRPr>
          </a:p>
        </p:txBody>
      </p:sp>
      <p:sp>
        <p:nvSpPr>
          <p:cNvPr id="6" name="Segnaposto testo 5">
            <a:extLst>
              <a:ext uri="{FF2B5EF4-FFF2-40B4-BE49-F238E27FC236}">
                <a16:creationId xmlns:a16="http://schemas.microsoft.com/office/drawing/2014/main" id="{55549800-D392-4DE4-A4C5-219D7613A401}"/>
              </a:ext>
            </a:extLst>
          </p:cNvPr>
          <p:cNvSpPr>
            <a:spLocks noGrp="1"/>
          </p:cNvSpPr>
          <p:nvPr>
            <p:ph type="body" sz="quarter" idx="13"/>
          </p:nvPr>
        </p:nvSpPr>
        <p:spPr/>
        <p:txBody>
          <a:bodyPr/>
          <a:lstStyle/>
          <a:p>
            <a:r>
              <a:rPr lang="it-IT" dirty="0" err="1">
                <a:latin typeface="Adobe Caslon Pro"/>
              </a:rPr>
              <a:t>Ph.D</a:t>
            </a:r>
            <a:r>
              <a:rPr lang="it-IT" dirty="0">
                <a:latin typeface="Adobe Caslon Pro"/>
              </a:rPr>
              <a:t>. </a:t>
            </a:r>
            <a:r>
              <a:rPr lang="it-IT" dirty="0" err="1">
                <a:latin typeface="Adobe Caslon Pro"/>
              </a:rPr>
              <a:t>Student</a:t>
            </a:r>
            <a:r>
              <a:rPr lang="it-IT" dirty="0">
                <a:latin typeface="Adobe Caslon Pro"/>
              </a:rPr>
              <a:t> Chiara Nardin – </a:t>
            </a:r>
            <a:r>
              <a:rPr lang="it-IT" dirty="0" err="1">
                <a:latin typeface="Adobe Caslon Pro"/>
              </a:rPr>
              <a:t>M.Sc</a:t>
            </a:r>
            <a:r>
              <a:rPr lang="it-IT" dirty="0">
                <a:latin typeface="Adobe Caslon Pro"/>
              </a:rPr>
              <a:t>., Eng. in </a:t>
            </a:r>
            <a:r>
              <a:rPr lang="it-IT" dirty="0" err="1">
                <a:latin typeface="Adobe Caslon Pro"/>
              </a:rPr>
              <a:t>Civil</a:t>
            </a:r>
            <a:r>
              <a:rPr lang="it-IT" dirty="0">
                <a:latin typeface="Adobe Caslon Pro"/>
              </a:rPr>
              <a:t> </a:t>
            </a:r>
            <a:r>
              <a:rPr lang="it-IT" dirty="0" err="1">
                <a:latin typeface="Adobe Caslon Pro"/>
              </a:rPr>
              <a:t>Engineering</a:t>
            </a:r>
            <a:endParaRPr lang="it-IT" dirty="0">
              <a:latin typeface="Adobe Caslon Pro"/>
            </a:endParaRPr>
          </a:p>
        </p:txBody>
      </p:sp>
      <p:sp>
        <p:nvSpPr>
          <p:cNvPr id="2" name="CasellaDiTesto 1">
            <a:extLst>
              <a:ext uri="{FF2B5EF4-FFF2-40B4-BE49-F238E27FC236}">
                <a16:creationId xmlns:a16="http://schemas.microsoft.com/office/drawing/2014/main" id="{79482770-66EA-4421-9562-682964F229B9}"/>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7" name="Gruppo 6">
            <a:extLst>
              <a:ext uri="{FF2B5EF4-FFF2-40B4-BE49-F238E27FC236}">
                <a16:creationId xmlns:a16="http://schemas.microsoft.com/office/drawing/2014/main" id="{AEA00F96-08EE-41F2-86A3-E5606E2B118A}"/>
              </a:ext>
            </a:extLst>
          </p:cNvPr>
          <p:cNvGrpSpPr/>
          <p:nvPr/>
        </p:nvGrpSpPr>
        <p:grpSpPr>
          <a:xfrm>
            <a:off x="2903424" y="373469"/>
            <a:ext cx="1829461" cy="618073"/>
            <a:chOff x="2903424" y="211809"/>
            <a:chExt cx="1829461" cy="618073"/>
          </a:xfrm>
        </p:grpSpPr>
        <p:pic>
          <p:nvPicPr>
            <p:cNvPr id="8" name="Immagine 7">
              <a:extLst>
                <a:ext uri="{FF2B5EF4-FFF2-40B4-BE49-F238E27FC236}">
                  <a16:creationId xmlns:a16="http://schemas.microsoft.com/office/drawing/2014/main" id="{8C412B7B-6B64-4585-A720-7ADA9B3DBC8D}"/>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9" name="Gruppo 8">
              <a:extLst>
                <a:ext uri="{FF2B5EF4-FFF2-40B4-BE49-F238E27FC236}">
                  <a16:creationId xmlns:a16="http://schemas.microsoft.com/office/drawing/2014/main" id="{B637DC48-948B-41B6-8DD5-9591E59CF4E0}"/>
                </a:ext>
              </a:extLst>
            </p:cNvPr>
            <p:cNvGrpSpPr/>
            <p:nvPr/>
          </p:nvGrpSpPr>
          <p:grpSpPr>
            <a:xfrm>
              <a:off x="2903424" y="230872"/>
              <a:ext cx="1389573" cy="599010"/>
              <a:chOff x="2981720" y="122642"/>
              <a:chExt cx="1389573" cy="599010"/>
            </a:xfrm>
          </p:grpSpPr>
          <p:pic>
            <p:nvPicPr>
              <p:cNvPr id="10" name="Picture 2" descr="ITN Inspire Logo">
                <a:extLst>
                  <a:ext uri="{FF2B5EF4-FFF2-40B4-BE49-F238E27FC236}">
                    <a16:creationId xmlns:a16="http://schemas.microsoft.com/office/drawing/2014/main" id="{8AA2D55D-5BA2-43DB-B40C-2EF2E0F656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TN Inspire Logo">
                <a:extLst>
                  <a:ext uri="{FF2B5EF4-FFF2-40B4-BE49-F238E27FC236}">
                    <a16:creationId xmlns:a16="http://schemas.microsoft.com/office/drawing/2014/main" id="{BD31C4AB-A9E8-4AB7-AE00-8A6E4CE623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Segnaposto testo 7">
            <a:extLst>
              <a:ext uri="{FF2B5EF4-FFF2-40B4-BE49-F238E27FC236}">
                <a16:creationId xmlns:a16="http://schemas.microsoft.com/office/drawing/2014/main" id="{B8DEB523-A99E-4DEC-9954-8EE833CF6184}"/>
              </a:ext>
            </a:extLst>
          </p:cNvPr>
          <p:cNvSpPr>
            <a:spLocks noGrp="1"/>
          </p:cNvSpPr>
          <p:nvPr>
            <p:ph type="body" sz="quarter" idx="15"/>
          </p:nvPr>
        </p:nvSpPr>
        <p:spPr>
          <a:xfrm>
            <a:off x="0" y="6200678"/>
            <a:ext cx="8769926" cy="351277"/>
          </a:xfrm>
        </p:spPr>
        <p:txBody>
          <a:bodyPr/>
          <a:lstStyle/>
          <a:p>
            <a:r>
              <a:rPr lang="it-IT" dirty="0">
                <a:solidFill>
                  <a:srgbClr val="0070C0"/>
                </a:solidFill>
                <a:hlinkClick r:id="rId6">
                  <a:extLst>
                    <a:ext uri="{A12FA001-AC4F-418D-AE19-62706E023703}">
                      <ahyp:hlinkClr xmlns:ahyp="http://schemas.microsoft.com/office/drawing/2018/hyperlinkcolor" val="tx"/>
                    </a:ext>
                  </a:extLst>
                </a:hlinkClick>
              </a:rPr>
              <a:t>https://github.com/kia13nn/ISPS.git</a:t>
            </a:r>
            <a:endParaRPr lang="it-IT" dirty="0">
              <a:solidFill>
                <a:srgbClr val="0070C0"/>
              </a:solidFill>
            </a:endParaRPr>
          </a:p>
        </p:txBody>
      </p:sp>
    </p:spTree>
    <p:extLst>
      <p:ext uri="{BB962C8B-B14F-4D97-AF65-F5344CB8AC3E}">
        <p14:creationId xmlns:p14="http://schemas.microsoft.com/office/powerpoint/2010/main" val="2641833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2: </a:t>
            </a:r>
            <a:r>
              <a:rPr lang="it-IT" dirty="0" err="1">
                <a:latin typeface="Adobe Caslon Pro"/>
              </a:rPr>
              <a:t>Earthquake</a:t>
            </a:r>
            <a:r>
              <a:rPr lang="it-IT" dirty="0">
                <a:latin typeface="Adobe Caslon Pro"/>
              </a:rPr>
              <a:t> </a:t>
            </a:r>
            <a:r>
              <a:rPr lang="it-IT" dirty="0" err="1">
                <a:latin typeface="Adobe Caslon Pro"/>
              </a:rPr>
              <a:t>size</a:t>
            </a:r>
            <a:endParaRPr lang="en-GB" dirty="0">
              <a:latin typeface="Adobe Caslon Pro"/>
            </a:endParaRPr>
          </a:p>
        </p:txBody>
      </p:sp>
      <mc:AlternateContent xmlns:mc="http://schemas.openxmlformats.org/markup-compatibility/2006" xmlns:a14="http://schemas.microsoft.com/office/drawing/2010/main">
        <mc:Choice Requires="a14">
          <p:sp>
            <p:nvSpPr>
              <p:cNvPr id="3" name="Segnaposto testo 2"/>
              <p:cNvSpPr>
                <a:spLocks noGrp="1"/>
              </p:cNvSpPr>
              <p:nvPr>
                <p:ph type="body" sz="quarter" idx="12"/>
              </p:nvPr>
            </p:nvSpPr>
            <p:spPr>
              <a:xfrm>
                <a:off x="667552" y="2542381"/>
                <a:ext cx="10583860" cy="3889375"/>
              </a:xfrm>
            </p:spPr>
            <p:txBody>
              <a:bodyPr/>
              <a:lstStyle/>
              <a:p>
                <a:r>
                  <a:rPr lang="it-IT" dirty="0">
                    <a:latin typeface="Adobe Caslon Pro"/>
                  </a:rPr>
                  <a:t>Define the </a:t>
                </a:r>
                <a:r>
                  <a:rPr lang="it-IT" dirty="0" err="1">
                    <a:latin typeface="Adobe Caslon Pro"/>
                  </a:rPr>
                  <a:t>distribution</a:t>
                </a:r>
                <a:r>
                  <a:rPr lang="it-IT" dirty="0">
                    <a:latin typeface="Adobe Caslon Pro"/>
                  </a:rPr>
                  <a:t> of </a:t>
                </a:r>
                <a14:m>
                  <m:oMath xmlns:m="http://schemas.openxmlformats.org/officeDocument/2006/math">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𝑓</m:t>
                        </m:r>
                      </m:e>
                      <m:sub>
                        <m:r>
                          <a:rPr lang="it-IT" i="1" dirty="0" smtClean="0">
                            <a:latin typeface="Cambria Math" panose="02040503050406030204" pitchFamily="18" charset="0"/>
                          </a:rPr>
                          <m:t>𝑀</m:t>
                        </m:r>
                      </m:sub>
                    </m:sSub>
                    <m:r>
                      <a:rPr lang="it-IT" i="1" dirty="0" smtClean="0">
                        <a:latin typeface="Cambria Math" panose="02040503050406030204" pitchFamily="18" charset="0"/>
                      </a:rPr>
                      <m:t>(</m:t>
                    </m:r>
                    <m:r>
                      <a:rPr lang="it-IT" i="1" dirty="0" smtClean="0">
                        <a:latin typeface="Cambria Math" panose="02040503050406030204" pitchFamily="18" charset="0"/>
                      </a:rPr>
                      <m:t>𝑚</m:t>
                    </m:r>
                    <m:r>
                      <a:rPr lang="it-IT" i="1" dirty="0" smtClean="0">
                        <a:latin typeface="Cambria Math" panose="02040503050406030204" pitchFamily="18" charset="0"/>
                      </a:rPr>
                      <m:t>)</m:t>
                    </m:r>
                  </m:oMath>
                </a14:m>
                <a:r>
                  <a:rPr lang="en-GB" dirty="0">
                    <a:latin typeface="Adobe Caslon Pro"/>
                  </a:rPr>
                  <a:t>: Discretize</a:t>
                </a:r>
              </a:p>
              <a:p>
                <a:r>
                  <a:rPr lang="en-GB" dirty="0">
                    <a:latin typeface="Adobe Caslon Pro"/>
                  </a:rPr>
                  <a:t>Converting the continuous distribution of magnitudes into a discrete set of magnitudes holds</a:t>
                </a:r>
              </a:p>
              <a:p>
                <a:endParaRPr lang="en-GB" sz="600"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𝑃</m:t>
                      </m:r>
                      <m:d>
                        <m:dPr>
                          <m:ctrlPr>
                            <a:rPr lang="it-IT" b="0" i="1" smtClean="0">
                              <a:latin typeface="Cambria Math" panose="02040503050406030204" pitchFamily="18" charset="0"/>
                            </a:rPr>
                          </m:ctrlPr>
                        </m:dPr>
                        <m:e>
                          <m:r>
                            <a:rPr lang="it-IT" b="0" i="1" smtClean="0">
                              <a:latin typeface="Cambria Math" panose="02040503050406030204" pitchFamily="18" charset="0"/>
                            </a:rPr>
                            <m:t>𝑀</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𝑗</m:t>
                              </m:r>
                            </m:sub>
                          </m:sSub>
                        </m:e>
                      </m:d>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𝐹</m:t>
                          </m:r>
                        </m:e>
                        <m:sub>
                          <m:r>
                            <a:rPr lang="it-IT" b="0" i="1" smtClean="0">
                              <a:latin typeface="Cambria Math" panose="02040503050406030204" pitchFamily="18" charset="0"/>
                            </a:rPr>
                            <m:t>𝑀</m:t>
                          </m:r>
                        </m:sub>
                      </m:sSub>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𝑗</m:t>
                              </m:r>
                              <m:r>
                                <a:rPr lang="it-IT" b="0" i="1" smtClean="0">
                                  <a:latin typeface="Cambria Math" panose="02040503050406030204" pitchFamily="18" charset="0"/>
                                </a:rPr>
                                <m:t>+1</m:t>
                              </m:r>
                            </m:sub>
                          </m:sSub>
                        </m:e>
                      </m:d>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𝐹</m:t>
                          </m:r>
                        </m:e>
                        <m:sub>
                          <m:r>
                            <a:rPr lang="it-IT" b="0" i="1" smtClean="0">
                              <a:latin typeface="Cambria Math" panose="02040503050406030204" pitchFamily="18" charset="0"/>
                            </a:rPr>
                            <m:t>𝑀</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𝑗</m:t>
                          </m:r>
                        </m:sub>
                      </m:sSub>
                      <m:r>
                        <a:rPr lang="it-IT" b="0" i="1" smtClean="0">
                          <a:latin typeface="Cambria Math" panose="02040503050406030204" pitchFamily="18" charset="0"/>
                        </a:rPr>
                        <m:t>)</m:t>
                      </m:r>
                    </m:oMath>
                  </m:oMathPara>
                </a14:m>
                <a:endParaRPr lang="en-GB" dirty="0">
                  <a:latin typeface="Adobe Caslon Pro"/>
                </a:endParaRPr>
              </a:p>
              <a:p>
                <a:r>
                  <a:rPr lang="it-IT" dirty="0" err="1">
                    <a:latin typeface="Adobe Caslon Pro"/>
                  </a:rPr>
                  <a:t>where</a:t>
                </a:r>
                <a:r>
                  <a:rPr lang="it-IT" dirty="0">
                    <a:latin typeface="Adobe Caslon Pro"/>
                  </a:rPr>
                  <a:t> </a:t>
                </a:r>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𝑚</m:t>
                        </m:r>
                      </m:e>
                      <m:sub>
                        <m:r>
                          <a:rPr lang="it-IT" i="1">
                            <a:latin typeface="Cambria Math" panose="02040503050406030204" pitchFamily="18" charset="0"/>
                          </a:rPr>
                          <m:t>𝑗</m:t>
                        </m:r>
                      </m:sub>
                    </m:sSub>
                  </m:oMath>
                </a14:m>
                <a:r>
                  <a:rPr lang="en-GB" dirty="0">
                    <a:latin typeface="Adobe Caslon Pro"/>
                  </a:rPr>
                  <a:t> are the discrete set of magnitudes ordered so that </a:t>
                </a:r>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𝑚</m:t>
                        </m:r>
                      </m:e>
                      <m:sub>
                        <m:r>
                          <a:rPr lang="it-IT" i="1">
                            <a:latin typeface="Cambria Math" panose="02040503050406030204" pitchFamily="18" charset="0"/>
                          </a:rPr>
                          <m:t>𝑗</m:t>
                        </m:r>
                        <m:r>
                          <a:rPr lang="it-IT" b="0" i="1" smtClean="0">
                            <a:latin typeface="Cambria Math" panose="02040503050406030204" pitchFamily="18" charset="0"/>
                          </a:rPr>
                          <m:t>+1</m:t>
                        </m:r>
                      </m:sub>
                    </m:sSub>
                    <m:r>
                      <a:rPr lang="it-IT" b="0" i="1" smtClean="0">
                        <a:latin typeface="Cambria Math" panose="02040503050406030204" pitchFamily="18" charset="0"/>
                      </a:rPr>
                      <m:t>&lt;</m:t>
                    </m:r>
                    <m:sSub>
                      <m:sSubPr>
                        <m:ctrlPr>
                          <a:rPr lang="it-IT" i="1">
                            <a:latin typeface="Cambria Math" panose="02040503050406030204" pitchFamily="18" charset="0"/>
                          </a:rPr>
                        </m:ctrlPr>
                      </m:sSubPr>
                      <m:e>
                        <m:r>
                          <a:rPr lang="it-IT" i="1">
                            <a:latin typeface="Cambria Math" panose="02040503050406030204" pitchFamily="18" charset="0"/>
                          </a:rPr>
                          <m:t>𝑚</m:t>
                        </m:r>
                      </m:e>
                      <m:sub>
                        <m:r>
                          <a:rPr lang="it-IT" i="1">
                            <a:latin typeface="Cambria Math" panose="02040503050406030204" pitchFamily="18" charset="0"/>
                          </a:rPr>
                          <m:t>𝑗</m:t>
                        </m:r>
                      </m:sub>
                    </m:sSub>
                  </m:oMath>
                </a14:m>
                <a:endParaRPr lang="en-GB" dirty="0">
                  <a:latin typeface="Adobe Caslon Pro"/>
                </a:endParaRPr>
              </a:p>
            </p:txBody>
          </p:sp>
        </mc:Choice>
        <mc:Fallback xmlns="">
          <p:sp>
            <p:nvSpPr>
              <p:cNvPr id="3" name="Segnaposto testo 2"/>
              <p:cNvSpPr>
                <a:spLocks noGrp="1" noRot="1" noChangeAspect="1" noMove="1" noResize="1" noEditPoints="1" noAdjustHandles="1" noChangeArrowheads="1" noChangeShapeType="1" noTextEdit="1"/>
              </p:cNvSpPr>
              <p:nvPr>
                <p:ph type="body" sz="quarter" idx="12"/>
              </p:nvPr>
            </p:nvSpPr>
            <p:spPr>
              <a:xfrm>
                <a:off x="667552" y="2542381"/>
                <a:ext cx="10583860" cy="3889375"/>
              </a:xfrm>
              <a:blipFill>
                <a:blip r:embed="rId3"/>
                <a:stretch>
                  <a:fillRect l="-518" t="-1411"/>
                </a:stretch>
              </a:blipFill>
            </p:spPr>
            <p:txBody>
              <a:bodyPr/>
              <a:lstStyle/>
              <a:p>
                <a:r>
                  <a:rPr lang="it-IT">
                    <a:noFill/>
                  </a:rPr>
                  <a:t> </a:t>
                </a:r>
              </a:p>
            </p:txBody>
          </p:sp>
        </mc:Fallback>
      </mc:AlternateContent>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30</a:t>
            </a:fld>
            <a:endParaRPr lang="it-IT" dirty="0">
              <a:latin typeface="Adobe Caslon Pro"/>
            </a:endParaRPr>
          </a:p>
        </p:txBody>
      </p:sp>
      <p:sp>
        <p:nvSpPr>
          <p:cNvPr id="7" name="Segnaposto testo 2"/>
          <p:cNvSpPr>
            <a:spLocks noGrp="1"/>
          </p:cNvSpPr>
          <p:nvPr>
            <p:ph type="body" sz="quarter" idx="12"/>
          </p:nvPr>
        </p:nvSpPr>
        <p:spPr>
          <a:xfrm>
            <a:off x="731838" y="4259424"/>
            <a:ext cx="7036537" cy="2598575"/>
          </a:xfrm>
          <a:gradFill>
            <a:gsLst>
              <a:gs pos="0">
                <a:schemeClr val="accent4">
                  <a:lumMod val="20000"/>
                  <a:lumOff val="80000"/>
                </a:schemeClr>
              </a:gs>
              <a:gs pos="100000">
                <a:schemeClr val="accent4">
                  <a:lumMod val="40000"/>
                  <a:lumOff val="60000"/>
                </a:schemeClr>
              </a:gs>
            </a:gsLst>
            <a:path path="circle">
              <a:fillToRect l="50000" t="50000" r="50000" b="50000"/>
            </a:path>
          </a:gradFill>
        </p:spPr>
        <p:txBody>
          <a:bodyPr/>
          <a:lstStyle/>
          <a:p>
            <a:r>
              <a:rPr lang="it-IT" u="sng" dirty="0" err="1">
                <a:latin typeface="Adobe Caslon Pro"/>
              </a:rPr>
              <a:t>Codes</a:t>
            </a:r>
            <a:r>
              <a:rPr lang="it-IT" u="sng" dirty="0">
                <a:latin typeface="Adobe Caslon Pro"/>
              </a:rPr>
              <a:t>:</a:t>
            </a:r>
          </a:p>
          <a:p>
            <a:r>
              <a:rPr lang="en-GB" sz="1600" i="1" dirty="0">
                <a:latin typeface="Adobe Caslon Pro"/>
                <a:ea typeface="Linux Libertine G" panose="02000503000000000000" pitchFamily="2" charset="0"/>
                <a:cs typeface="Linux Libertine G" panose="02000503000000000000" pitchFamily="2" charset="0"/>
              </a:rPr>
              <a:t>% PDF of M</a:t>
            </a:r>
          </a:p>
          <a:p>
            <a:r>
              <a:rPr lang="en-GB" sz="1600" dirty="0">
                <a:latin typeface="Adobe Caslon Pro"/>
                <a:ea typeface="Linux Libertine G" panose="02000503000000000000" pitchFamily="2" charset="0"/>
                <a:cs typeface="Linux Libertine G" panose="02000503000000000000" pitchFamily="2" charset="0"/>
              </a:rPr>
              <a:t>Nm = 1000; </a:t>
            </a:r>
            <a:r>
              <a:rPr lang="en-GB" sz="1600" i="1" dirty="0">
                <a:latin typeface="Adobe Caslon Pro"/>
                <a:ea typeface="Linux Libertine G" panose="02000503000000000000" pitchFamily="2" charset="0"/>
                <a:cs typeface="Linux Libertine G" panose="02000503000000000000" pitchFamily="2" charset="0"/>
              </a:rPr>
              <a:t>% No. of discretized points between m0 and mu for numerical integration</a:t>
            </a:r>
          </a:p>
          <a:p>
            <a:r>
              <a:rPr lang="en-GB" sz="1600" dirty="0">
                <a:latin typeface="Adobe Caslon Pro"/>
                <a:ea typeface="Linux Libertine G" panose="02000503000000000000" pitchFamily="2" charset="0"/>
                <a:cs typeface="Linux Libertine G" panose="02000503000000000000" pitchFamily="2" charset="0"/>
              </a:rPr>
              <a:t>M = </a:t>
            </a:r>
            <a:r>
              <a:rPr lang="en-GB" sz="1600" dirty="0" err="1">
                <a:latin typeface="Adobe Caslon Pro"/>
                <a:ea typeface="Linux Libertine G" panose="02000503000000000000" pitchFamily="2" charset="0"/>
                <a:cs typeface="Linux Libertine G" panose="02000503000000000000" pitchFamily="2" charset="0"/>
              </a:rPr>
              <a:t>linspace</a:t>
            </a:r>
            <a:r>
              <a:rPr lang="en-GB" sz="1600" dirty="0">
                <a:latin typeface="Adobe Caslon Pro"/>
                <a:ea typeface="Linux Libertine G" panose="02000503000000000000" pitchFamily="2" charset="0"/>
                <a:cs typeface="Linux Libertine G" panose="02000503000000000000" pitchFamily="2" charset="0"/>
              </a:rPr>
              <a:t>(m0,mu,Nm);   %</a:t>
            </a:r>
            <a:r>
              <a:rPr lang="en-GB" sz="1600" i="1" dirty="0" err="1">
                <a:latin typeface="Adobe Caslon Pro"/>
                <a:ea typeface="Linux Libertine G" panose="02000503000000000000" pitchFamily="2" charset="0"/>
                <a:cs typeface="Linux Libertine G" panose="02000503000000000000" pitchFamily="2" charset="0"/>
              </a:rPr>
              <a:t>mo</a:t>
            </a:r>
            <a:r>
              <a:rPr lang="en-GB" sz="1600" i="1" dirty="0">
                <a:latin typeface="Adobe Caslon Pro"/>
                <a:ea typeface="Linux Libertine G" panose="02000503000000000000" pitchFamily="2" charset="0"/>
                <a:cs typeface="Linux Libertine G" panose="02000503000000000000" pitchFamily="2" charset="0"/>
              </a:rPr>
              <a:t> = </a:t>
            </a:r>
            <a:r>
              <a:rPr lang="en-GB" sz="1600" i="1" dirty="0" err="1">
                <a:latin typeface="Adobe Caslon Pro"/>
                <a:ea typeface="Linux Libertine G" panose="02000503000000000000" pitchFamily="2" charset="0"/>
                <a:cs typeface="Linux Libertine G" panose="02000503000000000000" pitchFamily="2" charset="0"/>
              </a:rPr>
              <a:t>m_min</a:t>
            </a:r>
            <a:r>
              <a:rPr lang="en-GB" sz="1600" i="1" dirty="0">
                <a:latin typeface="Adobe Caslon Pro"/>
                <a:ea typeface="Linux Libertine G" panose="02000503000000000000" pitchFamily="2" charset="0"/>
                <a:cs typeface="Linux Libertine G" panose="02000503000000000000" pitchFamily="2" charset="0"/>
              </a:rPr>
              <a:t> </a:t>
            </a:r>
          </a:p>
          <a:p>
            <a:r>
              <a:rPr lang="sv-SE" sz="1600" dirty="0">
                <a:latin typeface="Adobe Caslon Pro"/>
                <a:ea typeface="Linux Libertine G" panose="02000503000000000000" pitchFamily="2" charset="0"/>
                <a:cs typeface="Linux Libertine G" panose="02000503000000000000" pitchFamily="2" charset="0"/>
              </a:rPr>
              <a:t>fM = beta*exp(-beta*(M-m0))/(1-exp(-beta*(mu-m0)));</a:t>
            </a:r>
          </a:p>
          <a:p>
            <a:r>
              <a:rPr lang="en-GB" sz="1600" dirty="0" err="1">
                <a:latin typeface="Adobe Caslon Pro"/>
                <a:ea typeface="Linux Libertine G" panose="02000503000000000000" pitchFamily="2" charset="0"/>
                <a:cs typeface="Linux Libertine G" panose="02000503000000000000" pitchFamily="2" charset="0"/>
              </a:rPr>
              <a:t>dM</a:t>
            </a:r>
            <a:r>
              <a:rPr lang="en-GB" sz="1600" dirty="0">
                <a:latin typeface="Adobe Caslon Pro"/>
                <a:ea typeface="Linux Libertine G" panose="02000503000000000000" pitchFamily="2" charset="0"/>
                <a:cs typeface="Linux Libertine G" panose="02000503000000000000" pitchFamily="2" charset="0"/>
              </a:rPr>
              <a:t>=M(2)-M(1);</a:t>
            </a:r>
          </a:p>
          <a:p>
            <a:r>
              <a:rPr lang="en-GB" sz="1600" dirty="0" err="1">
                <a:latin typeface="Adobe Caslon Pro"/>
                <a:ea typeface="Linux Libertine G" panose="02000503000000000000" pitchFamily="2" charset="0"/>
                <a:cs typeface="Linux Libertine G" panose="02000503000000000000" pitchFamily="2" charset="0"/>
              </a:rPr>
              <a:t>Mdiscr</a:t>
            </a:r>
            <a:r>
              <a:rPr lang="en-GB" sz="1600" dirty="0">
                <a:latin typeface="Adobe Caslon Pro"/>
                <a:ea typeface="Linux Libertine G" panose="02000503000000000000" pitchFamily="2" charset="0"/>
                <a:cs typeface="Linux Libertine G" panose="02000503000000000000" pitchFamily="2" charset="0"/>
              </a:rPr>
              <a:t>=</a:t>
            </a:r>
            <a:r>
              <a:rPr lang="en-GB" sz="1600" dirty="0" err="1">
                <a:latin typeface="Adobe Caslon Pro"/>
                <a:ea typeface="Linux Libertine G" panose="02000503000000000000" pitchFamily="2" charset="0"/>
                <a:cs typeface="Linux Libertine G" panose="02000503000000000000" pitchFamily="2" charset="0"/>
              </a:rPr>
              <a:t>fM</a:t>
            </a:r>
            <a:r>
              <a:rPr lang="en-GB" sz="1600" dirty="0">
                <a:latin typeface="Adobe Caslon Pro"/>
                <a:ea typeface="Linux Libertine G" panose="02000503000000000000" pitchFamily="2" charset="0"/>
                <a:cs typeface="Linux Libertine G" panose="02000503000000000000" pitchFamily="2" charset="0"/>
              </a:rPr>
              <a:t>*</a:t>
            </a:r>
            <a:r>
              <a:rPr lang="en-GB" sz="1600" dirty="0" err="1">
                <a:latin typeface="Adobe Caslon Pro"/>
                <a:ea typeface="Linux Libertine G" panose="02000503000000000000" pitchFamily="2" charset="0"/>
                <a:cs typeface="Linux Libertine G" panose="02000503000000000000" pitchFamily="2" charset="0"/>
              </a:rPr>
              <a:t>dM</a:t>
            </a:r>
            <a:r>
              <a:rPr lang="en-GB" sz="1600" dirty="0">
                <a:latin typeface="Adobe Caslon Pro"/>
                <a:ea typeface="Linux Libertine G" panose="02000503000000000000" pitchFamily="2" charset="0"/>
                <a:cs typeface="Linux Libertine G" panose="02000503000000000000" pitchFamily="2" charset="0"/>
              </a:rPr>
              <a:t>;</a:t>
            </a:r>
          </a:p>
          <a:p>
            <a:pPr marL="400050" indent="-400050">
              <a:buFont typeface="+mj-lt"/>
              <a:buAutoNum type="romanLcPeriod"/>
            </a:pPr>
            <a:endParaRPr lang="en-GB" dirty="0">
              <a:latin typeface="Adobe Caslon Pro"/>
            </a:endParaRPr>
          </a:p>
          <a:p>
            <a:endParaRPr lang="en-GB" i="1" dirty="0">
              <a:latin typeface="Adobe Caslon Pro"/>
            </a:endParaRPr>
          </a:p>
        </p:txBody>
      </p:sp>
      <p:pic>
        <p:nvPicPr>
          <p:cNvPr id="4" name="Immagine 3"/>
          <p:cNvPicPr>
            <a:picLocks noChangeAspect="1"/>
          </p:cNvPicPr>
          <p:nvPr/>
        </p:nvPicPr>
        <p:blipFill>
          <a:blip r:embed="rId4"/>
          <a:stretch>
            <a:fillRect/>
          </a:stretch>
        </p:blipFill>
        <p:spPr>
          <a:xfrm>
            <a:off x="7943164" y="3354934"/>
            <a:ext cx="4248836" cy="3503066"/>
          </a:xfrm>
          <a:prstGeom prst="rect">
            <a:avLst/>
          </a:prstGeom>
        </p:spPr>
      </p:pic>
      <p:sp>
        <p:nvSpPr>
          <p:cNvPr id="10" name="CasellaDiTesto 9">
            <a:extLst>
              <a:ext uri="{FF2B5EF4-FFF2-40B4-BE49-F238E27FC236}">
                <a16:creationId xmlns:a16="http://schemas.microsoft.com/office/drawing/2014/main" id="{C663A390-6BD7-4F60-AEF4-BB5B7192220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11" name="Gruppo 10">
            <a:extLst>
              <a:ext uri="{FF2B5EF4-FFF2-40B4-BE49-F238E27FC236}">
                <a16:creationId xmlns:a16="http://schemas.microsoft.com/office/drawing/2014/main" id="{02CE7E37-37B6-48F2-ABEC-2F0E120A1335}"/>
              </a:ext>
            </a:extLst>
          </p:cNvPr>
          <p:cNvGrpSpPr/>
          <p:nvPr/>
        </p:nvGrpSpPr>
        <p:grpSpPr>
          <a:xfrm>
            <a:off x="2903424" y="373469"/>
            <a:ext cx="1829461" cy="618073"/>
            <a:chOff x="2903424" y="211809"/>
            <a:chExt cx="1829461" cy="618073"/>
          </a:xfrm>
        </p:grpSpPr>
        <p:pic>
          <p:nvPicPr>
            <p:cNvPr id="12" name="Immagine 11">
              <a:extLst>
                <a:ext uri="{FF2B5EF4-FFF2-40B4-BE49-F238E27FC236}">
                  <a16:creationId xmlns:a16="http://schemas.microsoft.com/office/drawing/2014/main" id="{C91D9539-F5CB-4635-9CF9-8C6C204E3948}"/>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13" name="Gruppo 12">
              <a:extLst>
                <a:ext uri="{FF2B5EF4-FFF2-40B4-BE49-F238E27FC236}">
                  <a16:creationId xmlns:a16="http://schemas.microsoft.com/office/drawing/2014/main" id="{F1E8A7EE-A7C2-481F-8437-2AB0F8A8B5C7}"/>
                </a:ext>
              </a:extLst>
            </p:cNvPr>
            <p:cNvGrpSpPr/>
            <p:nvPr/>
          </p:nvGrpSpPr>
          <p:grpSpPr>
            <a:xfrm>
              <a:off x="2903424" y="230872"/>
              <a:ext cx="1389573" cy="599010"/>
              <a:chOff x="2981720" y="122642"/>
              <a:chExt cx="1389573" cy="599010"/>
            </a:xfrm>
          </p:grpSpPr>
          <p:pic>
            <p:nvPicPr>
              <p:cNvPr id="14" name="Picture 2" descr="ITN Inspire Logo">
                <a:extLst>
                  <a:ext uri="{FF2B5EF4-FFF2-40B4-BE49-F238E27FC236}">
                    <a16:creationId xmlns:a16="http://schemas.microsoft.com/office/drawing/2014/main" id="{CD71AEE0-9EBC-4070-BFA7-77746DA9A8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TN Inspire Logo">
                <a:extLst>
                  <a:ext uri="{FF2B5EF4-FFF2-40B4-BE49-F238E27FC236}">
                    <a16:creationId xmlns:a16="http://schemas.microsoft.com/office/drawing/2014/main" id="{018EFA4A-8FF6-443A-A31C-5DA30E57CEC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6" name="Tabella 6">
            <a:extLst>
              <a:ext uri="{FF2B5EF4-FFF2-40B4-BE49-F238E27FC236}">
                <a16:creationId xmlns:a16="http://schemas.microsoft.com/office/drawing/2014/main" id="{723B72E3-6922-4A95-9A9B-EEB1E929B54F}"/>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458180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3: Ground </a:t>
            </a:r>
            <a:r>
              <a:rPr lang="it-IT" dirty="0" err="1">
                <a:latin typeface="Adobe Caslon Pro"/>
              </a:rPr>
              <a:t>motion</a:t>
            </a:r>
            <a:r>
              <a:rPr lang="it-IT" dirty="0">
                <a:latin typeface="Adobe Caslon Pro"/>
              </a:rPr>
              <a:t> </a:t>
            </a:r>
            <a:r>
              <a:rPr lang="it-IT" dirty="0" err="1">
                <a:latin typeface="Adobe Caslon Pro"/>
              </a:rPr>
              <a:t>estimation</a:t>
            </a:r>
            <a:endParaRPr lang="en-GB" dirty="0">
              <a:latin typeface="Adobe Caslon Pro"/>
            </a:endParaRPr>
          </a:p>
        </p:txBody>
      </p:sp>
      <p:sp>
        <p:nvSpPr>
          <p:cNvPr id="3" name="Segnaposto testo 2"/>
          <p:cNvSpPr>
            <a:spLocks noGrp="1"/>
          </p:cNvSpPr>
          <p:nvPr>
            <p:ph type="body" sz="quarter" idx="12"/>
          </p:nvPr>
        </p:nvSpPr>
        <p:spPr/>
        <p:txBody>
          <a:bodyPr/>
          <a:lstStyle/>
          <a:p>
            <a:endParaRPr lang="en-GB"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31</a:t>
            </a:fld>
            <a:endParaRPr lang="it-IT" dirty="0">
              <a:latin typeface="Adobe Caslon Pro"/>
            </a:endParaRPr>
          </a:p>
        </p:txBody>
      </p:sp>
      <mc:AlternateContent xmlns:mc="http://schemas.openxmlformats.org/markup-compatibility/2006" xmlns:a14="http://schemas.microsoft.com/office/drawing/2010/main">
        <mc:Choice Requires="a14">
          <p:sp>
            <p:nvSpPr>
              <p:cNvPr id="7" name="Segnaposto testo 2"/>
              <p:cNvSpPr>
                <a:spLocks noGrp="1"/>
              </p:cNvSpPr>
              <p:nvPr>
                <p:ph type="body" sz="quarter" idx="12"/>
              </p:nvPr>
            </p:nvSpPr>
            <p:spPr>
              <a:xfrm>
                <a:off x="667552" y="2500341"/>
                <a:ext cx="10583860" cy="3889375"/>
              </a:xfrm>
            </p:spPr>
            <p:txBody>
              <a:bodyPr/>
              <a:lstStyle/>
              <a:p>
                <a:r>
                  <a:rPr lang="it-IT" dirty="0">
                    <a:latin typeface="Adobe Caslon Pro"/>
                  </a:rPr>
                  <a:t>Define </a:t>
                </a:r>
                <a:r>
                  <a:rPr lang="it-IT" dirty="0" err="1">
                    <a:latin typeface="Adobe Caslon Pro"/>
                  </a:rPr>
                  <a:t>effects</a:t>
                </a:r>
                <a:r>
                  <a:rPr lang="it-IT" dirty="0">
                    <a:latin typeface="Adobe Caslon Pro"/>
                  </a:rPr>
                  <a:t> </a:t>
                </a:r>
                <a14:m>
                  <m:oMath xmlns:m="http://schemas.openxmlformats.org/officeDocument/2006/math">
                    <m:r>
                      <a:rPr lang="it-IT" b="0" i="1" dirty="0" smtClean="0">
                        <a:latin typeface="Cambria Math" panose="02040503050406030204" pitchFamily="18" charset="0"/>
                      </a:rPr>
                      <m:t>𝑃</m:t>
                    </m:r>
                    <m:r>
                      <a:rPr lang="it-IT" i="1" dirty="0" smtClean="0">
                        <a:latin typeface="Cambria Math" panose="02040503050406030204" pitchFamily="18" charset="0"/>
                      </a:rPr>
                      <m:t>(</m:t>
                    </m:r>
                    <m:r>
                      <a:rPr lang="it-IT" b="0" i="1" dirty="0" smtClean="0">
                        <a:latin typeface="Cambria Math" panose="02040503050406030204" pitchFamily="18" charset="0"/>
                      </a:rPr>
                      <m:t>𝐼𝑀</m:t>
                    </m:r>
                    <m:r>
                      <a:rPr lang="it-IT" b="0" i="1" dirty="0" smtClean="0">
                        <a:latin typeface="Cambria Math" panose="02040503050406030204" pitchFamily="18" charset="0"/>
                      </a:rPr>
                      <m:t>&gt;</m:t>
                    </m:r>
                    <m:r>
                      <a:rPr lang="it-IT" b="0" i="1" dirty="0" smtClean="0">
                        <a:latin typeface="Cambria Math" panose="02040503050406030204" pitchFamily="18" charset="0"/>
                      </a:rPr>
                      <m:t>𝑥</m:t>
                    </m:r>
                    <m:r>
                      <a:rPr lang="it-IT" b="0" i="1" dirty="0" smtClean="0">
                        <a:latin typeface="Cambria Math" panose="02040503050406030204" pitchFamily="18" charset="0"/>
                      </a:rPr>
                      <m:t>|</m:t>
                    </m:r>
                    <m:r>
                      <a:rPr lang="it-IT" b="0" i="1" dirty="0" smtClean="0">
                        <a:latin typeface="Cambria Math" panose="02040503050406030204" pitchFamily="18" charset="0"/>
                      </a:rPr>
                      <m:t>𝑚</m:t>
                    </m:r>
                    <m:r>
                      <a:rPr lang="it-IT" b="0" i="1" dirty="0" smtClean="0">
                        <a:latin typeface="Cambria Math" panose="02040503050406030204" pitchFamily="18" charset="0"/>
                      </a:rPr>
                      <m:t>,</m:t>
                    </m:r>
                    <m:r>
                      <a:rPr lang="it-IT" b="0" i="1" dirty="0" smtClean="0">
                        <a:latin typeface="Cambria Math" panose="02040503050406030204" pitchFamily="18" charset="0"/>
                      </a:rPr>
                      <m:t>𝑟</m:t>
                    </m:r>
                    <m:r>
                      <a:rPr lang="it-IT" i="1" dirty="0" smtClean="0">
                        <a:latin typeface="Cambria Math" panose="02040503050406030204" pitchFamily="18" charset="0"/>
                      </a:rPr>
                      <m:t>)</m:t>
                    </m:r>
                  </m:oMath>
                </a14:m>
                <a:r>
                  <a:rPr lang="en-GB" dirty="0">
                    <a:latin typeface="Adobe Caslon Pro"/>
                  </a:rPr>
                  <a:t>: Attenuation models or prediction models</a:t>
                </a:r>
              </a:p>
              <a:p>
                <a:pPr algn="just"/>
                <a:r>
                  <a:rPr lang="en-GB" dirty="0">
                    <a:latin typeface="Adobe Caslon Pro"/>
                  </a:rPr>
                  <a:t>These models predict the probability distribution of ground motion intensity, as a function of many predictor variables such as the earthquake’s magnitude, distance, faulting mechanism, the near-surface site conditions, etc. </a:t>
                </a:r>
              </a:p>
              <a:p>
                <a:pPr algn="just"/>
                <a:r>
                  <a:rPr lang="en-GB" dirty="0">
                    <a:latin typeface="Adobe Caslon Pro"/>
                  </a:rPr>
                  <a:t>To describe this probability distribution, prediction models take the following general form:</a:t>
                </a:r>
              </a:p>
              <a:p>
                <a:pPr algn="just"/>
                <a:endParaRPr lang="en-GB" sz="400" dirty="0">
                  <a:latin typeface="Adobe Caslon Pro"/>
                </a:endParaRPr>
              </a:p>
              <a:p>
                <a:pPr algn="just"/>
                <a14:m>
                  <m:oMathPara xmlns:m="http://schemas.openxmlformats.org/officeDocument/2006/math">
                    <m:oMathParaPr>
                      <m:jc m:val="centerGroup"/>
                    </m:oMathParaPr>
                    <m:oMath xmlns:m="http://schemas.openxmlformats.org/officeDocument/2006/math">
                      <m:func>
                        <m:funcPr>
                          <m:ctrlPr>
                            <a:rPr lang="it-IT" b="0" i="1" dirty="0" smtClean="0">
                              <a:latin typeface="Cambria Math" panose="02040503050406030204" pitchFamily="18" charset="0"/>
                            </a:rPr>
                          </m:ctrlPr>
                        </m:funcPr>
                        <m:fName>
                          <m:r>
                            <m:rPr>
                              <m:sty m:val="p"/>
                            </m:rPr>
                            <a:rPr lang="it-IT" b="0" i="0" dirty="0" smtClean="0">
                              <a:latin typeface="Cambria Math" panose="02040503050406030204" pitchFamily="18" charset="0"/>
                            </a:rPr>
                            <m:t>ln</m:t>
                          </m:r>
                        </m:fName>
                        <m:e>
                          <m:d>
                            <m:dPr>
                              <m:ctrlPr>
                                <a:rPr lang="it-IT" b="0" i="1" dirty="0" smtClean="0">
                                  <a:latin typeface="Cambria Math" panose="02040503050406030204" pitchFamily="18" charset="0"/>
                                </a:rPr>
                              </m:ctrlPr>
                            </m:dPr>
                            <m:e>
                              <m:r>
                                <a:rPr lang="it-IT" i="1" dirty="0">
                                  <a:latin typeface="Cambria Math" panose="02040503050406030204" pitchFamily="18" charset="0"/>
                                </a:rPr>
                                <m:t>𝐼𝑀</m:t>
                              </m:r>
                            </m:e>
                          </m:d>
                          <m:r>
                            <a:rPr lang="it-IT" b="0" i="1" dirty="0" smtClean="0">
                              <a:latin typeface="Cambria Math" panose="02040503050406030204" pitchFamily="18" charset="0"/>
                            </a:rPr>
                            <m:t>= </m:t>
                          </m:r>
                          <m:acc>
                            <m:accPr>
                              <m:chr m:val="̅"/>
                              <m:ctrlPr>
                                <a:rPr lang="it-IT" b="0" i="1" dirty="0" smtClean="0">
                                  <a:latin typeface="Cambria Math" panose="02040503050406030204" pitchFamily="18" charset="0"/>
                                </a:rPr>
                              </m:ctrlPr>
                            </m:accPr>
                            <m:e>
                              <m:func>
                                <m:funcPr>
                                  <m:ctrlPr>
                                    <a:rPr lang="it-IT" b="0" i="1" dirty="0" smtClean="0">
                                      <a:latin typeface="Cambria Math" panose="02040503050406030204" pitchFamily="18" charset="0"/>
                                    </a:rPr>
                                  </m:ctrlPr>
                                </m:funcPr>
                                <m:fName>
                                  <m:r>
                                    <m:rPr>
                                      <m:sty m:val="p"/>
                                    </m:rPr>
                                    <a:rPr lang="it-IT" b="0" i="0" dirty="0" smtClean="0">
                                      <a:latin typeface="Cambria Math" panose="02040503050406030204" pitchFamily="18" charset="0"/>
                                    </a:rPr>
                                    <m:t>ln</m:t>
                                  </m:r>
                                </m:fName>
                                <m:e>
                                  <m:r>
                                    <a:rPr lang="it-IT" i="1" dirty="0">
                                      <a:latin typeface="Cambria Math" panose="02040503050406030204" pitchFamily="18" charset="0"/>
                                    </a:rPr>
                                    <m:t>𝐼𝑀</m:t>
                                  </m:r>
                                  <m:r>
                                    <a:rPr lang="it-IT" i="1" dirty="0">
                                      <a:latin typeface="Cambria Math" panose="02040503050406030204" pitchFamily="18" charset="0"/>
                                    </a:rPr>
                                    <m:t>(</m:t>
                                  </m:r>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𝜃</m:t>
                                  </m:r>
                                  <m:r>
                                    <a:rPr lang="it-IT" i="1" dirty="0">
                                      <a:latin typeface="Cambria Math" panose="02040503050406030204" pitchFamily="18" charset="0"/>
                                    </a:rPr>
                                    <m:t>)</m:t>
                                  </m:r>
                                </m:e>
                              </m:func>
                            </m:e>
                          </m:acc>
                        </m:e>
                      </m:func>
                      <m:r>
                        <a:rPr lang="it-IT" b="0" i="1" dirty="0" smtClean="0">
                          <a:latin typeface="Cambria Math" panose="02040503050406030204" pitchFamily="18" charset="0"/>
                        </a:rPr>
                        <m:t>+</m:t>
                      </m:r>
                      <m:r>
                        <a:rPr lang="it-IT" b="0" i="1" dirty="0" smtClean="0">
                          <a:latin typeface="Cambria Math" panose="02040503050406030204" pitchFamily="18" charset="0"/>
                        </a:rPr>
                        <m:t>𝜎</m:t>
                      </m:r>
                      <m:d>
                        <m:dPr>
                          <m:ctrlPr>
                            <a:rPr lang="it-IT" b="0" i="1" dirty="0" smtClean="0">
                              <a:latin typeface="Cambria Math" panose="02040503050406030204" pitchFamily="18" charset="0"/>
                            </a:rPr>
                          </m:ctrlPr>
                        </m:dPr>
                        <m:e>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𝜃</m:t>
                          </m:r>
                        </m:e>
                      </m:d>
                      <m:r>
                        <a:rPr lang="it-IT" b="0" i="1" dirty="0" smtClean="0">
                          <a:latin typeface="Cambria Math" panose="02040503050406030204" pitchFamily="18" charset="0"/>
                        </a:rPr>
                        <m:t>⋅</m:t>
                      </m:r>
                      <m:r>
                        <a:rPr lang="it-IT" b="0" i="1" dirty="0" smtClean="0">
                          <a:latin typeface="Cambria Math" panose="02040503050406030204" pitchFamily="18" charset="0"/>
                        </a:rPr>
                        <m:t>𝜀</m:t>
                      </m:r>
                    </m:oMath>
                  </m:oMathPara>
                </a14:m>
                <a:endParaRPr lang="en-GB" dirty="0">
                  <a:latin typeface="Adobe Caslon Pro"/>
                </a:endParaRPr>
              </a:p>
              <a:p>
                <a:r>
                  <a:rPr lang="it-IT" dirty="0" err="1">
                    <a:latin typeface="Adobe Caslon Pro"/>
                  </a:rPr>
                  <a:t>where</a:t>
                </a:r>
                <a:endParaRPr lang="it-IT" dirty="0">
                  <a:latin typeface="Adobe Caslon Pro"/>
                </a:endParaRPr>
              </a:p>
              <a:p>
                <a:pPr marL="285750" indent="-285750">
                  <a:buFont typeface="Arial" panose="020B0604020202020204" pitchFamily="34" charset="0"/>
                  <a:buChar char="•"/>
                </a:pPr>
                <a14:m>
                  <m:oMath xmlns:m="http://schemas.openxmlformats.org/officeDocument/2006/math">
                    <m:r>
                      <m:rPr>
                        <m:sty m:val="p"/>
                      </m:rPr>
                      <a:rPr lang="it-IT" dirty="0">
                        <a:latin typeface="Cambria Math" panose="02040503050406030204" pitchFamily="18" charset="0"/>
                      </a:rPr>
                      <m:t>ln</m:t>
                    </m:r>
                    <m:d>
                      <m:dPr>
                        <m:ctrlPr>
                          <a:rPr lang="it-IT" i="1" dirty="0">
                            <a:latin typeface="Cambria Math" panose="02040503050406030204" pitchFamily="18" charset="0"/>
                          </a:rPr>
                        </m:ctrlPr>
                      </m:dPr>
                      <m:e>
                        <m:r>
                          <a:rPr lang="it-IT" i="1" dirty="0">
                            <a:latin typeface="Cambria Math" panose="02040503050406030204" pitchFamily="18" charset="0"/>
                          </a:rPr>
                          <m:t>𝐼𝑀</m:t>
                        </m:r>
                      </m:e>
                    </m:d>
                  </m:oMath>
                </a14:m>
                <a:r>
                  <a:rPr lang="en-GB" i="1" dirty="0">
                    <a:latin typeface="Adobe Caslon Pro"/>
                  </a:rPr>
                  <a:t> </a:t>
                </a:r>
                <a:r>
                  <a:rPr lang="en-GB" dirty="0">
                    <a:latin typeface="Adobe Caslon Pro"/>
                  </a:rPr>
                  <a:t>is the natural log of the ground motion </a:t>
                </a:r>
                <a:r>
                  <a:rPr lang="en-GB" i="1" dirty="0">
                    <a:latin typeface="Adobe Caslon Pro"/>
                  </a:rPr>
                  <a:t>intensity measure </a:t>
                </a:r>
                <a:r>
                  <a:rPr lang="en-GB" dirty="0">
                    <a:latin typeface="Adobe Caslon Pro"/>
                  </a:rPr>
                  <a:t>of interest;</a:t>
                </a:r>
              </a:p>
              <a:p>
                <a:pPr marL="285750" indent="-285750">
                  <a:buFont typeface="Arial" panose="020B0604020202020204" pitchFamily="34" charset="0"/>
                  <a:buChar char="•"/>
                </a:pPr>
                <a14:m>
                  <m:oMath xmlns:m="http://schemas.openxmlformats.org/officeDocument/2006/math">
                    <m:r>
                      <m:rPr>
                        <m:sty m:val="p"/>
                      </m:rPr>
                      <a:rPr lang="it-IT" dirty="0">
                        <a:latin typeface="Cambria Math" panose="02040503050406030204" pitchFamily="18" charset="0"/>
                      </a:rPr>
                      <m:t>ln</m:t>
                    </m:r>
                    <m:d>
                      <m:dPr>
                        <m:ctrlPr>
                          <a:rPr lang="it-IT" i="1" dirty="0">
                            <a:latin typeface="Cambria Math" panose="02040503050406030204" pitchFamily="18" charset="0"/>
                          </a:rPr>
                        </m:ctrlPr>
                      </m:dPr>
                      <m:e>
                        <m:r>
                          <a:rPr lang="it-IT" i="1" dirty="0">
                            <a:latin typeface="Cambria Math" panose="02040503050406030204" pitchFamily="18" charset="0"/>
                          </a:rPr>
                          <m:t>𝐼𝑀</m:t>
                        </m:r>
                      </m:e>
                    </m:d>
                  </m:oMath>
                </a14:m>
                <a:r>
                  <a:rPr lang="en-GB" i="1" dirty="0">
                    <a:latin typeface="Adobe Caslon Pro"/>
                  </a:rPr>
                  <a:t> </a:t>
                </a:r>
                <a:r>
                  <a:rPr lang="en-GB" dirty="0">
                    <a:latin typeface="Adobe Caslon Pro"/>
                  </a:rPr>
                  <a:t>is </a:t>
                </a:r>
                <a:r>
                  <a:rPr lang="en-GB" dirty="0" err="1">
                    <a:latin typeface="Adobe Caslon Pro"/>
                  </a:rPr>
                  <a:t>modeled</a:t>
                </a:r>
                <a:r>
                  <a:rPr lang="en-GB" dirty="0">
                    <a:latin typeface="Adobe Caslon Pro"/>
                  </a:rPr>
                  <a:t> as a random variable and is represented by a normal distribution;</a:t>
                </a:r>
              </a:p>
              <a:p>
                <a:pPr marL="285750" indent="-285750">
                  <a:buFont typeface="Arial" panose="020B0604020202020204" pitchFamily="34" charset="0"/>
                  <a:buChar char="•"/>
                </a:pPr>
                <a14:m>
                  <m:oMath xmlns:m="http://schemas.openxmlformats.org/officeDocument/2006/math">
                    <m:acc>
                      <m:accPr>
                        <m:chr m:val="̅"/>
                        <m:ctrlPr>
                          <a:rPr lang="it-IT" i="1" dirty="0">
                            <a:latin typeface="Cambria Math" panose="02040503050406030204" pitchFamily="18" charset="0"/>
                          </a:rPr>
                        </m:ctrlPr>
                      </m:accPr>
                      <m:e>
                        <m:func>
                          <m:funcPr>
                            <m:ctrlPr>
                              <a:rPr lang="it-IT" i="1" dirty="0">
                                <a:latin typeface="Cambria Math" panose="02040503050406030204" pitchFamily="18" charset="0"/>
                              </a:rPr>
                            </m:ctrlPr>
                          </m:funcPr>
                          <m:fName>
                            <m:r>
                              <m:rPr>
                                <m:sty m:val="p"/>
                              </m:rPr>
                              <a:rPr lang="it-IT" dirty="0">
                                <a:latin typeface="Cambria Math" panose="02040503050406030204" pitchFamily="18" charset="0"/>
                              </a:rPr>
                              <m:t>ln</m:t>
                            </m:r>
                          </m:fName>
                          <m:e>
                            <m:r>
                              <a:rPr lang="it-IT" i="1" dirty="0">
                                <a:latin typeface="Cambria Math" panose="02040503050406030204" pitchFamily="18" charset="0"/>
                              </a:rPr>
                              <m:t>𝐼𝑀</m:t>
                            </m:r>
                            <m:r>
                              <a:rPr lang="it-IT" i="1" dirty="0">
                                <a:latin typeface="Cambria Math" panose="02040503050406030204" pitchFamily="18" charset="0"/>
                              </a:rPr>
                              <m:t>(</m:t>
                            </m:r>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𝜃</m:t>
                            </m:r>
                            <m:r>
                              <a:rPr lang="it-IT" i="1" dirty="0">
                                <a:latin typeface="Cambria Math" panose="02040503050406030204" pitchFamily="18" charset="0"/>
                              </a:rPr>
                              <m:t>)</m:t>
                            </m:r>
                          </m:e>
                        </m:func>
                      </m:e>
                    </m:acc>
                  </m:oMath>
                </a14:m>
                <a:r>
                  <a:rPr lang="en-GB" dirty="0">
                    <a:latin typeface="Adobe Caslon Pro"/>
                  </a:rPr>
                  <a:t> and </a:t>
                </a:r>
                <a14:m>
                  <m:oMath xmlns:m="http://schemas.openxmlformats.org/officeDocument/2006/math">
                    <m:r>
                      <a:rPr lang="it-IT" i="1" dirty="0">
                        <a:latin typeface="Cambria Math" panose="02040503050406030204" pitchFamily="18" charset="0"/>
                      </a:rPr>
                      <m:t>𝜎</m:t>
                    </m:r>
                    <m:d>
                      <m:dPr>
                        <m:ctrlPr>
                          <a:rPr lang="it-IT" i="1" dirty="0">
                            <a:latin typeface="Cambria Math" panose="02040503050406030204" pitchFamily="18" charset="0"/>
                          </a:rPr>
                        </m:ctrlPr>
                      </m:dPr>
                      <m:e>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𝜃</m:t>
                        </m:r>
                      </m:e>
                    </m:d>
                  </m:oMath>
                </a14:m>
                <a:r>
                  <a:rPr lang="en-GB" dirty="0">
                    <a:latin typeface="Adobe Caslon Pro"/>
                  </a:rPr>
                  <a:t> are the predicted mean and standard deviation of </a:t>
                </a:r>
                <a14:m>
                  <m:oMath xmlns:m="http://schemas.openxmlformats.org/officeDocument/2006/math">
                    <m:r>
                      <m:rPr>
                        <m:sty m:val="p"/>
                      </m:rPr>
                      <a:rPr lang="it-IT" b="0" i="0" dirty="0" smtClean="0">
                        <a:latin typeface="Cambria Math" panose="02040503050406030204" pitchFamily="18" charset="0"/>
                      </a:rPr>
                      <m:t>ln</m:t>
                    </m:r>
                    <m:d>
                      <m:dPr>
                        <m:ctrlPr>
                          <a:rPr lang="it-IT" i="1" dirty="0">
                            <a:latin typeface="Cambria Math" panose="02040503050406030204" pitchFamily="18" charset="0"/>
                          </a:rPr>
                        </m:ctrlPr>
                      </m:dPr>
                      <m:e>
                        <m:r>
                          <a:rPr lang="it-IT" i="1" dirty="0">
                            <a:latin typeface="Cambria Math" panose="02040503050406030204" pitchFamily="18" charset="0"/>
                          </a:rPr>
                          <m:t>𝐼𝑀</m:t>
                        </m:r>
                      </m:e>
                    </m:d>
                  </m:oMath>
                </a14:m>
                <a:r>
                  <a:rPr lang="en-GB" dirty="0">
                    <a:latin typeface="Adobe Caslon Pro"/>
                  </a:rPr>
                  <a:t>;</a:t>
                </a:r>
              </a:p>
              <a:p>
                <a:pPr marL="285750" indent="-285750">
                  <a:buFont typeface="Arial" panose="020B0604020202020204" pitchFamily="34" charset="0"/>
                  <a:buChar char="•"/>
                </a:pPr>
                <a14:m>
                  <m:oMath xmlns:m="http://schemas.openxmlformats.org/officeDocument/2006/math">
                    <m:acc>
                      <m:accPr>
                        <m:chr m:val="̅"/>
                        <m:ctrlPr>
                          <a:rPr lang="it-IT" i="1" dirty="0">
                            <a:latin typeface="Cambria Math" panose="02040503050406030204" pitchFamily="18" charset="0"/>
                          </a:rPr>
                        </m:ctrlPr>
                      </m:accPr>
                      <m:e>
                        <m:func>
                          <m:funcPr>
                            <m:ctrlPr>
                              <a:rPr lang="it-IT" i="1" dirty="0">
                                <a:latin typeface="Cambria Math" panose="02040503050406030204" pitchFamily="18" charset="0"/>
                              </a:rPr>
                            </m:ctrlPr>
                          </m:funcPr>
                          <m:fName>
                            <m:r>
                              <m:rPr>
                                <m:sty m:val="p"/>
                              </m:rPr>
                              <a:rPr lang="it-IT" dirty="0">
                                <a:latin typeface="Cambria Math" panose="02040503050406030204" pitchFamily="18" charset="0"/>
                              </a:rPr>
                              <m:t>ln</m:t>
                            </m:r>
                          </m:fName>
                          <m:e>
                            <m:r>
                              <a:rPr lang="it-IT" i="1" dirty="0">
                                <a:latin typeface="Cambria Math" panose="02040503050406030204" pitchFamily="18" charset="0"/>
                              </a:rPr>
                              <m:t>𝐼𝑀</m:t>
                            </m:r>
                            <m:r>
                              <a:rPr lang="it-IT" i="1" dirty="0">
                                <a:latin typeface="Cambria Math" panose="02040503050406030204" pitchFamily="18" charset="0"/>
                              </a:rPr>
                              <m:t>(</m:t>
                            </m:r>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𝜃</m:t>
                            </m:r>
                            <m:r>
                              <a:rPr lang="it-IT" i="1" dirty="0">
                                <a:latin typeface="Cambria Math" panose="02040503050406030204" pitchFamily="18" charset="0"/>
                              </a:rPr>
                              <m:t>)</m:t>
                            </m:r>
                          </m:e>
                        </m:func>
                      </m:e>
                    </m:acc>
                  </m:oMath>
                </a14:m>
                <a:r>
                  <a:rPr lang="en-GB" dirty="0">
                    <a:latin typeface="Adobe Caslon Pro"/>
                  </a:rPr>
                  <a:t> and </a:t>
                </a:r>
                <a14:m>
                  <m:oMath xmlns:m="http://schemas.openxmlformats.org/officeDocument/2006/math">
                    <m:r>
                      <a:rPr lang="it-IT" i="1" dirty="0">
                        <a:latin typeface="Cambria Math" panose="02040503050406030204" pitchFamily="18" charset="0"/>
                      </a:rPr>
                      <m:t>𝜎</m:t>
                    </m:r>
                    <m:d>
                      <m:dPr>
                        <m:ctrlPr>
                          <a:rPr lang="it-IT" i="1" dirty="0">
                            <a:latin typeface="Cambria Math" panose="02040503050406030204" pitchFamily="18" charset="0"/>
                          </a:rPr>
                        </m:ctrlPr>
                      </m:dPr>
                      <m:e>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𝜃</m:t>
                        </m:r>
                      </m:e>
                    </m:d>
                  </m:oMath>
                </a14:m>
                <a:r>
                  <a:rPr lang="en-GB" dirty="0">
                    <a:latin typeface="Adobe Caslon Pro"/>
                  </a:rPr>
                  <a:t> are functions of the earthquake’s magnitude </a:t>
                </a:r>
                <a14:m>
                  <m:oMath xmlns:m="http://schemas.openxmlformats.org/officeDocument/2006/math">
                    <m:d>
                      <m:dPr>
                        <m:ctrlPr>
                          <a:rPr lang="it-IT" i="1" dirty="0">
                            <a:latin typeface="Cambria Math" panose="02040503050406030204" pitchFamily="18" charset="0"/>
                          </a:rPr>
                        </m:ctrlPr>
                      </m:dPr>
                      <m:e>
                        <m:r>
                          <a:rPr lang="it-IT" b="0" i="1" dirty="0" smtClean="0">
                            <a:latin typeface="Cambria Math" panose="02040503050406030204" pitchFamily="18" charset="0"/>
                          </a:rPr>
                          <m:t>𝑀</m:t>
                        </m:r>
                      </m:e>
                    </m:d>
                  </m:oMath>
                </a14:m>
                <a:r>
                  <a:rPr lang="en-GB" dirty="0">
                    <a:latin typeface="Adobe Caslon Pro"/>
                  </a:rPr>
                  <a:t>, distance </a:t>
                </a:r>
                <a14:m>
                  <m:oMath xmlns:m="http://schemas.openxmlformats.org/officeDocument/2006/math">
                    <m:d>
                      <m:dPr>
                        <m:ctrlPr>
                          <a:rPr lang="it-IT" i="1" dirty="0">
                            <a:latin typeface="Cambria Math" panose="02040503050406030204" pitchFamily="18" charset="0"/>
                          </a:rPr>
                        </m:ctrlPr>
                      </m:dPr>
                      <m:e>
                        <m:r>
                          <a:rPr lang="it-IT" b="0" i="1" dirty="0" smtClean="0">
                            <a:latin typeface="Cambria Math" panose="02040503050406030204" pitchFamily="18" charset="0"/>
                          </a:rPr>
                          <m:t>𝑅</m:t>
                        </m:r>
                      </m:e>
                    </m:d>
                  </m:oMath>
                </a14:m>
                <a:r>
                  <a:rPr lang="en-GB" dirty="0">
                    <a:latin typeface="Adobe Caslon Pro"/>
                  </a:rPr>
                  <a:t> and other parameters </a:t>
                </a:r>
                <a14:m>
                  <m:oMath xmlns:m="http://schemas.openxmlformats.org/officeDocument/2006/math">
                    <m:d>
                      <m:dPr>
                        <m:ctrlPr>
                          <a:rPr lang="it-IT" i="1" dirty="0">
                            <a:latin typeface="Cambria Math" panose="02040503050406030204" pitchFamily="18" charset="0"/>
                          </a:rPr>
                        </m:ctrlPr>
                      </m:dPr>
                      <m:e>
                        <m:r>
                          <a:rPr lang="it-IT" i="1" dirty="0">
                            <a:latin typeface="Cambria Math" panose="02040503050406030204" pitchFamily="18" charset="0"/>
                          </a:rPr>
                          <m:t>𝜃</m:t>
                        </m:r>
                      </m:e>
                    </m:d>
                  </m:oMath>
                </a14:m>
                <a:endParaRPr lang="en-GB" dirty="0">
                  <a:latin typeface="Adobe Caslon Pro"/>
                </a:endParaRPr>
              </a:p>
            </p:txBody>
          </p:sp>
        </mc:Choice>
        <mc:Fallback xmlns="">
          <p:sp>
            <p:nvSpPr>
              <p:cNvPr id="7" name="Segnaposto testo 2"/>
              <p:cNvSpPr>
                <a:spLocks noGrp="1" noRot="1" noChangeAspect="1" noMove="1" noResize="1" noEditPoints="1" noAdjustHandles="1" noChangeArrowheads="1" noChangeShapeType="1" noTextEdit="1"/>
              </p:cNvSpPr>
              <p:nvPr>
                <p:ph type="body" sz="quarter" idx="12"/>
              </p:nvPr>
            </p:nvSpPr>
            <p:spPr>
              <a:xfrm>
                <a:off x="667552" y="2500341"/>
                <a:ext cx="10583860" cy="3889375"/>
              </a:xfrm>
              <a:blipFill>
                <a:blip r:embed="rId3"/>
                <a:stretch>
                  <a:fillRect l="-518" t="-1411" r="-461" b="-9091"/>
                </a:stretch>
              </a:blipFill>
            </p:spPr>
            <p:txBody>
              <a:bodyPr/>
              <a:lstStyle/>
              <a:p>
                <a:r>
                  <a:rPr lang="it-IT">
                    <a:noFill/>
                  </a:rPr>
                  <a:t> </a:t>
                </a:r>
              </a:p>
            </p:txBody>
          </p:sp>
        </mc:Fallback>
      </mc:AlternateContent>
      <p:sp>
        <p:nvSpPr>
          <p:cNvPr id="8" name="CasellaDiTesto 7">
            <a:extLst>
              <a:ext uri="{FF2B5EF4-FFF2-40B4-BE49-F238E27FC236}">
                <a16:creationId xmlns:a16="http://schemas.microsoft.com/office/drawing/2014/main" id="{2CE2660B-44B0-4126-96D6-1D876B48AEE7}"/>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9" name="Gruppo 8">
            <a:extLst>
              <a:ext uri="{FF2B5EF4-FFF2-40B4-BE49-F238E27FC236}">
                <a16:creationId xmlns:a16="http://schemas.microsoft.com/office/drawing/2014/main" id="{AFEF480D-0FFE-4BA9-A045-7BFC0D892FAE}"/>
              </a:ext>
            </a:extLst>
          </p:cNvPr>
          <p:cNvGrpSpPr/>
          <p:nvPr/>
        </p:nvGrpSpPr>
        <p:grpSpPr>
          <a:xfrm>
            <a:off x="2903424" y="373469"/>
            <a:ext cx="1829461" cy="618073"/>
            <a:chOff x="2903424" y="211809"/>
            <a:chExt cx="1829461" cy="618073"/>
          </a:xfrm>
        </p:grpSpPr>
        <p:pic>
          <p:nvPicPr>
            <p:cNvPr id="10" name="Immagine 9">
              <a:extLst>
                <a:ext uri="{FF2B5EF4-FFF2-40B4-BE49-F238E27FC236}">
                  <a16:creationId xmlns:a16="http://schemas.microsoft.com/office/drawing/2014/main" id="{974E007D-3301-42F5-A86E-F663C15CBCCE}"/>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1" name="Gruppo 10">
              <a:extLst>
                <a:ext uri="{FF2B5EF4-FFF2-40B4-BE49-F238E27FC236}">
                  <a16:creationId xmlns:a16="http://schemas.microsoft.com/office/drawing/2014/main" id="{1E58DD14-18FF-4D5B-9538-9C7F22E97BFD}"/>
                </a:ext>
              </a:extLst>
            </p:cNvPr>
            <p:cNvGrpSpPr/>
            <p:nvPr/>
          </p:nvGrpSpPr>
          <p:grpSpPr>
            <a:xfrm>
              <a:off x="2903424" y="230872"/>
              <a:ext cx="1389573" cy="599010"/>
              <a:chOff x="2981720" y="122642"/>
              <a:chExt cx="1389573" cy="599010"/>
            </a:xfrm>
          </p:grpSpPr>
          <p:pic>
            <p:nvPicPr>
              <p:cNvPr id="12" name="Picture 2" descr="ITN Inspire Logo">
                <a:extLst>
                  <a:ext uri="{FF2B5EF4-FFF2-40B4-BE49-F238E27FC236}">
                    <a16:creationId xmlns:a16="http://schemas.microsoft.com/office/drawing/2014/main" id="{22CC26C0-9FE0-492F-A107-E0DEB0214A3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TN Inspire Logo">
                <a:extLst>
                  <a:ext uri="{FF2B5EF4-FFF2-40B4-BE49-F238E27FC236}">
                    <a16:creationId xmlns:a16="http://schemas.microsoft.com/office/drawing/2014/main" id="{5D44DDA0-C6E2-406E-9D93-6578216F92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4" name="Tabella 6">
            <a:extLst>
              <a:ext uri="{FF2B5EF4-FFF2-40B4-BE49-F238E27FC236}">
                <a16:creationId xmlns:a16="http://schemas.microsoft.com/office/drawing/2014/main" id="{31F3204E-64DE-4FB7-84E5-F196C2FA1C28}"/>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1409741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3: Ground </a:t>
            </a:r>
            <a:r>
              <a:rPr lang="it-IT" dirty="0" err="1">
                <a:latin typeface="Adobe Caslon Pro"/>
              </a:rPr>
              <a:t>motion</a:t>
            </a:r>
            <a:r>
              <a:rPr lang="it-IT" dirty="0">
                <a:latin typeface="Adobe Caslon Pro"/>
              </a:rPr>
              <a:t> </a:t>
            </a:r>
            <a:r>
              <a:rPr lang="it-IT" dirty="0" err="1">
                <a:latin typeface="Adobe Caslon Pro"/>
              </a:rPr>
              <a:t>estimation</a:t>
            </a:r>
            <a:endParaRPr lang="en-GB" dirty="0">
              <a:latin typeface="Adobe Caslon Pro"/>
            </a:endParaRPr>
          </a:p>
        </p:txBody>
      </p:sp>
      <p:sp>
        <p:nvSpPr>
          <p:cNvPr id="3" name="Segnaposto testo 2"/>
          <p:cNvSpPr>
            <a:spLocks noGrp="1"/>
          </p:cNvSpPr>
          <p:nvPr>
            <p:ph type="body" sz="quarter" idx="12"/>
          </p:nvPr>
        </p:nvSpPr>
        <p:spPr/>
        <p:txBody>
          <a:bodyPr/>
          <a:lstStyle/>
          <a:p>
            <a:endParaRPr lang="en-GB"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32</a:t>
            </a:fld>
            <a:endParaRPr lang="it-IT" dirty="0">
              <a:latin typeface="Adobe Caslon Pro"/>
            </a:endParaRPr>
          </a:p>
        </p:txBody>
      </p:sp>
      <mc:AlternateContent xmlns:mc="http://schemas.openxmlformats.org/markup-compatibility/2006" xmlns:a14="http://schemas.microsoft.com/office/drawing/2010/main">
        <mc:Choice Requires="a14">
          <p:sp>
            <p:nvSpPr>
              <p:cNvPr id="7" name="Segnaposto testo 2"/>
              <p:cNvSpPr>
                <a:spLocks noGrp="1"/>
              </p:cNvSpPr>
              <p:nvPr>
                <p:ph type="body" sz="quarter" idx="12"/>
              </p:nvPr>
            </p:nvSpPr>
            <p:spPr>
              <a:xfrm>
                <a:off x="667552" y="2500341"/>
                <a:ext cx="10583860" cy="3889375"/>
              </a:xfrm>
            </p:spPr>
            <p:txBody>
              <a:bodyPr/>
              <a:lstStyle/>
              <a:p>
                <a:r>
                  <a:rPr lang="it-IT" dirty="0">
                    <a:latin typeface="Adobe Caslon Pro"/>
                  </a:rPr>
                  <a:t>Define </a:t>
                </a:r>
                <a:r>
                  <a:rPr lang="it-IT" dirty="0" err="1">
                    <a:latin typeface="Adobe Caslon Pro"/>
                  </a:rPr>
                  <a:t>effects</a:t>
                </a:r>
                <a:r>
                  <a:rPr lang="it-IT" dirty="0">
                    <a:latin typeface="Adobe Caslon Pro"/>
                  </a:rPr>
                  <a:t> </a:t>
                </a:r>
                <a14:m>
                  <m:oMath xmlns:m="http://schemas.openxmlformats.org/officeDocument/2006/math">
                    <m:r>
                      <a:rPr lang="it-IT" b="0" i="1" dirty="0" smtClean="0">
                        <a:latin typeface="Cambria Math" panose="02040503050406030204" pitchFamily="18" charset="0"/>
                      </a:rPr>
                      <m:t>𝑃</m:t>
                    </m:r>
                    <m:r>
                      <a:rPr lang="it-IT" i="1" dirty="0" smtClean="0">
                        <a:latin typeface="Cambria Math" panose="02040503050406030204" pitchFamily="18" charset="0"/>
                      </a:rPr>
                      <m:t>(</m:t>
                    </m:r>
                    <m:r>
                      <a:rPr lang="it-IT" b="0" i="1" dirty="0" smtClean="0">
                        <a:latin typeface="Cambria Math" panose="02040503050406030204" pitchFamily="18" charset="0"/>
                      </a:rPr>
                      <m:t>𝐼𝑀</m:t>
                    </m:r>
                    <m:r>
                      <a:rPr lang="it-IT" b="0" i="1" dirty="0" smtClean="0">
                        <a:latin typeface="Cambria Math" panose="02040503050406030204" pitchFamily="18" charset="0"/>
                      </a:rPr>
                      <m:t>&gt;</m:t>
                    </m:r>
                    <m:r>
                      <a:rPr lang="it-IT" b="0" i="1" dirty="0" smtClean="0">
                        <a:latin typeface="Cambria Math" panose="02040503050406030204" pitchFamily="18" charset="0"/>
                      </a:rPr>
                      <m:t>𝑥</m:t>
                    </m:r>
                    <m:r>
                      <a:rPr lang="it-IT" b="0" i="1" dirty="0" smtClean="0">
                        <a:latin typeface="Cambria Math" panose="02040503050406030204" pitchFamily="18" charset="0"/>
                      </a:rPr>
                      <m:t>|</m:t>
                    </m:r>
                    <m:r>
                      <a:rPr lang="it-IT" b="0" i="1" dirty="0" smtClean="0">
                        <a:latin typeface="Cambria Math" panose="02040503050406030204" pitchFamily="18" charset="0"/>
                      </a:rPr>
                      <m:t>𝑚</m:t>
                    </m:r>
                    <m:r>
                      <a:rPr lang="it-IT" b="0" i="1" dirty="0" smtClean="0">
                        <a:latin typeface="Cambria Math" panose="02040503050406030204" pitchFamily="18" charset="0"/>
                      </a:rPr>
                      <m:t>,</m:t>
                    </m:r>
                    <m:r>
                      <a:rPr lang="it-IT" b="0" i="1" dirty="0" smtClean="0">
                        <a:latin typeface="Cambria Math" panose="02040503050406030204" pitchFamily="18" charset="0"/>
                      </a:rPr>
                      <m:t>𝑟</m:t>
                    </m:r>
                    <m:r>
                      <a:rPr lang="it-IT" i="1" dirty="0" smtClean="0">
                        <a:latin typeface="Cambria Math" panose="02040503050406030204" pitchFamily="18" charset="0"/>
                      </a:rPr>
                      <m:t>)</m:t>
                    </m:r>
                  </m:oMath>
                </a14:m>
                <a:r>
                  <a:rPr lang="en-GB" dirty="0">
                    <a:latin typeface="Adobe Caslon Pro"/>
                  </a:rPr>
                  <a:t>: Attenuation models or prediction models</a:t>
                </a:r>
              </a:p>
              <a:p>
                <a:r>
                  <a:rPr lang="en-GB" dirty="0">
                    <a:latin typeface="Adobe Caslon Pro"/>
                  </a:rPr>
                  <a:t>Here, for clarity, it is assumed Cornell (1979) for the mean of log peak ground acceleration (in units of </a:t>
                </a:r>
                <a:r>
                  <a:rPr lang="en-GB" i="1" dirty="0">
                    <a:latin typeface="Adobe Caslon Pro"/>
                  </a:rPr>
                  <a:t>g</a:t>
                </a:r>
                <a:r>
                  <a:rPr lang="en-GB" dirty="0">
                    <a:latin typeface="Adobe Caslon Pro"/>
                  </a:rPr>
                  <a:t>):</a:t>
                </a:r>
              </a:p>
              <a:p>
                <a:pPr algn="just"/>
                <a:endParaRPr lang="en-GB" sz="400" dirty="0">
                  <a:latin typeface="Adobe Caslon Pro"/>
                </a:endParaRPr>
              </a:p>
              <a:p>
                <a:pPr algn="just"/>
                <a14:m>
                  <m:oMathPara xmlns:m="http://schemas.openxmlformats.org/officeDocument/2006/math">
                    <m:oMathParaPr>
                      <m:jc m:val="centerGroup"/>
                    </m:oMathParaPr>
                    <m:oMath xmlns:m="http://schemas.openxmlformats.org/officeDocument/2006/math">
                      <m:acc>
                        <m:accPr>
                          <m:chr m:val="̅"/>
                          <m:ctrlPr>
                            <a:rPr lang="it-IT" i="1" dirty="0">
                              <a:latin typeface="Cambria Math" panose="02040503050406030204" pitchFamily="18" charset="0"/>
                            </a:rPr>
                          </m:ctrlPr>
                        </m:accPr>
                        <m:e>
                          <m:func>
                            <m:funcPr>
                              <m:ctrlPr>
                                <a:rPr lang="it-IT" i="1" dirty="0">
                                  <a:latin typeface="Cambria Math" panose="02040503050406030204" pitchFamily="18" charset="0"/>
                                </a:rPr>
                              </m:ctrlPr>
                            </m:funcPr>
                            <m:fName>
                              <m:r>
                                <m:rPr>
                                  <m:sty m:val="p"/>
                                </m:rPr>
                                <a:rPr lang="it-IT" dirty="0">
                                  <a:latin typeface="Cambria Math" panose="02040503050406030204" pitchFamily="18" charset="0"/>
                                </a:rPr>
                                <m:t>ln</m:t>
                              </m:r>
                            </m:fName>
                            <m:e>
                              <m:r>
                                <a:rPr lang="it-IT" i="1" dirty="0">
                                  <a:latin typeface="Cambria Math" panose="02040503050406030204" pitchFamily="18" charset="0"/>
                                </a:rPr>
                                <m:t>𝑃𝐺𝐴</m:t>
                              </m:r>
                            </m:e>
                          </m:func>
                        </m:e>
                      </m:acc>
                      <m:r>
                        <a:rPr lang="it-IT" b="0" i="1" dirty="0" smtClean="0">
                          <a:latin typeface="Cambria Math" panose="02040503050406030204" pitchFamily="18" charset="0"/>
                        </a:rPr>
                        <m:t>=−0,152+0,859</m:t>
                      </m:r>
                      <m:r>
                        <a:rPr lang="it-IT" b="0" i="1" dirty="0" smtClean="0">
                          <a:latin typeface="Cambria Math" panose="02040503050406030204" pitchFamily="18" charset="0"/>
                        </a:rPr>
                        <m:t>𝑀</m:t>
                      </m:r>
                      <m:r>
                        <a:rPr lang="it-IT" b="0" i="1" dirty="0" smtClean="0">
                          <a:latin typeface="Cambria Math" panose="02040503050406030204" pitchFamily="18" charset="0"/>
                        </a:rPr>
                        <m:t> −1,803 </m:t>
                      </m:r>
                      <m:r>
                        <m:rPr>
                          <m:sty m:val="p"/>
                        </m:rPr>
                        <a:rPr lang="it-IT" b="0" i="0" dirty="0" smtClean="0">
                          <a:latin typeface="Cambria Math" panose="02040503050406030204" pitchFamily="18" charset="0"/>
                        </a:rPr>
                        <m:t>ln</m:t>
                      </m:r>
                      <m:r>
                        <a:rPr lang="it-IT" b="0" i="1" dirty="0" smtClean="0">
                          <a:latin typeface="Cambria Math" panose="02040503050406030204" pitchFamily="18" charset="0"/>
                        </a:rPr>
                        <m:t>⁡(</m:t>
                      </m:r>
                      <m:r>
                        <a:rPr lang="it-IT" b="0" i="1" dirty="0" smtClean="0">
                          <a:latin typeface="Cambria Math" panose="02040503050406030204" pitchFamily="18" charset="0"/>
                        </a:rPr>
                        <m:t>𝑅</m:t>
                      </m:r>
                      <m:r>
                        <a:rPr lang="it-IT" b="0" i="1" dirty="0" smtClean="0">
                          <a:latin typeface="Cambria Math" panose="02040503050406030204" pitchFamily="18" charset="0"/>
                        </a:rPr>
                        <m:t>+25)</m:t>
                      </m:r>
                    </m:oMath>
                  </m:oMathPara>
                </a14:m>
                <a:endParaRPr lang="en-GB" dirty="0">
                  <a:latin typeface="Adobe Caslon Pro"/>
                </a:endParaRPr>
              </a:p>
              <a:p>
                <a:r>
                  <a:rPr lang="it-IT" dirty="0">
                    <a:latin typeface="Adobe Caslon Pro"/>
                  </a:rPr>
                  <a:t>with</a:t>
                </a:r>
              </a:p>
              <a:p>
                <a:pPr marL="285750" indent="-285750">
                  <a:buFont typeface="Arial" panose="020B0604020202020204" pitchFamily="34" charset="0"/>
                  <a:buChar char="•"/>
                </a:pPr>
                <a14:m>
                  <m:oMath xmlns:m="http://schemas.openxmlformats.org/officeDocument/2006/math">
                    <m:r>
                      <a:rPr lang="it-IT" b="0" i="1" dirty="0" smtClean="0">
                        <a:latin typeface="Cambria Math" panose="02040503050406030204" pitchFamily="18" charset="0"/>
                      </a:rPr>
                      <m:t>𝜎</m:t>
                    </m:r>
                    <m:r>
                      <a:rPr lang="it-IT" b="0" i="1" dirty="0" smtClean="0">
                        <a:latin typeface="Cambria Math" panose="02040503050406030204" pitchFamily="18" charset="0"/>
                      </a:rPr>
                      <m:t>=0,57</m:t>
                    </m:r>
                  </m:oMath>
                </a14:m>
                <a:r>
                  <a:rPr lang="en-GB" i="1" dirty="0">
                    <a:latin typeface="Adobe Caslon Pro"/>
                  </a:rPr>
                  <a:t> </a:t>
                </a:r>
                <a:r>
                  <a:rPr lang="en-GB" dirty="0">
                    <a:latin typeface="Adobe Caslon Pro"/>
                  </a:rPr>
                  <a:t>of</a:t>
                </a:r>
                <a:r>
                  <a:rPr lang="en-GB" i="1" dirty="0">
                    <a:latin typeface="Adobe Caslon Pro"/>
                  </a:rPr>
                  <a:t> </a:t>
                </a:r>
                <a14:m>
                  <m:oMath xmlns:m="http://schemas.openxmlformats.org/officeDocument/2006/math">
                    <m:r>
                      <m:rPr>
                        <m:sty m:val="p"/>
                      </m:rPr>
                      <a:rPr lang="it-IT" b="0" i="0" dirty="0" smtClean="0">
                        <a:latin typeface="Cambria Math" panose="02040503050406030204" pitchFamily="18" charset="0"/>
                      </a:rPr>
                      <m:t>ln</m:t>
                    </m:r>
                    <m:r>
                      <a:rPr lang="it-IT" b="0" i="1" dirty="0" smtClean="0">
                        <a:latin typeface="Cambria Math" panose="02040503050406030204" pitchFamily="18" charset="0"/>
                      </a:rPr>
                      <m:t>⁡(</m:t>
                    </m:r>
                    <m:r>
                      <a:rPr lang="it-IT" b="0" i="1" dirty="0" smtClean="0">
                        <a:latin typeface="Cambria Math" panose="02040503050406030204" pitchFamily="18" charset="0"/>
                      </a:rPr>
                      <m:t>𝑃𝐺𝐴</m:t>
                    </m:r>
                    <m:r>
                      <a:rPr lang="it-IT" b="0" i="1" dirty="0" smtClean="0">
                        <a:latin typeface="Cambria Math" panose="02040503050406030204" pitchFamily="18" charset="0"/>
                      </a:rPr>
                      <m:t>)</m:t>
                    </m:r>
                  </m:oMath>
                </a14:m>
                <a:r>
                  <a:rPr lang="en-GB" dirty="0">
                    <a:latin typeface="Adobe Caslon Pro"/>
                  </a:rPr>
                  <a:t>;</a:t>
                </a:r>
              </a:p>
              <a:p>
                <a:pPr marL="285750" indent="-285750">
                  <a:buFont typeface="Arial" panose="020B0604020202020204" pitchFamily="34" charset="0"/>
                  <a:buChar char="•"/>
                </a:pPr>
                <a14:m>
                  <m:oMath xmlns:m="http://schemas.openxmlformats.org/officeDocument/2006/math">
                    <m:r>
                      <m:rPr>
                        <m:sty m:val="p"/>
                      </m:rPr>
                      <a:rPr lang="it-IT" b="0" i="0" dirty="0" smtClean="0">
                        <a:latin typeface="Cambria Math" panose="02040503050406030204" pitchFamily="18" charset="0"/>
                      </a:rPr>
                      <m:t>ln</m:t>
                    </m:r>
                    <m:r>
                      <a:rPr lang="it-IT" b="0" i="1" dirty="0" smtClean="0">
                        <a:latin typeface="Cambria Math" panose="02040503050406030204" pitchFamily="18" charset="0"/>
                      </a:rPr>
                      <m:t>⁡(</m:t>
                    </m:r>
                    <m:r>
                      <a:rPr lang="it-IT" b="0" i="1" dirty="0" smtClean="0">
                        <a:latin typeface="Cambria Math" panose="02040503050406030204" pitchFamily="18" charset="0"/>
                      </a:rPr>
                      <m:t>𝑃𝐺𝐴</m:t>
                    </m:r>
                    <m:r>
                      <a:rPr lang="it-IT" b="0" i="1" dirty="0" smtClean="0">
                        <a:latin typeface="Cambria Math" panose="02040503050406030204" pitchFamily="18" charset="0"/>
                      </a:rPr>
                      <m:t>)</m:t>
                    </m:r>
                  </m:oMath>
                </a14:m>
                <a:r>
                  <a:rPr lang="en-GB" dirty="0">
                    <a:latin typeface="Adobe Caslon Pro"/>
                  </a:rPr>
                  <a:t> normally distributed</a:t>
                </a:r>
              </a:p>
              <a:p>
                <a:pPr lvl="5" indent="0">
                  <a:buNone/>
                </a:pPr>
                <a:endParaRPr lang="it-IT" b="0" i="1" dirty="0">
                  <a:latin typeface="Adobe Caslon Pro"/>
                </a:endParaRPr>
              </a:p>
              <a:p>
                <a:pPr lvl="5" indent="0">
                  <a:buNone/>
                </a:pPr>
                <a:r>
                  <a:rPr lang="it-IT" i="1" dirty="0">
                    <a:latin typeface="Adobe Caslon Pro"/>
                  </a:rPr>
                  <a:t>	</a:t>
                </a:r>
                <a:endParaRPr lang="en-GB" dirty="0">
                  <a:latin typeface="Adobe Caslon Pro"/>
                </a:endParaRPr>
              </a:p>
              <a:p>
                <a:pPr marL="285750" indent="-285750">
                  <a:buFont typeface="Arial" panose="020B0604020202020204" pitchFamily="34" charset="0"/>
                  <a:buChar char="•"/>
                </a:pPr>
                <a:endParaRPr lang="en-GB" dirty="0">
                  <a:latin typeface="Adobe Caslon Pro"/>
                </a:endParaRPr>
              </a:p>
              <a:p>
                <a:pPr algn="just"/>
                <a:endParaRPr lang="en-GB" dirty="0">
                  <a:latin typeface="Adobe Caslon Pro"/>
                </a:endParaRPr>
              </a:p>
              <a:p>
                <a:endParaRPr lang="en-GB" dirty="0">
                  <a:latin typeface="Adobe Caslon Pro"/>
                </a:endParaRPr>
              </a:p>
            </p:txBody>
          </p:sp>
        </mc:Choice>
        <mc:Fallback xmlns="">
          <p:sp>
            <p:nvSpPr>
              <p:cNvPr id="7" name="Segnaposto testo 2"/>
              <p:cNvSpPr>
                <a:spLocks noGrp="1" noRot="1" noChangeAspect="1" noMove="1" noResize="1" noEditPoints="1" noAdjustHandles="1" noChangeArrowheads="1" noChangeShapeType="1" noTextEdit="1"/>
              </p:cNvSpPr>
              <p:nvPr>
                <p:ph type="body" sz="quarter" idx="12"/>
              </p:nvPr>
            </p:nvSpPr>
            <p:spPr>
              <a:xfrm>
                <a:off x="667552" y="2500341"/>
                <a:ext cx="10583860" cy="3889375"/>
              </a:xfrm>
              <a:blipFill>
                <a:blip r:embed="rId3"/>
                <a:stretch>
                  <a:fillRect l="-518" t="-1411"/>
                </a:stretch>
              </a:blipFill>
            </p:spPr>
            <p:txBody>
              <a:bodyPr/>
              <a:lstStyle/>
              <a:p>
                <a:r>
                  <a:rPr lang="it-IT">
                    <a:noFill/>
                  </a:rPr>
                  <a:t> </a:t>
                </a:r>
              </a:p>
            </p:txBody>
          </p:sp>
        </mc:Fallback>
      </mc:AlternateContent>
      <p:sp>
        <p:nvSpPr>
          <p:cNvPr id="8" name="CasellaDiTesto 7">
            <a:extLst>
              <a:ext uri="{FF2B5EF4-FFF2-40B4-BE49-F238E27FC236}">
                <a16:creationId xmlns:a16="http://schemas.microsoft.com/office/drawing/2014/main" id="{396314CD-104F-4BE9-8E05-08C1742A604A}"/>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9" name="Gruppo 8">
            <a:extLst>
              <a:ext uri="{FF2B5EF4-FFF2-40B4-BE49-F238E27FC236}">
                <a16:creationId xmlns:a16="http://schemas.microsoft.com/office/drawing/2014/main" id="{55F695C8-2173-4DE2-AEF3-681D0B377E3D}"/>
              </a:ext>
            </a:extLst>
          </p:cNvPr>
          <p:cNvGrpSpPr/>
          <p:nvPr/>
        </p:nvGrpSpPr>
        <p:grpSpPr>
          <a:xfrm>
            <a:off x="2903424" y="373469"/>
            <a:ext cx="1829461" cy="618073"/>
            <a:chOff x="2903424" y="211809"/>
            <a:chExt cx="1829461" cy="618073"/>
          </a:xfrm>
        </p:grpSpPr>
        <p:pic>
          <p:nvPicPr>
            <p:cNvPr id="10" name="Immagine 9">
              <a:extLst>
                <a:ext uri="{FF2B5EF4-FFF2-40B4-BE49-F238E27FC236}">
                  <a16:creationId xmlns:a16="http://schemas.microsoft.com/office/drawing/2014/main" id="{7D4FBF5D-B9AF-4D58-BED0-974B5A10DB9E}"/>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1" name="Gruppo 10">
              <a:extLst>
                <a:ext uri="{FF2B5EF4-FFF2-40B4-BE49-F238E27FC236}">
                  <a16:creationId xmlns:a16="http://schemas.microsoft.com/office/drawing/2014/main" id="{4877A70F-3DAA-4FF6-9864-2AB285F446A0}"/>
                </a:ext>
              </a:extLst>
            </p:cNvPr>
            <p:cNvGrpSpPr/>
            <p:nvPr/>
          </p:nvGrpSpPr>
          <p:grpSpPr>
            <a:xfrm>
              <a:off x="2903424" y="230872"/>
              <a:ext cx="1389573" cy="599010"/>
              <a:chOff x="2981720" y="122642"/>
              <a:chExt cx="1389573" cy="599010"/>
            </a:xfrm>
          </p:grpSpPr>
          <p:pic>
            <p:nvPicPr>
              <p:cNvPr id="12" name="Picture 2" descr="ITN Inspire Logo">
                <a:extLst>
                  <a:ext uri="{FF2B5EF4-FFF2-40B4-BE49-F238E27FC236}">
                    <a16:creationId xmlns:a16="http://schemas.microsoft.com/office/drawing/2014/main" id="{D499F231-B1B5-492A-A0FB-7FE3CFB6FA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TN Inspire Logo">
                <a:extLst>
                  <a:ext uri="{FF2B5EF4-FFF2-40B4-BE49-F238E27FC236}">
                    <a16:creationId xmlns:a16="http://schemas.microsoft.com/office/drawing/2014/main" id="{E3BF8711-2126-42AD-84F9-A5660C589A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4" name="Tabella 6">
            <a:extLst>
              <a:ext uri="{FF2B5EF4-FFF2-40B4-BE49-F238E27FC236}">
                <a16:creationId xmlns:a16="http://schemas.microsoft.com/office/drawing/2014/main" id="{FED7B253-EC2C-4D9A-A7D9-B6C40436BCEF}"/>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76944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3: Ground </a:t>
            </a:r>
            <a:r>
              <a:rPr lang="it-IT" dirty="0" err="1">
                <a:latin typeface="Adobe Caslon Pro"/>
              </a:rPr>
              <a:t>motion</a:t>
            </a:r>
            <a:r>
              <a:rPr lang="it-IT" dirty="0">
                <a:latin typeface="Adobe Caslon Pro"/>
              </a:rPr>
              <a:t> </a:t>
            </a:r>
            <a:r>
              <a:rPr lang="it-IT" dirty="0" err="1">
                <a:latin typeface="Adobe Caslon Pro"/>
              </a:rPr>
              <a:t>estimation</a:t>
            </a:r>
            <a:endParaRPr lang="en-GB" dirty="0">
              <a:latin typeface="Adobe Caslon Pro"/>
            </a:endParaRPr>
          </a:p>
        </p:txBody>
      </p:sp>
      <p:sp>
        <p:nvSpPr>
          <p:cNvPr id="3" name="Segnaposto testo 2"/>
          <p:cNvSpPr>
            <a:spLocks noGrp="1"/>
          </p:cNvSpPr>
          <p:nvPr>
            <p:ph type="body" sz="quarter" idx="12"/>
          </p:nvPr>
        </p:nvSpPr>
        <p:spPr/>
        <p:txBody>
          <a:bodyPr/>
          <a:lstStyle/>
          <a:p>
            <a:endParaRPr lang="en-GB"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33</a:t>
            </a:fld>
            <a:endParaRPr lang="it-IT" dirty="0">
              <a:latin typeface="Adobe Caslon Pro"/>
            </a:endParaRPr>
          </a:p>
        </p:txBody>
      </p:sp>
      <mc:AlternateContent xmlns:mc="http://schemas.openxmlformats.org/markup-compatibility/2006" xmlns:a14="http://schemas.microsoft.com/office/drawing/2010/main">
        <mc:Choice Requires="a14">
          <p:sp>
            <p:nvSpPr>
              <p:cNvPr id="7" name="Segnaposto testo 2"/>
              <p:cNvSpPr>
                <a:spLocks noGrp="1"/>
              </p:cNvSpPr>
              <p:nvPr>
                <p:ph type="body" sz="quarter" idx="12"/>
              </p:nvPr>
            </p:nvSpPr>
            <p:spPr>
              <a:xfrm>
                <a:off x="667552" y="2500341"/>
                <a:ext cx="10583860" cy="3889375"/>
              </a:xfrm>
            </p:spPr>
            <p:txBody>
              <a:bodyPr/>
              <a:lstStyle/>
              <a:p>
                <a:r>
                  <a:rPr lang="it-IT" dirty="0">
                    <a:latin typeface="Adobe Caslon Pro"/>
                  </a:rPr>
                  <a:t>Define </a:t>
                </a:r>
                <a:r>
                  <a:rPr lang="it-IT" dirty="0" err="1">
                    <a:latin typeface="Adobe Caslon Pro"/>
                  </a:rPr>
                  <a:t>effects</a:t>
                </a:r>
                <a:r>
                  <a:rPr lang="it-IT" dirty="0">
                    <a:latin typeface="Adobe Caslon Pro"/>
                  </a:rPr>
                  <a:t> </a:t>
                </a:r>
                <a14:m>
                  <m:oMath xmlns:m="http://schemas.openxmlformats.org/officeDocument/2006/math">
                    <m:r>
                      <a:rPr lang="it-IT" b="0" i="1" dirty="0" smtClean="0">
                        <a:latin typeface="Cambria Math" panose="02040503050406030204" pitchFamily="18" charset="0"/>
                      </a:rPr>
                      <m:t>𝑃</m:t>
                    </m:r>
                    <m:r>
                      <a:rPr lang="it-IT" i="1" dirty="0" smtClean="0">
                        <a:latin typeface="Cambria Math" panose="02040503050406030204" pitchFamily="18" charset="0"/>
                      </a:rPr>
                      <m:t>(</m:t>
                    </m:r>
                    <m:r>
                      <a:rPr lang="it-IT" b="0" i="1" dirty="0" smtClean="0">
                        <a:latin typeface="Cambria Math" panose="02040503050406030204" pitchFamily="18" charset="0"/>
                      </a:rPr>
                      <m:t>𝐼𝑀</m:t>
                    </m:r>
                    <m:r>
                      <a:rPr lang="it-IT" b="0" i="1" dirty="0" smtClean="0">
                        <a:latin typeface="Cambria Math" panose="02040503050406030204" pitchFamily="18" charset="0"/>
                      </a:rPr>
                      <m:t>&gt;</m:t>
                    </m:r>
                    <m:r>
                      <a:rPr lang="it-IT" b="0" i="1" dirty="0" smtClean="0">
                        <a:latin typeface="Cambria Math" panose="02040503050406030204" pitchFamily="18" charset="0"/>
                      </a:rPr>
                      <m:t>𝑥</m:t>
                    </m:r>
                    <m:r>
                      <a:rPr lang="it-IT" b="0" i="1" dirty="0" smtClean="0">
                        <a:latin typeface="Cambria Math" panose="02040503050406030204" pitchFamily="18" charset="0"/>
                      </a:rPr>
                      <m:t>|</m:t>
                    </m:r>
                    <m:r>
                      <a:rPr lang="it-IT" b="0" i="1" dirty="0" smtClean="0">
                        <a:latin typeface="Cambria Math" panose="02040503050406030204" pitchFamily="18" charset="0"/>
                      </a:rPr>
                      <m:t>𝑚</m:t>
                    </m:r>
                    <m:r>
                      <a:rPr lang="it-IT" b="0" i="1" dirty="0" smtClean="0">
                        <a:latin typeface="Cambria Math" panose="02040503050406030204" pitchFamily="18" charset="0"/>
                      </a:rPr>
                      <m:t>,</m:t>
                    </m:r>
                    <m:r>
                      <a:rPr lang="it-IT" b="0" i="1" dirty="0" smtClean="0">
                        <a:latin typeface="Cambria Math" panose="02040503050406030204" pitchFamily="18" charset="0"/>
                      </a:rPr>
                      <m:t>𝑟</m:t>
                    </m:r>
                    <m:r>
                      <a:rPr lang="it-IT" i="1" dirty="0" smtClean="0">
                        <a:latin typeface="Cambria Math" panose="02040503050406030204" pitchFamily="18" charset="0"/>
                      </a:rPr>
                      <m:t>)</m:t>
                    </m:r>
                  </m:oMath>
                </a14:m>
                <a:r>
                  <a:rPr lang="en-GB" dirty="0">
                    <a:latin typeface="Adobe Caslon Pro"/>
                  </a:rPr>
                  <a:t>: Attenuation models or prediction models</a:t>
                </a:r>
              </a:p>
              <a:p>
                <a:pPr algn="just"/>
                <a:r>
                  <a:rPr lang="en-GB" dirty="0">
                    <a:latin typeface="Adobe Caslon Pro"/>
                  </a:rPr>
                  <a:t>We can thereby compute the probability of exceeding any </a:t>
                </a:r>
                <a:r>
                  <a:rPr lang="en-GB" i="1" dirty="0">
                    <a:latin typeface="Adobe Caslon Pro"/>
                  </a:rPr>
                  <a:t>PGA </a:t>
                </a:r>
                <a:r>
                  <a:rPr lang="en-GB" dirty="0">
                    <a:latin typeface="Adobe Caslon Pro"/>
                  </a:rPr>
                  <a:t>level using knowledge of this mean and standard deviation:</a:t>
                </a:r>
                <a:endParaRPr lang="en-GB" sz="400" dirty="0">
                  <a:latin typeface="Adobe Caslon Pro"/>
                </a:endParaRPr>
              </a:p>
              <a:p>
                <a:pPr algn="just"/>
                <a14:m>
                  <m:oMathPara xmlns:m="http://schemas.openxmlformats.org/officeDocument/2006/math">
                    <m:oMathParaPr>
                      <m:jc m:val="centerGroup"/>
                    </m:oMathParaPr>
                    <m:oMath xmlns:m="http://schemas.openxmlformats.org/officeDocument/2006/math">
                      <m:r>
                        <a:rPr lang="it-IT" i="1" dirty="0">
                          <a:latin typeface="Cambria Math" panose="02040503050406030204" pitchFamily="18" charset="0"/>
                        </a:rPr>
                        <m:t>𝑃</m:t>
                      </m:r>
                      <m:d>
                        <m:dPr>
                          <m:ctrlPr>
                            <a:rPr lang="it-IT" i="1" dirty="0">
                              <a:latin typeface="Cambria Math" panose="02040503050406030204" pitchFamily="18" charset="0"/>
                            </a:rPr>
                          </m:ctrlPr>
                        </m:dPr>
                        <m:e>
                          <m:r>
                            <a:rPr lang="it-IT" i="1" dirty="0">
                              <a:latin typeface="Cambria Math" panose="02040503050406030204" pitchFamily="18" charset="0"/>
                            </a:rPr>
                            <m:t>𝑃𝐺𝐴</m:t>
                          </m:r>
                          <m:r>
                            <a:rPr lang="it-IT" i="1" dirty="0">
                              <a:latin typeface="Cambria Math" panose="02040503050406030204" pitchFamily="18" charset="0"/>
                            </a:rPr>
                            <m:t>&gt;</m:t>
                          </m:r>
                          <m:r>
                            <a:rPr lang="it-IT" i="1" dirty="0">
                              <a:latin typeface="Cambria Math" panose="02040503050406030204" pitchFamily="18" charset="0"/>
                            </a:rPr>
                            <m:t>𝑥</m:t>
                          </m:r>
                        </m:e>
                        <m:e>
                          <m:r>
                            <a:rPr lang="it-IT" i="1" dirty="0">
                              <a:latin typeface="Cambria Math" panose="02040503050406030204" pitchFamily="18" charset="0"/>
                            </a:rPr>
                            <m:t>𝑚</m:t>
                          </m:r>
                          <m:r>
                            <a:rPr lang="it-IT" i="1" dirty="0">
                              <a:latin typeface="Cambria Math" panose="02040503050406030204" pitchFamily="18" charset="0"/>
                            </a:rPr>
                            <m:t>,</m:t>
                          </m:r>
                          <m:r>
                            <a:rPr lang="it-IT" i="1" dirty="0">
                              <a:latin typeface="Cambria Math" panose="02040503050406030204" pitchFamily="18" charset="0"/>
                            </a:rPr>
                            <m:t>𝑟</m:t>
                          </m:r>
                        </m:e>
                      </m:d>
                      <m:r>
                        <a:rPr lang="it-IT" i="1" dirty="0">
                          <a:latin typeface="Cambria Math" panose="02040503050406030204" pitchFamily="18" charset="0"/>
                        </a:rPr>
                        <m:t>=1−</m:t>
                      </m:r>
                      <m:r>
                        <m:rPr>
                          <m:sty m:val="p"/>
                        </m:rPr>
                        <a:rPr lang="it-IT" dirty="0">
                          <a:latin typeface="Cambria Math" panose="02040503050406030204" pitchFamily="18" charset="0"/>
                        </a:rPr>
                        <m:t>Φ</m:t>
                      </m:r>
                      <m:d>
                        <m:dPr>
                          <m:ctrlPr>
                            <a:rPr lang="it-IT" i="1" dirty="0">
                              <a:latin typeface="Cambria Math" panose="02040503050406030204" pitchFamily="18" charset="0"/>
                            </a:rPr>
                          </m:ctrlPr>
                        </m:dPr>
                        <m:e>
                          <m:f>
                            <m:fPr>
                              <m:ctrlPr>
                                <a:rPr lang="it-IT" i="1" dirty="0">
                                  <a:latin typeface="Cambria Math" panose="02040503050406030204" pitchFamily="18" charset="0"/>
                                </a:rPr>
                              </m:ctrlPr>
                            </m:fPr>
                            <m:num>
                              <m:func>
                                <m:funcPr>
                                  <m:ctrlPr>
                                    <a:rPr lang="it-IT" i="1" dirty="0">
                                      <a:latin typeface="Cambria Math" panose="02040503050406030204" pitchFamily="18" charset="0"/>
                                    </a:rPr>
                                  </m:ctrlPr>
                                </m:funcPr>
                                <m:fName>
                                  <m:r>
                                    <m:rPr>
                                      <m:sty m:val="p"/>
                                    </m:rPr>
                                    <a:rPr lang="it-IT" dirty="0">
                                      <a:latin typeface="Cambria Math" panose="02040503050406030204" pitchFamily="18" charset="0"/>
                                    </a:rPr>
                                    <m:t>ln</m:t>
                                  </m:r>
                                </m:fName>
                                <m:e>
                                  <m:r>
                                    <a:rPr lang="it-IT" i="1" dirty="0">
                                      <a:latin typeface="Cambria Math" panose="02040503050406030204" pitchFamily="18" charset="0"/>
                                    </a:rPr>
                                    <m:t>𝑥</m:t>
                                  </m:r>
                                  <m:r>
                                    <a:rPr lang="it-IT" i="1" dirty="0">
                                      <a:latin typeface="Cambria Math" panose="02040503050406030204" pitchFamily="18" charset="0"/>
                                    </a:rPr>
                                    <m:t> −</m:t>
                                  </m:r>
                                  <m:func>
                                    <m:funcPr>
                                      <m:ctrlPr>
                                        <a:rPr lang="it-IT" i="1" dirty="0">
                                          <a:latin typeface="Cambria Math" panose="02040503050406030204" pitchFamily="18" charset="0"/>
                                        </a:rPr>
                                      </m:ctrlPr>
                                    </m:funcPr>
                                    <m:fName>
                                      <m:r>
                                        <m:rPr>
                                          <m:sty m:val="p"/>
                                        </m:rPr>
                                        <a:rPr lang="it-IT" dirty="0">
                                          <a:latin typeface="Cambria Math" panose="02040503050406030204" pitchFamily="18" charset="0"/>
                                        </a:rPr>
                                        <m:t>ln</m:t>
                                      </m:r>
                                    </m:fName>
                                    <m:e>
                                      <m:acc>
                                        <m:accPr>
                                          <m:chr m:val="̅"/>
                                          <m:ctrlPr>
                                            <a:rPr lang="it-IT" i="1" dirty="0">
                                              <a:latin typeface="Cambria Math" panose="02040503050406030204" pitchFamily="18" charset="0"/>
                                            </a:rPr>
                                          </m:ctrlPr>
                                        </m:accPr>
                                        <m:e>
                                          <m:r>
                                            <a:rPr lang="it-IT" i="1" dirty="0">
                                              <a:latin typeface="Cambria Math" panose="02040503050406030204" pitchFamily="18" charset="0"/>
                                            </a:rPr>
                                            <m:t>𝑃𝐺𝐴</m:t>
                                          </m:r>
                                        </m:e>
                                      </m:acc>
                                    </m:e>
                                  </m:func>
                                </m:e>
                              </m:func>
                            </m:num>
                            <m:den>
                              <m:sSub>
                                <m:sSubPr>
                                  <m:ctrlPr>
                                    <a:rPr lang="it-IT" i="1" dirty="0">
                                      <a:latin typeface="Cambria Math" panose="02040503050406030204" pitchFamily="18" charset="0"/>
                                    </a:rPr>
                                  </m:ctrlPr>
                                </m:sSubPr>
                                <m:e>
                                  <m:r>
                                    <a:rPr lang="it-IT" i="1" dirty="0">
                                      <a:latin typeface="Cambria Math" panose="02040503050406030204" pitchFamily="18" charset="0"/>
                                    </a:rPr>
                                    <m:t>𝜎</m:t>
                                  </m:r>
                                </m:e>
                                <m:sub>
                                  <m:func>
                                    <m:funcPr>
                                      <m:ctrlPr>
                                        <a:rPr lang="it-IT" i="1" dirty="0">
                                          <a:latin typeface="Cambria Math" panose="02040503050406030204" pitchFamily="18" charset="0"/>
                                        </a:rPr>
                                      </m:ctrlPr>
                                    </m:funcPr>
                                    <m:fName>
                                      <m:r>
                                        <m:rPr>
                                          <m:sty m:val="p"/>
                                        </m:rPr>
                                        <a:rPr lang="it-IT" dirty="0">
                                          <a:latin typeface="Cambria Math" panose="02040503050406030204" pitchFamily="18" charset="0"/>
                                        </a:rPr>
                                        <m:t>ln</m:t>
                                      </m:r>
                                    </m:fName>
                                    <m:e>
                                      <m:d>
                                        <m:dPr>
                                          <m:ctrlPr>
                                            <a:rPr lang="it-IT" i="1" dirty="0">
                                              <a:latin typeface="Cambria Math" panose="02040503050406030204" pitchFamily="18" charset="0"/>
                                            </a:rPr>
                                          </m:ctrlPr>
                                        </m:dPr>
                                        <m:e>
                                          <m:r>
                                            <a:rPr lang="it-IT" i="1" dirty="0">
                                              <a:latin typeface="Cambria Math" panose="02040503050406030204" pitchFamily="18" charset="0"/>
                                            </a:rPr>
                                            <m:t>𝑃𝐺𝐴</m:t>
                                          </m:r>
                                        </m:e>
                                      </m:d>
                                    </m:e>
                                  </m:func>
                                </m:sub>
                              </m:sSub>
                            </m:den>
                          </m:f>
                        </m:e>
                      </m:d>
                    </m:oMath>
                  </m:oMathPara>
                </a14:m>
                <a:endParaRPr lang="en-GB" dirty="0">
                  <a:latin typeface="Adobe Caslon Pro"/>
                </a:endParaRPr>
              </a:p>
              <a:p>
                <a:pPr algn="just"/>
                <a:endParaRPr lang="en-GB" sz="400" dirty="0">
                  <a:latin typeface="Adobe Caslon Pro"/>
                </a:endParaRPr>
              </a:p>
              <a:p>
                <a:pPr algn="just"/>
                <a:r>
                  <a:rPr lang="en-GB" dirty="0">
                    <a:latin typeface="Adobe Caslon Pro"/>
                  </a:rPr>
                  <a:t>where </a:t>
                </a:r>
                <a14:m>
                  <m:oMath xmlns:m="http://schemas.openxmlformats.org/officeDocument/2006/math">
                    <m:r>
                      <m:rPr>
                        <m:sty m:val="p"/>
                      </m:rPr>
                      <a:rPr lang="it-IT" dirty="0">
                        <a:latin typeface="Cambria Math" panose="02040503050406030204" pitchFamily="18" charset="0"/>
                      </a:rPr>
                      <m:t>Φ</m:t>
                    </m:r>
                    <m:d>
                      <m:dPr>
                        <m:ctrlPr>
                          <a:rPr lang="it-IT" b="0" i="1" dirty="0" smtClean="0">
                            <a:latin typeface="Cambria Math" panose="02040503050406030204" pitchFamily="18" charset="0"/>
                          </a:rPr>
                        </m:ctrlPr>
                      </m:dPr>
                      <m:e>
                        <m:r>
                          <a:rPr lang="it-IT" b="0" i="1" dirty="0" smtClean="0">
                            <a:latin typeface="Cambria Math" panose="02040503050406030204" pitchFamily="18" charset="0"/>
                          </a:rPr>
                          <m:t> </m:t>
                        </m:r>
                      </m:e>
                    </m:d>
                    <m:r>
                      <a:rPr lang="it-IT" i="1" dirty="0">
                        <a:latin typeface="Cambria Math" panose="02040503050406030204" pitchFamily="18" charset="0"/>
                      </a:rPr>
                      <m:t> </m:t>
                    </m:r>
                  </m:oMath>
                </a14:m>
                <a:r>
                  <a:rPr lang="en-GB" dirty="0">
                    <a:latin typeface="Adobe Caslon Pro"/>
                  </a:rPr>
                  <a:t>is the standard normal cumulative distribution function.</a:t>
                </a:r>
              </a:p>
              <a:p>
                <a:pPr algn="just"/>
                <a:endParaRPr lang="en-GB" dirty="0">
                  <a:latin typeface="Adobe Caslon Pro"/>
                </a:endParaRPr>
              </a:p>
              <a:p>
                <a:r>
                  <a:rPr lang="en-GB" i="1" dirty="0">
                    <a:latin typeface="Adobe Caslon Pro"/>
                  </a:rPr>
                  <a:t>		    N.B.: these probabilities correspond to the fraction </a:t>
                </a:r>
              </a:p>
              <a:p>
                <a:r>
                  <a:rPr lang="en-GB" i="1" dirty="0">
                    <a:latin typeface="Adobe Caslon Pro"/>
                  </a:rPr>
                  <a:t>			of the corresponding PDFs that are shaded.</a:t>
                </a:r>
              </a:p>
            </p:txBody>
          </p:sp>
        </mc:Choice>
        <mc:Fallback xmlns="">
          <p:sp>
            <p:nvSpPr>
              <p:cNvPr id="7" name="Segnaposto testo 2"/>
              <p:cNvSpPr>
                <a:spLocks noGrp="1" noRot="1" noChangeAspect="1" noMove="1" noResize="1" noEditPoints="1" noAdjustHandles="1" noChangeArrowheads="1" noChangeShapeType="1" noTextEdit="1"/>
              </p:cNvSpPr>
              <p:nvPr>
                <p:ph type="body" sz="quarter" idx="12"/>
              </p:nvPr>
            </p:nvSpPr>
            <p:spPr>
              <a:xfrm>
                <a:off x="667552" y="2500341"/>
                <a:ext cx="10583860" cy="3889375"/>
              </a:xfrm>
              <a:blipFill>
                <a:blip r:embed="rId3"/>
                <a:stretch>
                  <a:fillRect l="-518" t="-1411" r="-461"/>
                </a:stretch>
              </a:blipFill>
            </p:spPr>
            <p:txBody>
              <a:bodyPr/>
              <a:lstStyle/>
              <a:p>
                <a:r>
                  <a:rPr lang="it-IT">
                    <a:noFill/>
                  </a:rPr>
                  <a:t> </a:t>
                </a:r>
              </a:p>
            </p:txBody>
          </p:sp>
        </mc:Fallback>
      </mc:AlternateContent>
      <p:pic>
        <p:nvPicPr>
          <p:cNvPr id="8" name="Immagine 7"/>
          <p:cNvPicPr>
            <a:picLocks noChangeAspect="1"/>
          </p:cNvPicPr>
          <p:nvPr/>
        </p:nvPicPr>
        <p:blipFill>
          <a:blip r:embed="rId4"/>
          <a:stretch>
            <a:fillRect/>
          </a:stretch>
        </p:blipFill>
        <p:spPr>
          <a:xfrm>
            <a:off x="8075756" y="3640542"/>
            <a:ext cx="3882970" cy="2920596"/>
          </a:xfrm>
          <a:prstGeom prst="rect">
            <a:avLst/>
          </a:prstGeom>
        </p:spPr>
      </p:pic>
      <p:sp>
        <p:nvSpPr>
          <p:cNvPr id="9" name="CasellaDiTesto 8">
            <a:extLst>
              <a:ext uri="{FF2B5EF4-FFF2-40B4-BE49-F238E27FC236}">
                <a16:creationId xmlns:a16="http://schemas.microsoft.com/office/drawing/2014/main" id="{1DECB3F9-1DBD-459B-BD30-F132116510C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10" name="Gruppo 9">
            <a:extLst>
              <a:ext uri="{FF2B5EF4-FFF2-40B4-BE49-F238E27FC236}">
                <a16:creationId xmlns:a16="http://schemas.microsoft.com/office/drawing/2014/main" id="{D5B213BD-6561-4F33-B926-6893A1C00010}"/>
              </a:ext>
            </a:extLst>
          </p:cNvPr>
          <p:cNvGrpSpPr/>
          <p:nvPr/>
        </p:nvGrpSpPr>
        <p:grpSpPr>
          <a:xfrm>
            <a:off x="2903424" y="373469"/>
            <a:ext cx="1829461" cy="618073"/>
            <a:chOff x="2903424" y="211809"/>
            <a:chExt cx="1829461" cy="618073"/>
          </a:xfrm>
        </p:grpSpPr>
        <p:pic>
          <p:nvPicPr>
            <p:cNvPr id="11" name="Immagine 10">
              <a:extLst>
                <a:ext uri="{FF2B5EF4-FFF2-40B4-BE49-F238E27FC236}">
                  <a16:creationId xmlns:a16="http://schemas.microsoft.com/office/drawing/2014/main" id="{B6E3D2AA-5434-4D02-BA76-B75D7AD99767}"/>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12" name="Gruppo 11">
              <a:extLst>
                <a:ext uri="{FF2B5EF4-FFF2-40B4-BE49-F238E27FC236}">
                  <a16:creationId xmlns:a16="http://schemas.microsoft.com/office/drawing/2014/main" id="{96203577-0617-4EDB-B1F4-7FAE7320C162}"/>
                </a:ext>
              </a:extLst>
            </p:cNvPr>
            <p:cNvGrpSpPr/>
            <p:nvPr/>
          </p:nvGrpSpPr>
          <p:grpSpPr>
            <a:xfrm>
              <a:off x="2903424" y="230872"/>
              <a:ext cx="1389573" cy="599010"/>
              <a:chOff x="2981720" y="122642"/>
              <a:chExt cx="1389573" cy="599010"/>
            </a:xfrm>
          </p:grpSpPr>
          <p:pic>
            <p:nvPicPr>
              <p:cNvPr id="13" name="Picture 2" descr="ITN Inspire Logo">
                <a:extLst>
                  <a:ext uri="{FF2B5EF4-FFF2-40B4-BE49-F238E27FC236}">
                    <a16:creationId xmlns:a16="http://schemas.microsoft.com/office/drawing/2014/main" id="{3B57B738-74C4-4F96-A76B-2F0384872C7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TN Inspire Logo">
                <a:extLst>
                  <a:ext uri="{FF2B5EF4-FFF2-40B4-BE49-F238E27FC236}">
                    <a16:creationId xmlns:a16="http://schemas.microsoft.com/office/drawing/2014/main" id="{69D5C2F3-AE26-4FF9-A4F1-CD9F33317FE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5" name="Tabella 6">
            <a:extLst>
              <a:ext uri="{FF2B5EF4-FFF2-40B4-BE49-F238E27FC236}">
                <a16:creationId xmlns:a16="http://schemas.microsoft.com/office/drawing/2014/main" id="{3BBDC093-EC5E-4824-8EC3-328569EF04B2}"/>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448234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3: Ground </a:t>
            </a:r>
            <a:r>
              <a:rPr lang="it-IT" dirty="0" err="1">
                <a:latin typeface="Adobe Caslon Pro"/>
              </a:rPr>
              <a:t>motion</a:t>
            </a:r>
            <a:r>
              <a:rPr lang="it-IT" dirty="0">
                <a:latin typeface="Adobe Caslon Pro"/>
              </a:rPr>
              <a:t> </a:t>
            </a:r>
            <a:r>
              <a:rPr lang="it-IT" dirty="0" err="1">
                <a:latin typeface="Adobe Caslon Pro"/>
              </a:rPr>
              <a:t>estimation</a:t>
            </a:r>
            <a:endParaRPr lang="en-GB" dirty="0">
              <a:latin typeface="Adobe Caslon Pro"/>
            </a:endParaRPr>
          </a:p>
        </p:txBody>
      </p:sp>
      <mc:AlternateContent xmlns:mc="http://schemas.openxmlformats.org/markup-compatibility/2006" xmlns:a14="http://schemas.microsoft.com/office/drawing/2010/main">
        <mc:Choice Requires="a14">
          <p:sp>
            <p:nvSpPr>
              <p:cNvPr id="3" name="Segnaposto testo 2"/>
              <p:cNvSpPr>
                <a:spLocks noGrp="1"/>
              </p:cNvSpPr>
              <p:nvPr>
                <p:ph type="body" sz="quarter" idx="12"/>
              </p:nvPr>
            </p:nvSpPr>
            <p:spPr>
              <a:xfrm>
                <a:off x="667552" y="2542381"/>
                <a:ext cx="10583860" cy="3889375"/>
              </a:xfrm>
            </p:spPr>
            <p:txBody>
              <a:bodyPr/>
              <a:lstStyle/>
              <a:p>
                <a:r>
                  <a:rPr lang="it-IT" dirty="0">
                    <a:latin typeface="Adobe Caslon Pro"/>
                  </a:rPr>
                  <a:t>Define </a:t>
                </a:r>
                <a:r>
                  <a:rPr lang="it-IT" dirty="0" err="1">
                    <a:latin typeface="Adobe Caslon Pro"/>
                  </a:rPr>
                  <a:t>effects</a:t>
                </a:r>
                <a:r>
                  <a:rPr lang="it-IT" dirty="0">
                    <a:latin typeface="Adobe Caslon Pro"/>
                  </a:rPr>
                  <a:t> </a:t>
                </a:r>
                <a14:m>
                  <m:oMath xmlns:m="http://schemas.openxmlformats.org/officeDocument/2006/math">
                    <m:r>
                      <a:rPr lang="it-IT" i="1" dirty="0">
                        <a:latin typeface="Cambria Math" panose="02040503050406030204" pitchFamily="18" charset="0"/>
                      </a:rPr>
                      <m:t>𝑃</m:t>
                    </m:r>
                    <m:r>
                      <a:rPr lang="it-IT" i="1" dirty="0">
                        <a:latin typeface="Cambria Math" panose="02040503050406030204" pitchFamily="18" charset="0"/>
                      </a:rPr>
                      <m:t>(</m:t>
                    </m:r>
                    <m:r>
                      <a:rPr lang="it-IT" i="1" dirty="0">
                        <a:latin typeface="Cambria Math" panose="02040503050406030204" pitchFamily="18" charset="0"/>
                      </a:rPr>
                      <m:t>𝐼𝑀</m:t>
                    </m:r>
                    <m:r>
                      <a:rPr lang="it-IT" i="1" dirty="0">
                        <a:latin typeface="Cambria Math" panose="02040503050406030204" pitchFamily="18" charset="0"/>
                      </a:rPr>
                      <m:t>&gt;</m:t>
                    </m:r>
                    <m:r>
                      <a:rPr lang="it-IT" i="1" dirty="0">
                        <a:latin typeface="Cambria Math" panose="02040503050406030204" pitchFamily="18" charset="0"/>
                      </a:rPr>
                      <m:t>𝑥</m:t>
                    </m:r>
                    <m:r>
                      <a:rPr lang="it-IT" i="1" dirty="0">
                        <a:latin typeface="Cambria Math" panose="02040503050406030204" pitchFamily="18" charset="0"/>
                      </a:rPr>
                      <m:t>|</m:t>
                    </m:r>
                    <m:r>
                      <a:rPr lang="it-IT" i="1" dirty="0">
                        <a:latin typeface="Cambria Math" panose="02040503050406030204" pitchFamily="18" charset="0"/>
                      </a:rPr>
                      <m:t>𝑚</m:t>
                    </m:r>
                    <m:r>
                      <a:rPr lang="it-IT" i="1" dirty="0">
                        <a:latin typeface="Cambria Math" panose="02040503050406030204" pitchFamily="18" charset="0"/>
                      </a:rPr>
                      <m:t>,</m:t>
                    </m:r>
                    <m:r>
                      <a:rPr lang="it-IT" i="1" dirty="0">
                        <a:latin typeface="Cambria Math" panose="02040503050406030204" pitchFamily="18" charset="0"/>
                      </a:rPr>
                      <m:t>𝑟</m:t>
                    </m:r>
                    <m:r>
                      <a:rPr lang="it-IT" i="1" dirty="0">
                        <a:latin typeface="Cambria Math" panose="02040503050406030204" pitchFamily="18" charset="0"/>
                      </a:rPr>
                      <m:t>)</m:t>
                    </m:r>
                  </m:oMath>
                </a14:m>
                <a:r>
                  <a:rPr lang="en-GB" dirty="0">
                    <a:latin typeface="Adobe Caslon Pro"/>
                  </a:rPr>
                  <a:t>: Attenuation models or prediction models</a:t>
                </a:r>
              </a:p>
              <a:p>
                <a:endParaRPr lang="en-GB" dirty="0">
                  <a:latin typeface="Adobe Caslon Pro"/>
                </a:endParaRPr>
              </a:p>
            </p:txBody>
          </p:sp>
        </mc:Choice>
        <mc:Fallback xmlns="">
          <p:sp>
            <p:nvSpPr>
              <p:cNvPr id="3" name="Segnaposto testo 2"/>
              <p:cNvSpPr>
                <a:spLocks noGrp="1" noRot="1" noChangeAspect="1" noMove="1" noResize="1" noEditPoints="1" noAdjustHandles="1" noChangeArrowheads="1" noChangeShapeType="1" noTextEdit="1"/>
              </p:cNvSpPr>
              <p:nvPr>
                <p:ph type="body" sz="quarter" idx="12"/>
              </p:nvPr>
            </p:nvSpPr>
            <p:spPr>
              <a:xfrm>
                <a:off x="667552" y="2542381"/>
                <a:ext cx="10583860" cy="3889375"/>
              </a:xfrm>
              <a:blipFill>
                <a:blip r:embed="rId3"/>
                <a:stretch>
                  <a:fillRect l="-518" t="-1411"/>
                </a:stretch>
              </a:blipFill>
            </p:spPr>
            <p:txBody>
              <a:bodyPr/>
              <a:lstStyle/>
              <a:p>
                <a:r>
                  <a:rPr lang="it-IT">
                    <a:noFill/>
                  </a:rPr>
                  <a:t> </a:t>
                </a:r>
              </a:p>
            </p:txBody>
          </p:sp>
        </mc:Fallback>
      </mc:AlternateContent>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34</a:t>
            </a:fld>
            <a:endParaRPr lang="it-IT" dirty="0">
              <a:latin typeface="Adobe Caslon Pro"/>
            </a:endParaRPr>
          </a:p>
        </p:txBody>
      </p:sp>
      <p:sp>
        <p:nvSpPr>
          <p:cNvPr id="7" name="Segnaposto testo 2"/>
          <p:cNvSpPr>
            <a:spLocks noGrp="1"/>
          </p:cNvSpPr>
          <p:nvPr>
            <p:ph type="body" sz="quarter" idx="12"/>
          </p:nvPr>
        </p:nvSpPr>
        <p:spPr>
          <a:xfrm>
            <a:off x="731838" y="2890918"/>
            <a:ext cx="7036537" cy="3670219"/>
          </a:xfrm>
          <a:gradFill>
            <a:gsLst>
              <a:gs pos="0">
                <a:schemeClr val="accent4">
                  <a:lumMod val="20000"/>
                  <a:lumOff val="80000"/>
                </a:schemeClr>
              </a:gs>
              <a:gs pos="100000">
                <a:schemeClr val="accent4">
                  <a:lumMod val="40000"/>
                  <a:lumOff val="60000"/>
                </a:schemeClr>
              </a:gs>
            </a:gsLst>
            <a:path path="circle">
              <a:fillToRect l="50000" t="50000" r="50000" b="50000"/>
            </a:path>
          </a:gradFill>
        </p:spPr>
        <p:txBody>
          <a:bodyPr/>
          <a:lstStyle/>
          <a:p>
            <a:r>
              <a:rPr lang="it-IT" u="sng" dirty="0" err="1">
                <a:latin typeface="Adobe Caslon Pro"/>
              </a:rPr>
              <a:t>Codes</a:t>
            </a:r>
            <a:r>
              <a:rPr lang="it-IT" u="sng" dirty="0">
                <a:latin typeface="Adobe Caslon Pro"/>
              </a:rPr>
              <a:t>:</a:t>
            </a:r>
          </a:p>
          <a:p>
            <a:r>
              <a:rPr lang="en-GB" sz="1600" dirty="0">
                <a:latin typeface="Adobe Caslon Pro"/>
                <a:ea typeface="Linux Libertine G" panose="02000503000000000000" pitchFamily="2" charset="0"/>
                <a:cs typeface="Linux Libertine G" panose="02000503000000000000" pitchFamily="2" charset="0"/>
              </a:rPr>
              <a:t>function [</a:t>
            </a:r>
            <a:r>
              <a:rPr lang="en-GB" sz="1600" dirty="0" err="1">
                <a:latin typeface="Adobe Caslon Pro"/>
                <a:ea typeface="Linux Libertine G" panose="02000503000000000000" pitchFamily="2" charset="0"/>
                <a:cs typeface="Linux Libertine G" panose="02000503000000000000" pitchFamily="2" charset="0"/>
              </a:rPr>
              <a:t>mean_im</a:t>
            </a:r>
            <a:r>
              <a:rPr lang="en-GB" sz="1600" dirty="0">
                <a:latin typeface="Adobe Caslon Pro"/>
                <a:ea typeface="Linux Libertine G" panose="02000503000000000000" pitchFamily="2" charset="0"/>
                <a:cs typeface="Linux Libertine G" panose="02000503000000000000" pitchFamily="2" charset="0"/>
              </a:rPr>
              <a:t>, </a:t>
            </a:r>
            <a:r>
              <a:rPr lang="en-GB" sz="1600" dirty="0" err="1">
                <a:latin typeface="Adobe Caslon Pro"/>
                <a:ea typeface="Linux Libertine G" panose="02000503000000000000" pitchFamily="2" charset="0"/>
                <a:cs typeface="Linux Libertine G" panose="02000503000000000000" pitchFamily="2" charset="0"/>
              </a:rPr>
              <a:t>sigma_im</a:t>
            </a:r>
            <a:r>
              <a:rPr lang="en-GB" sz="1600" dirty="0">
                <a:latin typeface="Adobe Caslon Pro"/>
                <a:ea typeface="Linux Libertine G" panose="02000503000000000000" pitchFamily="2" charset="0"/>
                <a:cs typeface="Linux Libertine G" panose="02000503000000000000" pitchFamily="2" charset="0"/>
              </a:rPr>
              <a:t>] = GMPE(</a:t>
            </a:r>
            <a:r>
              <a:rPr lang="en-GB" sz="1600" dirty="0" err="1">
                <a:latin typeface="Adobe Caslon Pro"/>
                <a:ea typeface="Linux Libertine G" panose="02000503000000000000" pitchFamily="2" charset="0"/>
                <a:cs typeface="Linux Libertine G" panose="02000503000000000000" pitchFamily="2" charset="0"/>
              </a:rPr>
              <a:t>magnitude,R_distance</a:t>
            </a:r>
            <a:r>
              <a:rPr lang="en-GB" sz="1600" dirty="0">
                <a:latin typeface="Adobe Caslon Pro"/>
                <a:ea typeface="Linux Libertine G" panose="02000503000000000000" pitchFamily="2" charset="0"/>
                <a:cs typeface="Linux Libertine G" panose="02000503000000000000" pitchFamily="2" charset="0"/>
              </a:rPr>
              <a:t>)</a:t>
            </a:r>
          </a:p>
          <a:p>
            <a:r>
              <a:rPr lang="en-GB" sz="1600" i="1" dirty="0">
                <a:latin typeface="Adobe Caslon Pro"/>
                <a:ea typeface="Linux Libertine G" panose="02000503000000000000" pitchFamily="2" charset="0"/>
                <a:cs typeface="Linux Libertine G" panose="02000503000000000000" pitchFamily="2" charset="0"/>
              </a:rPr>
              <a:t>%Cornell et al. (1979): Ground motion predictive equation for PGA</a:t>
            </a:r>
          </a:p>
          <a:p>
            <a:r>
              <a:rPr lang="en-GB" sz="1600" dirty="0" err="1">
                <a:latin typeface="Adobe Caslon Pro"/>
                <a:ea typeface="Linux Libertine G" panose="02000503000000000000" pitchFamily="2" charset="0"/>
                <a:cs typeface="Linux Libertine G" panose="02000503000000000000" pitchFamily="2" charset="0"/>
              </a:rPr>
              <a:t>mean_lnPGA</a:t>
            </a:r>
            <a:r>
              <a:rPr lang="en-GB" sz="1600" dirty="0">
                <a:latin typeface="Adobe Caslon Pro"/>
                <a:ea typeface="Linux Libertine G" panose="02000503000000000000" pitchFamily="2" charset="0"/>
                <a:cs typeface="Linux Libertine G" panose="02000503000000000000" pitchFamily="2" charset="0"/>
              </a:rPr>
              <a:t> = -0.152+0.859*magnitude -1.803*log(R_distance+25);</a:t>
            </a:r>
          </a:p>
          <a:p>
            <a:r>
              <a:rPr lang="en-GB" sz="1600" dirty="0" err="1">
                <a:latin typeface="Adobe Caslon Pro"/>
                <a:ea typeface="Linux Libertine G" panose="02000503000000000000" pitchFamily="2" charset="0"/>
                <a:cs typeface="Linux Libertine G" panose="02000503000000000000" pitchFamily="2" charset="0"/>
              </a:rPr>
              <a:t>mean_PGA</a:t>
            </a:r>
            <a:r>
              <a:rPr lang="en-GB" sz="1600" dirty="0">
                <a:latin typeface="Adobe Caslon Pro"/>
                <a:ea typeface="Linux Libertine G" panose="02000503000000000000" pitchFamily="2" charset="0"/>
                <a:cs typeface="Linux Libertine G" panose="02000503000000000000" pitchFamily="2" charset="0"/>
              </a:rPr>
              <a:t> = </a:t>
            </a:r>
            <a:r>
              <a:rPr lang="en-GB" sz="1600" dirty="0" err="1">
                <a:latin typeface="Adobe Caslon Pro"/>
                <a:ea typeface="Linux Libertine G" panose="02000503000000000000" pitchFamily="2" charset="0"/>
                <a:cs typeface="Linux Libertine G" panose="02000503000000000000" pitchFamily="2" charset="0"/>
              </a:rPr>
              <a:t>exp</a:t>
            </a:r>
            <a:r>
              <a:rPr lang="en-GB" sz="1600" dirty="0">
                <a:latin typeface="Adobe Caslon Pro"/>
                <a:ea typeface="Linux Libertine G" panose="02000503000000000000" pitchFamily="2" charset="0"/>
                <a:cs typeface="Linux Libertine G" panose="02000503000000000000" pitchFamily="2" charset="0"/>
              </a:rPr>
              <a:t>(</a:t>
            </a:r>
            <a:r>
              <a:rPr lang="en-GB" sz="1600" dirty="0" err="1">
                <a:latin typeface="Adobe Caslon Pro"/>
                <a:ea typeface="Linux Libertine G" panose="02000503000000000000" pitchFamily="2" charset="0"/>
                <a:cs typeface="Linux Libertine G" panose="02000503000000000000" pitchFamily="2" charset="0"/>
              </a:rPr>
              <a:t>mean_lnPGA</a:t>
            </a:r>
            <a:r>
              <a:rPr lang="en-GB" sz="1600" dirty="0">
                <a:latin typeface="Adobe Caslon Pro"/>
                <a:ea typeface="Linux Libertine G" panose="02000503000000000000" pitchFamily="2" charset="0"/>
                <a:cs typeface="Linux Libertine G" panose="02000503000000000000" pitchFamily="2" charset="0"/>
              </a:rPr>
              <a:t>); </a:t>
            </a:r>
          </a:p>
          <a:p>
            <a:endParaRPr lang="en-GB" sz="1600" dirty="0">
              <a:latin typeface="Adobe Caslon Pro"/>
              <a:ea typeface="Linux Libertine G" panose="02000503000000000000" pitchFamily="2" charset="0"/>
              <a:cs typeface="Linux Libertine G" panose="02000503000000000000" pitchFamily="2" charset="0"/>
            </a:endParaRPr>
          </a:p>
          <a:p>
            <a:r>
              <a:rPr lang="en-GB" sz="1600" dirty="0" err="1">
                <a:latin typeface="Adobe Caslon Pro"/>
                <a:ea typeface="Linux Libertine G" panose="02000503000000000000" pitchFamily="2" charset="0"/>
                <a:cs typeface="Linux Libertine G" panose="02000503000000000000" pitchFamily="2" charset="0"/>
              </a:rPr>
              <a:t>mean_im</a:t>
            </a:r>
            <a:r>
              <a:rPr lang="en-GB" sz="1600" dirty="0">
                <a:latin typeface="Adobe Caslon Pro"/>
                <a:ea typeface="Linux Libertine G" panose="02000503000000000000" pitchFamily="2" charset="0"/>
                <a:cs typeface="Linux Libertine G" panose="02000503000000000000" pitchFamily="2" charset="0"/>
              </a:rPr>
              <a:t> = </a:t>
            </a:r>
            <a:r>
              <a:rPr lang="en-GB" sz="1600" dirty="0" err="1">
                <a:latin typeface="Adobe Caslon Pro"/>
                <a:ea typeface="Linux Libertine G" panose="02000503000000000000" pitchFamily="2" charset="0"/>
                <a:cs typeface="Linux Libertine G" panose="02000503000000000000" pitchFamily="2" charset="0"/>
              </a:rPr>
              <a:t>mean_PGA</a:t>
            </a:r>
            <a:r>
              <a:rPr lang="en-GB" sz="1600" dirty="0">
                <a:latin typeface="Adobe Caslon Pro"/>
                <a:ea typeface="Linux Libertine G" panose="02000503000000000000" pitchFamily="2" charset="0"/>
                <a:cs typeface="Linux Libertine G" panose="02000503000000000000" pitchFamily="2" charset="0"/>
              </a:rPr>
              <a:t>;</a:t>
            </a:r>
          </a:p>
          <a:p>
            <a:r>
              <a:rPr lang="en-GB" sz="1600" dirty="0" err="1">
                <a:latin typeface="Adobe Caslon Pro"/>
                <a:ea typeface="Linux Libertine G" panose="02000503000000000000" pitchFamily="2" charset="0"/>
                <a:cs typeface="Linux Libertine G" panose="02000503000000000000" pitchFamily="2" charset="0"/>
              </a:rPr>
              <a:t>sigma_im</a:t>
            </a:r>
            <a:r>
              <a:rPr lang="en-GB" sz="1600" dirty="0">
                <a:latin typeface="Adobe Caslon Pro"/>
                <a:ea typeface="Linux Libertine G" panose="02000503000000000000" pitchFamily="2" charset="0"/>
                <a:cs typeface="Linux Libertine G" panose="02000503000000000000" pitchFamily="2" charset="0"/>
              </a:rPr>
              <a:t> = 0.57;</a:t>
            </a:r>
          </a:p>
          <a:p>
            <a:r>
              <a:rPr lang="en-GB" sz="1600" dirty="0">
                <a:latin typeface="Adobe Caslon Pro"/>
                <a:ea typeface="Linux Libertine G" panose="02000503000000000000" pitchFamily="2" charset="0"/>
                <a:cs typeface="Linux Libertine G" panose="02000503000000000000" pitchFamily="2" charset="0"/>
              </a:rPr>
              <a:t>end</a:t>
            </a:r>
          </a:p>
          <a:p>
            <a:endParaRPr lang="en-GB" sz="1600" i="1" dirty="0">
              <a:latin typeface="Adobe Caslon Pro"/>
              <a:ea typeface="Linux Libertine G" panose="02000503000000000000" pitchFamily="2" charset="0"/>
              <a:cs typeface="Linux Libertine G" panose="02000503000000000000" pitchFamily="2" charset="0"/>
            </a:endParaRPr>
          </a:p>
          <a:p>
            <a:pPr marL="400050" indent="-400050">
              <a:buFont typeface="+mj-lt"/>
              <a:buAutoNum type="romanLcPeriod"/>
            </a:pPr>
            <a:endParaRPr lang="en-GB" dirty="0">
              <a:latin typeface="Adobe Caslon Pro"/>
            </a:endParaRPr>
          </a:p>
          <a:p>
            <a:endParaRPr lang="en-GB" i="1" dirty="0">
              <a:latin typeface="Adobe Caslon Pro"/>
            </a:endParaRPr>
          </a:p>
        </p:txBody>
      </p:sp>
      <p:sp>
        <p:nvSpPr>
          <p:cNvPr id="8" name="CasellaDiTesto 7">
            <a:extLst>
              <a:ext uri="{FF2B5EF4-FFF2-40B4-BE49-F238E27FC236}">
                <a16:creationId xmlns:a16="http://schemas.microsoft.com/office/drawing/2014/main" id="{421865CB-5E70-4E1C-BE85-724B3F453B2C}"/>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9" name="Gruppo 8">
            <a:extLst>
              <a:ext uri="{FF2B5EF4-FFF2-40B4-BE49-F238E27FC236}">
                <a16:creationId xmlns:a16="http://schemas.microsoft.com/office/drawing/2014/main" id="{5296D136-27BE-4F8F-98AC-DFBD0EBDD5F4}"/>
              </a:ext>
            </a:extLst>
          </p:cNvPr>
          <p:cNvGrpSpPr/>
          <p:nvPr/>
        </p:nvGrpSpPr>
        <p:grpSpPr>
          <a:xfrm>
            <a:off x="2903424" y="373469"/>
            <a:ext cx="1829461" cy="618073"/>
            <a:chOff x="2903424" y="211809"/>
            <a:chExt cx="1829461" cy="618073"/>
          </a:xfrm>
        </p:grpSpPr>
        <p:pic>
          <p:nvPicPr>
            <p:cNvPr id="10" name="Immagine 9">
              <a:extLst>
                <a:ext uri="{FF2B5EF4-FFF2-40B4-BE49-F238E27FC236}">
                  <a16:creationId xmlns:a16="http://schemas.microsoft.com/office/drawing/2014/main" id="{47096E7D-4C61-4D63-8AB1-EB03455437DE}"/>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1" name="Gruppo 10">
              <a:extLst>
                <a:ext uri="{FF2B5EF4-FFF2-40B4-BE49-F238E27FC236}">
                  <a16:creationId xmlns:a16="http://schemas.microsoft.com/office/drawing/2014/main" id="{3E0284B6-FB1F-41A7-A565-FDBADA1C2BE1}"/>
                </a:ext>
              </a:extLst>
            </p:cNvPr>
            <p:cNvGrpSpPr/>
            <p:nvPr/>
          </p:nvGrpSpPr>
          <p:grpSpPr>
            <a:xfrm>
              <a:off x="2903424" y="230872"/>
              <a:ext cx="1389573" cy="599010"/>
              <a:chOff x="2981720" y="122642"/>
              <a:chExt cx="1389573" cy="599010"/>
            </a:xfrm>
          </p:grpSpPr>
          <p:pic>
            <p:nvPicPr>
              <p:cNvPr id="12" name="Picture 2" descr="ITN Inspire Logo">
                <a:extLst>
                  <a:ext uri="{FF2B5EF4-FFF2-40B4-BE49-F238E27FC236}">
                    <a16:creationId xmlns:a16="http://schemas.microsoft.com/office/drawing/2014/main" id="{74073BB0-E644-4F89-85C1-7F3834A219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TN Inspire Logo">
                <a:extLst>
                  <a:ext uri="{FF2B5EF4-FFF2-40B4-BE49-F238E27FC236}">
                    <a16:creationId xmlns:a16="http://schemas.microsoft.com/office/drawing/2014/main" id="{165B98B5-233A-42A7-9C72-B306D2A7AA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4" name="Tabella 6">
            <a:extLst>
              <a:ext uri="{FF2B5EF4-FFF2-40B4-BE49-F238E27FC236}">
                <a16:creationId xmlns:a16="http://schemas.microsoft.com/office/drawing/2014/main" id="{06706A21-1F25-4567-89DB-6DFEFA8F7853}"/>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818555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4: </a:t>
            </a:r>
            <a:r>
              <a:rPr lang="it-IT" dirty="0" err="1">
                <a:latin typeface="Adobe Caslon Pro"/>
              </a:rPr>
              <a:t>Hazard</a:t>
            </a:r>
            <a:r>
              <a:rPr lang="it-IT" dirty="0">
                <a:latin typeface="Adobe Caslon Pro"/>
              </a:rPr>
              <a:t> </a:t>
            </a:r>
            <a:r>
              <a:rPr lang="it-IT" dirty="0" err="1">
                <a:latin typeface="Adobe Caslon Pro"/>
              </a:rPr>
              <a:t>Computation</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35</a:t>
            </a:fld>
            <a:endParaRPr lang="it-IT" dirty="0">
              <a:latin typeface="Adobe Caslon Pro"/>
            </a:endParaRPr>
          </a:p>
        </p:txBody>
      </p:sp>
      <mc:AlternateContent xmlns:mc="http://schemas.openxmlformats.org/markup-compatibility/2006" xmlns:a14="http://schemas.microsoft.com/office/drawing/2010/main">
        <mc:Choice Requires="a14">
          <p:sp>
            <p:nvSpPr>
              <p:cNvPr id="7" name="Segnaposto testo 2"/>
              <p:cNvSpPr>
                <a:spLocks noGrp="1"/>
              </p:cNvSpPr>
              <p:nvPr>
                <p:ph type="body" sz="quarter" idx="12"/>
              </p:nvPr>
            </p:nvSpPr>
            <p:spPr>
              <a:xfrm>
                <a:off x="667552" y="2500341"/>
                <a:ext cx="10583860" cy="3889375"/>
              </a:xfrm>
            </p:spPr>
            <p:txBody>
              <a:bodyPr/>
              <a:lstStyle/>
              <a:p>
                <a:r>
                  <a:rPr lang="it-IT" dirty="0">
                    <a:latin typeface="Adobe Caslon Pro"/>
                  </a:rPr>
                  <a:t>Combine </a:t>
                </a:r>
                <a:r>
                  <a:rPr lang="it-IT" dirty="0" err="1">
                    <a:latin typeface="Adobe Caslon Pro"/>
                  </a:rPr>
                  <a:t>all</a:t>
                </a:r>
                <a:r>
                  <a:rPr lang="it-IT" dirty="0">
                    <a:latin typeface="Adobe Caslon Pro"/>
                  </a:rPr>
                  <a:t> information: compute </a:t>
                </a:r>
                <a14:m>
                  <m:oMath xmlns:m="http://schemas.openxmlformats.org/officeDocument/2006/math">
                    <m:r>
                      <a:rPr lang="it-IT" b="0" i="1" smtClean="0">
                        <a:latin typeface="Cambria Math" panose="02040503050406030204" pitchFamily="18" charset="0"/>
                      </a:rPr>
                      <m:t>∫∫∫</m:t>
                    </m:r>
                  </m:oMath>
                </a14:m>
                <a:endParaRPr lang="en-GB" dirty="0">
                  <a:latin typeface="Adobe Caslon Pro"/>
                </a:endParaRPr>
              </a:p>
              <a:p>
                <a:pPr marL="400050" indent="-400050">
                  <a:buAutoNum type="romanUcPeriod"/>
                </a:pPr>
                <a:r>
                  <a:rPr lang="en-GB" dirty="0">
                    <a:latin typeface="Adobe Caslon Pro"/>
                  </a:rPr>
                  <a:t>Compute the probability of exceeding an </a:t>
                </a:r>
                <a:r>
                  <a:rPr lang="en-GB" i="1" dirty="0">
                    <a:latin typeface="Adobe Caslon Pro"/>
                  </a:rPr>
                  <a:t>IM </a:t>
                </a:r>
                <a:r>
                  <a:rPr lang="en-GB" dirty="0">
                    <a:latin typeface="Adobe Caslon Pro"/>
                  </a:rPr>
                  <a:t>intensity level </a:t>
                </a:r>
                <a:r>
                  <a:rPr lang="en-GB" i="1" dirty="0">
                    <a:latin typeface="Adobe Caslon Pro"/>
                  </a:rPr>
                  <a:t>x</a:t>
                </a:r>
                <a:r>
                  <a:rPr lang="en-GB" dirty="0">
                    <a:latin typeface="Adobe Caslon Pro"/>
                  </a:rPr>
                  <a:t>, </a:t>
                </a:r>
                <a:r>
                  <a:rPr lang="en-GB" i="1" dirty="0">
                    <a:latin typeface="Adobe Caslon Pro"/>
                  </a:rPr>
                  <a:t>given </a:t>
                </a:r>
                <a:r>
                  <a:rPr lang="en-GB" dirty="0">
                    <a:latin typeface="Adobe Caslon Pro"/>
                  </a:rPr>
                  <a:t>occurrence of a future earthquake from a </a:t>
                </a:r>
                <a:r>
                  <a:rPr lang="en-GB" i="1" dirty="0">
                    <a:latin typeface="Adobe Caslon Pro"/>
                  </a:rPr>
                  <a:t>single source</a:t>
                </a:r>
                <a:r>
                  <a:rPr lang="en-GB" dirty="0">
                    <a:latin typeface="Adobe Caslon Pro"/>
                  </a:rPr>
                  <a:t>:</a:t>
                </a:r>
                <a:endParaRPr lang="it-IT" dirty="0">
                  <a:latin typeface="Adobe Caslon Pro"/>
                </a:endParaRPr>
              </a:p>
              <a:p>
                <a:pPr marL="400050" indent="-400050">
                  <a:buAutoNum type="romanUcPeriod"/>
                </a:pPr>
                <a:endParaRPr lang="en-GB" sz="700" dirty="0">
                  <a:latin typeface="Adobe Caslon Pro"/>
                </a:endParaRPr>
              </a:p>
              <a:p>
                <a:pPr/>
                <a14:m>
                  <m:oMathPara xmlns:m="http://schemas.openxmlformats.org/officeDocument/2006/math">
                    <m:oMathParaPr>
                      <m:jc m:val="centerGroup"/>
                    </m:oMathParaPr>
                    <m:oMath xmlns:m="http://schemas.openxmlformats.org/officeDocument/2006/math">
                      <m:r>
                        <a:rPr lang="it-IT" b="0" i="1" dirty="0" smtClean="0">
                          <a:latin typeface="Cambria Math" panose="02040503050406030204" pitchFamily="18" charset="0"/>
                        </a:rPr>
                        <m:t>𝑃</m:t>
                      </m:r>
                      <m:d>
                        <m:dPr>
                          <m:ctrlPr>
                            <a:rPr lang="en-GB" i="1" dirty="0">
                              <a:latin typeface="Cambria Math" panose="02040503050406030204" pitchFamily="18" charset="0"/>
                            </a:rPr>
                          </m:ctrlPr>
                        </m:dPr>
                        <m:e>
                          <m:r>
                            <a:rPr lang="it-IT" b="0" i="1" dirty="0" smtClean="0">
                              <a:latin typeface="Cambria Math" panose="02040503050406030204" pitchFamily="18" charset="0"/>
                            </a:rPr>
                            <m:t>𝐼𝑀</m:t>
                          </m:r>
                          <m:r>
                            <a:rPr lang="it-IT" b="0" i="1" dirty="0" smtClean="0">
                              <a:latin typeface="Cambria Math" panose="02040503050406030204" pitchFamily="18" charset="0"/>
                            </a:rPr>
                            <m:t>&gt;</m:t>
                          </m:r>
                          <m:r>
                            <a:rPr lang="it-IT" b="0" i="1" dirty="0" smtClean="0">
                              <a:latin typeface="Cambria Math" panose="02040503050406030204" pitchFamily="18" charset="0"/>
                            </a:rPr>
                            <m:t>𝑥</m:t>
                          </m:r>
                        </m:e>
                      </m:d>
                      <m:r>
                        <a:rPr lang="en-GB" i="1" dirty="0">
                          <a:latin typeface="Cambria Math" panose="02040503050406030204" pitchFamily="18" charset="0"/>
                        </a:rPr>
                        <m:t>=</m:t>
                      </m:r>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𝑚𝑎𝑥</m:t>
                              </m:r>
                            </m:sub>
                          </m:sSub>
                        </m:sup>
                        <m:e>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𝑚𝑎𝑥</m:t>
                                  </m:r>
                                </m:sub>
                              </m:sSub>
                            </m:sup>
                            <m:e>
                              <m:r>
                                <a:rPr lang="it-IT" i="1" dirty="0">
                                  <a:latin typeface="Cambria Math" panose="02040503050406030204" pitchFamily="18" charset="0"/>
                                </a:rPr>
                                <m:t>𝑃</m:t>
                              </m:r>
                              <m:d>
                                <m:dPr>
                                  <m:endChr m:val="|"/>
                                  <m:ctrlPr>
                                    <a:rPr lang="it-IT" i="1" dirty="0">
                                      <a:latin typeface="Cambria Math" panose="02040503050406030204" pitchFamily="18" charset="0"/>
                                    </a:rPr>
                                  </m:ctrlPr>
                                </m:dPr>
                                <m:e>
                                  <m:r>
                                    <a:rPr lang="it-IT" i="1" dirty="0">
                                      <a:latin typeface="Cambria Math" panose="02040503050406030204" pitchFamily="18" charset="0"/>
                                    </a:rPr>
                                    <m:t>𝐼𝑀</m:t>
                                  </m:r>
                                  <m:r>
                                    <a:rPr lang="it-IT" i="1" dirty="0">
                                      <a:latin typeface="Cambria Math" panose="02040503050406030204" pitchFamily="18" charset="0"/>
                                    </a:rPr>
                                    <m:t>&gt;</m:t>
                                  </m:r>
                                  <m:r>
                                    <a:rPr lang="it-IT" i="1" dirty="0">
                                      <a:latin typeface="Cambria Math" panose="02040503050406030204" pitchFamily="18" charset="0"/>
                                    </a:rPr>
                                    <m:t>𝑖𝑚</m:t>
                                  </m:r>
                                  <m:r>
                                    <a:rPr lang="it-IT" i="1" dirty="0">
                                      <a:latin typeface="Cambria Math" panose="02040503050406030204" pitchFamily="18" charset="0"/>
                                    </a:rPr>
                                    <m:t> </m:t>
                                  </m:r>
                                </m:e>
                              </m:d>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𝑚</m:t>
                              </m:r>
                              <m:r>
                                <a:rPr lang="it-IT" i="1" dirty="0">
                                  <a:latin typeface="Cambria Math" panose="02040503050406030204" pitchFamily="18" charset="0"/>
                                </a:rPr>
                                <m:t> , </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𝑟</m:t>
                              </m:r>
                              <m:r>
                                <a:rPr lang="it-IT" i="1" dirty="0">
                                  <a:latin typeface="Cambria Math" panose="02040503050406030204" pitchFamily="18" charset="0"/>
                                </a:rPr>
                                <m:t>)</m:t>
                              </m:r>
                            </m:e>
                          </m:nary>
                        </m:e>
                      </m:nary>
                      <m:r>
                        <a:rPr lang="en-GB" i="1" dirty="0">
                          <a:latin typeface="Cambria Math" panose="02040503050406030204" pitchFamily="18" charset="0"/>
                        </a:rPr>
                        <m:t> </m:t>
                      </m:r>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𝑅</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𝑟</m:t>
                          </m:r>
                        </m:e>
                      </m:d>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𝑀</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𝑚</m:t>
                          </m:r>
                        </m:e>
                      </m:d>
                      <m:r>
                        <a:rPr lang="en-GB" i="1" dirty="0" err="1">
                          <a:latin typeface="Cambria Math" panose="02040503050406030204" pitchFamily="18" charset="0"/>
                        </a:rPr>
                        <m:t>𝑑𝑟𝑑𝑚</m:t>
                      </m:r>
                    </m:oMath>
                  </m:oMathPara>
                </a14:m>
                <a:endParaRPr lang="en-GB" dirty="0">
                  <a:latin typeface="Adobe Caslon Pro"/>
                </a:endParaRPr>
              </a:p>
              <a:p>
                <a:endParaRPr lang="it-IT" dirty="0">
                  <a:latin typeface="Adobe Caslon Pro"/>
                </a:endParaRPr>
              </a:p>
              <a:p>
                <a:endParaRPr lang="it-IT" dirty="0">
                  <a:latin typeface="Adobe Caslon Pro"/>
                </a:endParaRPr>
              </a:p>
              <a:p>
                <a:r>
                  <a:rPr lang="it-IT" dirty="0">
                    <a:latin typeface="Adobe Caslon Pro"/>
                  </a:rPr>
                  <a:t>II. </a:t>
                </a:r>
                <a:r>
                  <a:rPr lang="en-GB" dirty="0">
                    <a:latin typeface="Adobe Caslon Pro"/>
                  </a:rPr>
                  <a:t>Compute the rate of </a:t>
                </a:r>
                <a:r>
                  <a:rPr lang="en-GB" i="1" dirty="0">
                    <a:latin typeface="Adobe Caslon Pro"/>
                  </a:rPr>
                  <a:t>IM &gt; x </a:t>
                </a:r>
                <a:r>
                  <a:rPr lang="en-GB" dirty="0">
                    <a:latin typeface="Adobe Caslon Pro"/>
                  </a:rPr>
                  <a:t>for each single source:</a:t>
                </a:r>
              </a:p>
              <a:p>
                <a:pPr marL="400050" indent="-400050">
                  <a:buAutoNum type="romanUcPeriod"/>
                </a:pPr>
                <a:endParaRPr lang="en-GB" sz="700" dirty="0">
                  <a:latin typeface="Adobe Caslon Pro"/>
                </a:endParaRPr>
              </a:p>
              <a:p>
                <a:pPr/>
                <a14:m>
                  <m:oMathPara xmlns:m="http://schemas.openxmlformats.org/officeDocument/2006/math">
                    <m:oMathParaPr>
                      <m:jc m:val="centerGroup"/>
                    </m:oMathParaPr>
                    <m:oMath xmlns:m="http://schemas.openxmlformats.org/officeDocument/2006/math">
                      <m:r>
                        <m:rPr>
                          <m:sty m:val="p"/>
                        </m:rPr>
                        <a:rPr lang="it-IT" b="0" i="1" smtClean="0">
                          <a:latin typeface="Cambria Math" panose="02040503050406030204" pitchFamily="18" charset="0"/>
                        </a:rPr>
                        <m:t>λ</m:t>
                      </m:r>
                      <m:r>
                        <m:rPr>
                          <m:nor/>
                        </m:rPr>
                        <a:rPr lang="el-GR">
                          <a:latin typeface="Adobe Caslon Pro"/>
                        </a:rPr>
                        <m:t> </m:t>
                      </m:r>
                      <m:r>
                        <m:rPr>
                          <m:nor/>
                        </m:rPr>
                        <a:rPr lang="it-IT" b="0" i="1" smtClean="0">
                          <a:latin typeface="Adobe Caslon Pro"/>
                        </a:rPr>
                        <m:t>(</m:t>
                      </m:r>
                      <m:r>
                        <m:rPr>
                          <m:nor/>
                        </m:rPr>
                        <a:rPr lang="en-GB" i="1">
                          <a:latin typeface="Adobe Caslon Pro"/>
                        </a:rPr>
                        <m:t>IM</m:t>
                      </m:r>
                      <m:r>
                        <m:rPr>
                          <m:nor/>
                        </m:rPr>
                        <a:rPr lang="en-GB" i="1">
                          <a:latin typeface="Adobe Caslon Pro"/>
                        </a:rPr>
                        <m:t> </m:t>
                      </m:r>
                      <m:r>
                        <m:rPr>
                          <m:nor/>
                        </m:rPr>
                        <a:rPr lang="en-GB">
                          <a:latin typeface="Adobe Caslon Pro"/>
                        </a:rPr>
                        <m:t>&gt; </m:t>
                      </m:r>
                      <m:r>
                        <m:rPr>
                          <m:nor/>
                        </m:rPr>
                        <a:rPr lang="en-GB" i="1">
                          <a:latin typeface="Adobe Caslon Pro"/>
                        </a:rPr>
                        <m:t>x</m:t>
                      </m:r>
                      <m:r>
                        <m:rPr>
                          <m:nor/>
                        </m:rPr>
                        <a:rPr lang="it-IT" b="0" i="1" smtClean="0">
                          <a:latin typeface="Adobe Caslon Pro"/>
                        </a:rPr>
                        <m:t>)</m:t>
                      </m:r>
                      <m:r>
                        <m:rPr>
                          <m:nor/>
                        </m:rPr>
                        <a:rPr lang="en-GB" i="1">
                          <a:latin typeface="Adobe Caslon Pro"/>
                        </a:rPr>
                        <m:t> </m:t>
                      </m:r>
                      <m:r>
                        <m:rPr>
                          <m:nor/>
                        </m:rPr>
                        <a:rPr lang="en-GB">
                          <a:latin typeface="Adobe Caslon Pro"/>
                        </a:rPr>
                        <m:t>=</m:t>
                      </m:r>
                      <m:r>
                        <m:rPr>
                          <m:nor/>
                        </m:rPr>
                        <a:rPr lang="it-IT" b="0" i="0" smtClean="0">
                          <a:latin typeface="Adobe Caslon Pro"/>
                        </a:rPr>
                        <m:t> </m:t>
                      </m:r>
                      <m:r>
                        <m:rPr>
                          <m:sty m:val="p"/>
                        </m:rPr>
                        <a:rPr lang="it-IT" b="0" i="1" smtClean="0">
                          <a:latin typeface="Cambria Math" panose="02040503050406030204" pitchFamily="18" charset="0"/>
                        </a:rPr>
                        <m:t>λ</m:t>
                      </m:r>
                      <m:r>
                        <a:rPr lang="it-IT" b="0" i="1" smtClean="0">
                          <a:latin typeface="Cambria Math" panose="02040503050406030204" pitchFamily="18" charset="0"/>
                        </a:rPr>
                        <m:t>(</m:t>
                      </m:r>
                      <m:r>
                        <a:rPr lang="it-IT" b="0" i="1" smtClean="0">
                          <a:latin typeface="Cambria Math" panose="02040503050406030204" pitchFamily="18" charset="0"/>
                        </a:rPr>
                        <m:t>𝑀</m:t>
                      </m:r>
                      <m:r>
                        <a:rPr lang="it-IT" b="0" i="1" smtClean="0">
                          <a:latin typeface="Cambria Math" panose="02040503050406030204" pitchFamily="18" charset="0"/>
                        </a:rPr>
                        <m:t>&gt;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𝑚𝑖𝑛</m:t>
                          </m:r>
                        </m:sub>
                      </m:sSub>
                      <m:r>
                        <a:rPr lang="it-IT" b="0" i="1" smtClean="0">
                          <a:latin typeface="Cambria Math" panose="02040503050406030204" pitchFamily="18" charset="0"/>
                        </a:rPr>
                        <m:t>)</m:t>
                      </m:r>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𝑚𝑎𝑥</m:t>
                              </m:r>
                            </m:sub>
                          </m:sSub>
                        </m:sup>
                        <m:e>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𝑚𝑎𝑥</m:t>
                                  </m:r>
                                </m:sub>
                              </m:sSub>
                            </m:sup>
                            <m:e>
                              <m:r>
                                <a:rPr lang="it-IT" i="1" dirty="0">
                                  <a:latin typeface="Cambria Math" panose="02040503050406030204" pitchFamily="18" charset="0"/>
                                </a:rPr>
                                <m:t>𝑃</m:t>
                              </m:r>
                              <m:d>
                                <m:dPr>
                                  <m:endChr m:val="|"/>
                                  <m:ctrlPr>
                                    <a:rPr lang="it-IT" i="1" dirty="0">
                                      <a:latin typeface="Cambria Math" panose="02040503050406030204" pitchFamily="18" charset="0"/>
                                    </a:rPr>
                                  </m:ctrlPr>
                                </m:dPr>
                                <m:e>
                                  <m:r>
                                    <a:rPr lang="it-IT" i="1" dirty="0">
                                      <a:latin typeface="Cambria Math" panose="02040503050406030204" pitchFamily="18" charset="0"/>
                                    </a:rPr>
                                    <m:t>𝐼𝑀</m:t>
                                  </m:r>
                                  <m:r>
                                    <a:rPr lang="it-IT" i="1" dirty="0">
                                      <a:latin typeface="Cambria Math" panose="02040503050406030204" pitchFamily="18" charset="0"/>
                                    </a:rPr>
                                    <m:t>&gt;</m:t>
                                  </m:r>
                                  <m:r>
                                    <a:rPr lang="it-IT" i="1" dirty="0">
                                      <a:latin typeface="Cambria Math" panose="02040503050406030204" pitchFamily="18" charset="0"/>
                                    </a:rPr>
                                    <m:t>𝑖𝑚</m:t>
                                  </m:r>
                                  <m:r>
                                    <a:rPr lang="it-IT" i="1" dirty="0">
                                      <a:latin typeface="Cambria Math" panose="02040503050406030204" pitchFamily="18" charset="0"/>
                                    </a:rPr>
                                    <m:t> </m:t>
                                  </m:r>
                                </m:e>
                              </m:d>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𝑚</m:t>
                              </m:r>
                              <m:r>
                                <a:rPr lang="it-IT" i="1" dirty="0">
                                  <a:latin typeface="Cambria Math" panose="02040503050406030204" pitchFamily="18" charset="0"/>
                                </a:rPr>
                                <m:t> , </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𝑟</m:t>
                              </m:r>
                              <m:r>
                                <a:rPr lang="it-IT" i="1" dirty="0">
                                  <a:latin typeface="Cambria Math" panose="02040503050406030204" pitchFamily="18" charset="0"/>
                                </a:rPr>
                                <m:t>)</m:t>
                              </m:r>
                            </m:e>
                          </m:nary>
                        </m:e>
                      </m:nary>
                      <m:r>
                        <a:rPr lang="en-GB" i="1" dirty="0">
                          <a:latin typeface="Cambria Math" panose="02040503050406030204" pitchFamily="18" charset="0"/>
                        </a:rPr>
                        <m:t> </m:t>
                      </m:r>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𝑅</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𝑟</m:t>
                          </m:r>
                        </m:e>
                      </m:d>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r>
                            <a:rPr lang="it-IT" i="1" dirty="0">
                              <a:latin typeface="Cambria Math" panose="02040503050406030204" pitchFamily="18" charset="0"/>
                            </a:rPr>
                            <m:t>𝑀</m:t>
                          </m:r>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𝑚</m:t>
                          </m:r>
                        </m:e>
                      </m:d>
                      <m:r>
                        <a:rPr lang="en-GB" i="1" dirty="0" err="1">
                          <a:latin typeface="Cambria Math" panose="02040503050406030204" pitchFamily="18" charset="0"/>
                        </a:rPr>
                        <m:t>𝑑𝑟𝑑𝑚</m:t>
                      </m:r>
                    </m:oMath>
                  </m:oMathPara>
                </a14:m>
                <a:endParaRPr lang="en-GB" dirty="0">
                  <a:latin typeface="Adobe Caslon Pro"/>
                </a:endParaRPr>
              </a:p>
              <a:p>
                <a:endParaRPr lang="en-GB" dirty="0">
                  <a:latin typeface="Adobe Caslon Pro"/>
                </a:endParaRPr>
              </a:p>
              <a:p>
                <a:endParaRPr lang="en-GB" dirty="0">
                  <a:latin typeface="Adobe Caslon Pro"/>
                </a:endParaRPr>
              </a:p>
            </p:txBody>
          </p:sp>
        </mc:Choice>
        <mc:Fallback xmlns="">
          <p:sp>
            <p:nvSpPr>
              <p:cNvPr id="7" name="Segnaposto testo 2"/>
              <p:cNvSpPr>
                <a:spLocks noGrp="1" noRot="1" noChangeAspect="1" noMove="1" noResize="1" noEditPoints="1" noAdjustHandles="1" noChangeArrowheads="1" noChangeShapeType="1" noTextEdit="1"/>
              </p:cNvSpPr>
              <p:nvPr>
                <p:ph type="body" sz="quarter" idx="12"/>
              </p:nvPr>
            </p:nvSpPr>
            <p:spPr>
              <a:xfrm>
                <a:off x="667552" y="2500341"/>
                <a:ext cx="10583860" cy="3889375"/>
              </a:xfrm>
              <a:blipFill>
                <a:blip r:embed="rId3"/>
                <a:stretch>
                  <a:fillRect l="-634" t="-1254"/>
                </a:stretch>
              </a:blipFill>
            </p:spPr>
            <p:txBody>
              <a:bodyPr/>
              <a:lstStyle/>
              <a:p>
                <a:r>
                  <a:rPr lang="it-IT">
                    <a:noFill/>
                  </a:rPr>
                  <a:t> </a:t>
                </a:r>
              </a:p>
            </p:txBody>
          </p:sp>
        </mc:Fallback>
      </mc:AlternateContent>
      <p:grpSp>
        <p:nvGrpSpPr>
          <p:cNvPr id="20" name="Gruppo 19"/>
          <p:cNvGrpSpPr/>
          <p:nvPr/>
        </p:nvGrpSpPr>
        <p:grpSpPr>
          <a:xfrm>
            <a:off x="4467204" y="4345964"/>
            <a:ext cx="1565846" cy="552449"/>
            <a:chOff x="4652320" y="4369374"/>
            <a:chExt cx="1565846" cy="552449"/>
          </a:xfrm>
        </p:grpSpPr>
        <mc:AlternateContent xmlns:mc="http://schemas.openxmlformats.org/markup-compatibility/2006" xmlns:a14="http://schemas.microsoft.com/office/drawing/2010/main">
          <mc:Choice Requires="a14">
            <p:sp>
              <p:nvSpPr>
                <p:cNvPr id="8" name="Rettangolo 7"/>
                <p:cNvSpPr/>
                <p:nvPr/>
              </p:nvSpPr>
              <p:spPr>
                <a:xfrm>
                  <a:off x="4733271" y="4463037"/>
                  <a:ext cx="14848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𝑓𝑟𝑜𝑚</m:t>
                        </m:r>
                        <m:r>
                          <a:rPr lang="it-IT" b="0" i="1" smtClean="0">
                            <a:latin typeface="Cambria Math" panose="02040503050406030204" pitchFamily="18" charset="0"/>
                          </a:rPr>
                          <m:t> </m:t>
                        </m:r>
                        <m:r>
                          <a:rPr lang="it-IT" b="0" i="1" smtClean="0">
                            <a:latin typeface="Cambria Math" panose="02040503050406030204" pitchFamily="18" charset="0"/>
                          </a:rPr>
                          <m:t>𝐺𝑀𝑃𝐸</m:t>
                        </m:r>
                      </m:oMath>
                    </m:oMathPara>
                  </a14:m>
                  <a:endParaRPr lang="it-IT" dirty="0">
                    <a:latin typeface="Adobe Caslon Pro"/>
                  </a:endParaRPr>
                </a:p>
              </p:txBody>
            </p:sp>
          </mc:Choice>
          <mc:Fallback xmlns="">
            <p:sp>
              <p:nvSpPr>
                <p:cNvPr id="8" name="Rettangolo 7"/>
                <p:cNvSpPr>
                  <a:spLocks noRot="1" noChangeAspect="1" noMove="1" noResize="1" noEditPoints="1" noAdjustHandles="1" noChangeArrowheads="1" noChangeShapeType="1" noTextEdit="1"/>
                </p:cNvSpPr>
                <p:nvPr/>
              </p:nvSpPr>
              <p:spPr>
                <a:xfrm>
                  <a:off x="4733271" y="4463037"/>
                  <a:ext cx="1484894" cy="369332"/>
                </a:xfrm>
                <a:prstGeom prst="rect">
                  <a:avLst/>
                </a:prstGeom>
                <a:blipFill>
                  <a:blip r:embed="rId4"/>
                  <a:stretch>
                    <a:fillRect b="-13115"/>
                  </a:stretch>
                </a:blipFill>
              </p:spPr>
              <p:txBody>
                <a:bodyPr/>
                <a:lstStyle/>
                <a:p>
                  <a:r>
                    <a:rPr lang="it-IT">
                      <a:noFill/>
                    </a:rPr>
                    <a:t> </a:t>
                  </a:r>
                </a:p>
              </p:txBody>
            </p:sp>
          </mc:Fallback>
        </mc:AlternateContent>
        <p:sp>
          <p:nvSpPr>
            <p:cNvPr id="9" name="Ovale 8"/>
            <p:cNvSpPr/>
            <p:nvPr/>
          </p:nvSpPr>
          <p:spPr>
            <a:xfrm>
              <a:off x="4652320" y="4369374"/>
              <a:ext cx="1565846" cy="552449"/>
            </a:xfrm>
            <a:prstGeom prst="ellipse">
              <a:avLst/>
            </a:prstGeom>
            <a:noFill/>
            <a:ln w="38100">
              <a:solidFill>
                <a:srgbClr val="A016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grpSp>
      <p:cxnSp>
        <p:nvCxnSpPr>
          <p:cNvPr id="10" name="Connettore 2 9" title="Standard Normal CDF"/>
          <p:cNvCxnSpPr>
            <a:stCxn id="9" idx="0"/>
          </p:cNvCxnSpPr>
          <p:nvPr/>
        </p:nvCxnSpPr>
        <p:spPr>
          <a:xfrm flipV="1">
            <a:off x="5250127" y="4035972"/>
            <a:ext cx="392113" cy="309992"/>
          </a:xfrm>
          <a:prstGeom prst="straightConnector1">
            <a:avLst/>
          </a:prstGeom>
          <a:ln w="38100">
            <a:solidFill>
              <a:srgbClr val="A01625"/>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3" name="Gruppo 22"/>
          <p:cNvGrpSpPr/>
          <p:nvPr/>
        </p:nvGrpSpPr>
        <p:grpSpPr>
          <a:xfrm>
            <a:off x="6779107" y="4373583"/>
            <a:ext cx="1333793" cy="569610"/>
            <a:chOff x="7001088" y="4463037"/>
            <a:chExt cx="1333793" cy="569610"/>
          </a:xfrm>
        </p:grpSpPr>
        <mc:AlternateContent xmlns:mc="http://schemas.openxmlformats.org/markup-compatibility/2006" xmlns:a14="http://schemas.microsoft.com/office/drawing/2010/main">
          <mc:Choice Requires="a14">
            <p:sp>
              <p:nvSpPr>
                <p:cNvPr id="14" name="Rettangolo 13"/>
                <p:cNvSpPr/>
                <p:nvPr/>
              </p:nvSpPr>
              <p:spPr>
                <a:xfrm>
                  <a:off x="7082039" y="4556700"/>
                  <a:ext cx="12042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𝑃𝐷𝐹</m:t>
                        </m:r>
                        <m:r>
                          <a:rPr lang="it-IT" b="0" i="1" smtClean="0">
                            <a:latin typeface="Cambria Math" panose="02040503050406030204" pitchFamily="18" charset="0"/>
                          </a:rPr>
                          <m:t> </m:t>
                        </m:r>
                        <m:r>
                          <a:rPr lang="it-IT" b="0" i="1" smtClean="0">
                            <a:latin typeface="Cambria Math" panose="02040503050406030204" pitchFamily="18" charset="0"/>
                          </a:rPr>
                          <m:t>𝑜𝑓</m:t>
                        </m:r>
                        <m:r>
                          <a:rPr lang="it-IT" b="0" i="1" smtClean="0">
                            <a:latin typeface="Cambria Math" panose="02040503050406030204" pitchFamily="18" charset="0"/>
                          </a:rPr>
                          <m:t> </m:t>
                        </m:r>
                        <m:r>
                          <a:rPr lang="it-IT" b="0" i="1" smtClean="0">
                            <a:latin typeface="Cambria Math" panose="02040503050406030204" pitchFamily="18" charset="0"/>
                          </a:rPr>
                          <m:t>𝑅</m:t>
                        </m:r>
                      </m:oMath>
                    </m:oMathPara>
                  </a14:m>
                  <a:endParaRPr lang="it-IT" dirty="0">
                    <a:latin typeface="Adobe Caslon Pro"/>
                  </a:endParaRPr>
                </a:p>
              </p:txBody>
            </p:sp>
          </mc:Choice>
          <mc:Fallback xmlns="">
            <p:sp>
              <p:nvSpPr>
                <p:cNvPr id="14" name="Rettangolo 13"/>
                <p:cNvSpPr>
                  <a:spLocks noRot="1" noChangeAspect="1" noMove="1" noResize="1" noEditPoints="1" noAdjustHandles="1" noChangeArrowheads="1" noChangeShapeType="1" noTextEdit="1"/>
                </p:cNvSpPr>
                <p:nvPr/>
              </p:nvSpPr>
              <p:spPr>
                <a:xfrm>
                  <a:off x="7082039" y="4556700"/>
                  <a:ext cx="1204240" cy="369332"/>
                </a:xfrm>
                <a:prstGeom prst="rect">
                  <a:avLst/>
                </a:prstGeom>
                <a:blipFill>
                  <a:blip r:embed="rId5"/>
                  <a:stretch>
                    <a:fillRect b="-13333"/>
                  </a:stretch>
                </a:blipFill>
              </p:spPr>
              <p:txBody>
                <a:bodyPr/>
                <a:lstStyle/>
                <a:p>
                  <a:r>
                    <a:rPr lang="it-IT">
                      <a:noFill/>
                    </a:rPr>
                    <a:t> </a:t>
                  </a:r>
                </a:p>
              </p:txBody>
            </p:sp>
          </mc:Fallback>
        </mc:AlternateContent>
        <p:sp>
          <p:nvSpPr>
            <p:cNvPr id="15" name="Ovale 14"/>
            <p:cNvSpPr/>
            <p:nvPr/>
          </p:nvSpPr>
          <p:spPr>
            <a:xfrm>
              <a:off x="7001088" y="4463037"/>
              <a:ext cx="1333793" cy="569610"/>
            </a:xfrm>
            <a:prstGeom prst="ellipse">
              <a:avLst/>
            </a:prstGeom>
            <a:noFill/>
            <a:ln w="38100">
              <a:solidFill>
                <a:srgbClr val="A016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grpSp>
      <p:cxnSp>
        <p:nvCxnSpPr>
          <p:cNvPr id="16" name="Connettore 2 15" title="Standard Normal CDF"/>
          <p:cNvCxnSpPr>
            <a:stCxn id="15" idx="0"/>
          </p:cNvCxnSpPr>
          <p:nvPr/>
        </p:nvCxnSpPr>
        <p:spPr>
          <a:xfrm flipV="1">
            <a:off x="7446004" y="4035972"/>
            <a:ext cx="352672" cy="337611"/>
          </a:xfrm>
          <a:prstGeom prst="straightConnector1">
            <a:avLst/>
          </a:prstGeom>
          <a:ln w="38100">
            <a:solidFill>
              <a:srgbClr val="A01625"/>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4" name="Gruppo 23"/>
          <p:cNvGrpSpPr/>
          <p:nvPr/>
        </p:nvGrpSpPr>
        <p:grpSpPr>
          <a:xfrm>
            <a:off x="8780751" y="4369374"/>
            <a:ext cx="1333794" cy="552449"/>
            <a:chOff x="8566933" y="4480198"/>
            <a:chExt cx="1333794" cy="552449"/>
          </a:xfrm>
        </p:grpSpPr>
        <mc:AlternateContent xmlns:mc="http://schemas.openxmlformats.org/markup-compatibility/2006" xmlns:a14="http://schemas.microsoft.com/office/drawing/2010/main">
          <mc:Choice Requires="a14">
            <p:sp>
              <p:nvSpPr>
                <p:cNvPr id="17" name="Rettangolo 16"/>
                <p:cNvSpPr/>
                <p:nvPr/>
              </p:nvSpPr>
              <p:spPr>
                <a:xfrm>
                  <a:off x="8647884" y="4573861"/>
                  <a:ext cx="12528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𝑃𝐷𝐹</m:t>
                        </m:r>
                        <m:r>
                          <a:rPr lang="it-IT" b="0" i="1" smtClean="0">
                            <a:latin typeface="Cambria Math" panose="02040503050406030204" pitchFamily="18" charset="0"/>
                          </a:rPr>
                          <m:t> </m:t>
                        </m:r>
                        <m:r>
                          <a:rPr lang="it-IT" b="0" i="1" smtClean="0">
                            <a:latin typeface="Cambria Math" panose="02040503050406030204" pitchFamily="18" charset="0"/>
                          </a:rPr>
                          <m:t>𝑜𝑓</m:t>
                        </m:r>
                        <m:r>
                          <a:rPr lang="it-IT" b="0" i="1" smtClean="0">
                            <a:latin typeface="Cambria Math" panose="02040503050406030204" pitchFamily="18" charset="0"/>
                          </a:rPr>
                          <m:t> </m:t>
                        </m:r>
                        <m:r>
                          <a:rPr lang="it-IT" b="0" i="1" smtClean="0">
                            <a:latin typeface="Cambria Math" panose="02040503050406030204" pitchFamily="18" charset="0"/>
                          </a:rPr>
                          <m:t>𝑀</m:t>
                        </m:r>
                      </m:oMath>
                    </m:oMathPara>
                  </a14:m>
                  <a:endParaRPr lang="it-IT" dirty="0">
                    <a:latin typeface="Adobe Caslon Pro"/>
                  </a:endParaRPr>
                </a:p>
              </p:txBody>
            </p:sp>
          </mc:Choice>
          <mc:Fallback xmlns="">
            <p:sp>
              <p:nvSpPr>
                <p:cNvPr id="17" name="Rettangolo 16"/>
                <p:cNvSpPr>
                  <a:spLocks noRot="1" noChangeAspect="1" noMove="1" noResize="1" noEditPoints="1" noAdjustHandles="1" noChangeArrowheads="1" noChangeShapeType="1" noTextEdit="1"/>
                </p:cNvSpPr>
                <p:nvPr/>
              </p:nvSpPr>
              <p:spPr>
                <a:xfrm>
                  <a:off x="8647884" y="4573861"/>
                  <a:ext cx="1252843" cy="369332"/>
                </a:xfrm>
                <a:prstGeom prst="rect">
                  <a:avLst/>
                </a:prstGeom>
                <a:blipFill>
                  <a:blip r:embed="rId6"/>
                  <a:stretch>
                    <a:fillRect b="-13115"/>
                  </a:stretch>
                </a:blipFill>
              </p:spPr>
              <p:txBody>
                <a:bodyPr/>
                <a:lstStyle/>
                <a:p>
                  <a:r>
                    <a:rPr lang="it-IT">
                      <a:noFill/>
                    </a:rPr>
                    <a:t> </a:t>
                  </a:r>
                </a:p>
              </p:txBody>
            </p:sp>
          </mc:Fallback>
        </mc:AlternateContent>
        <p:sp>
          <p:nvSpPr>
            <p:cNvPr id="18" name="Ovale 17"/>
            <p:cNvSpPr/>
            <p:nvPr/>
          </p:nvSpPr>
          <p:spPr>
            <a:xfrm>
              <a:off x="8566933" y="4480198"/>
              <a:ext cx="1333794" cy="552449"/>
            </a:xfrm>
            <a:prstGeom prst="ellipse">
              <a:avLst/>
            </a:prstGeom>
            <a:noFill/>
            <a:ln w="38100">
              <a:solidFill>
                <a:srgbClr val="A016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grpSp>
      <p:cxnSp>
        <p:nvCxnSpPr>
          <p:cNvPr id="19" name="Connettore 2 18" title="Standard Normal CDF"/>
          <p:cNvCxnSpPr>
            <a:stCxn id="18" idx="0"/>
          </p:cNvCxnSpPr>
          <p:nvPr/>
        </p:nvCxnSpPr>
        <p:spPr>
          <a:xfrm flipH="1" flipV="1">
            <a:off x="8555421" y="4035972"/>
            <a:ext cx="892227" cy="333402"/>
          </a:xfrm>
          <a:prstGeom prst="straightConnector1">
            <a:avLst/>
          </a:prstGeom>
          <a:ln w="38100">
            <a:solidFill>
              <a:srgbClr val="A01625"/>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8E79B52B-D2C6-4FFF-BFE6-A4AE761CA916}"/>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7"/>
              </a:rPr>
              <a:t>chiara.nardin@unitn.it</a:t>
            </a:r>
            <a:endParaRPr lang="it-IT" sz="1400" dirty="0">
              <a:latin typeface="Adobe Caslon Pro"/>
            </a:endParaRPr>
          </a:p>
        </p:txBody>
      </p:sp>
      <p:grpSp>
        <p:nvGrpSpPr>
          <p:cNvPr id="22" name="Gruppo 21">
            <a:extLst>
              <a:ext uri="{FF2B5EF4-FFF2-40B4-BE49-F238E27FC236}">
                <a16:creationId xmlns:a16="http://schemas.microsoft.com/office/drawing/2014/main" id="{BBF87C1F-B544-4F3B-AE54-584D68C4B543}"/>
              </a:ext>
            </a:extLst>
          </p:cNvPr>
          <p:cNvGrpSpPr/>
          <p:nvPr/>
        </p:nvGrpSpPr>
        <p:grpSpPr>
          <a:xfrm>
            <a:off x="2903424" y="373469"/>
            <a:ext cx="1829461" cy="618073"/>
            <a:chOff x="2903424" y="211809"/>
            <a:chExt cx="1829461" cy="618073"/>
          </a:xfrm>
        </p:grpSpPr>
        <p:pic>
          <p:nvPicPr>
            <p:cNvPr id="25" name="Immagine 24">
              <a:extLst>
                <a:ext uri="{FF2B5EF4-FFF2-40B4-BE49-F238E27FC236}">
                  <a16:creationId xmlns:a16="http://schemas.microsoft.com/office/drawing/2014/main" id="{0195C51F-48A0-4FB2-9E3D-9307A101FCF9}"/>
                </a:ext>
              </a:extLst>
            </p:cNvPr>
            <p:cNvPicPr>
              <a:picLocks noChangeAspect="1"/>
            </p:cNvPicPr>
            <p:nvPr/>
          </p:nvPicPr>
          <p:blipFill rotWithShape="1">
            <a:blip r:embed="rId8"/>
            <a:srcRect l="41248" b="12747"/>
            <a:stretch/>
          </p:blipFill>
          <p:spPr>
            <a:xfrm>
              <a:off x="3588051" y="211809"/>
              <a:ext cx="1144834" cy="326585"/>
            </a:xfrm>
            <a:prstGeom prst="rect">
              <a:avLst/>
            </a:prstGeom>
          </p:spPr>
        </p:pic>
        <p:grpSp>
          <p:nvGrpSpPr>
            <p:cNvPr id="26" name="Gruppo 25">
              <a:extLst>
                <a:ext uri="{FF2B5EF4-FFF2-40B4-BE49-F238E27FC236}">
                  <a16:creationId xmlns:a16="http://schemas.microsoft.com/office/drawing/2014/main" id="{AEBA3C9D-492E-4176-9402-5F34DE5FDBD5}"/>
                </a:ext>
              </a:extLst>
            </p:cNvPr>
            <p:cNvGrpSpPr/>
            <p:nvPr/>
          </p:nvGrpSpPr>
          <p:grpSpPr>
            <a:xfrm>
              <a:off x="2903424" y="230872"/>
              <a:ext cx="1389573" cy="599010"/>
              <a:chOff x="2981720" y="122642"/>
              <a:chExt cx="1389573" cy="599010"/>
            </a:xfrm>
          </p:grpSpPr>
          <p:pic>
            <p:nvPicPr>
              <p:cNvPr id="27" name="Picture 2" descr="ITN Inspire Logo">
                <a:extLst>
                  <a:ext uri="{FF2B5EF4-FFF2-40B4-BE49-F238E27FC236}">
                    <a16:creationId xmlns:a16="http://schemas.microsoft.com/office/drawing/2014/main" id="{9F423F15-DBBE-4206-9DB9-01BC30ACA5F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TN Inspire Logo">
                <a:extLst>
                  <a:ext uri="{FF2B5EF4-FFF2-40B4-BE49-F238E27FC236}">
                    <a16:creationId xmlns:a16="http://schemas.microsoft.com/office/drawing/2014/main" id="{6E7F7549-CC7F-43DD-AD56-DA12B5883B8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29" name="Tabella 6">
            <a:extLst>
              <a:ext uri="{FF2B5EF4-FFF2-40B4-BE49-F238E27FC236}">
                <a16:creationId xmlns:a16="http://schemas.microsoft.com/office/drawing/2014/main" id="{2F06DDB5-1E37-442C-AD4E-A37EB0F10363}"/>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4018909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4: </a:t>
            </a:r>
            <a:r>
              <a:rPr lang="it-IT" dirty="0" err="1">
                <a:latin typeface="Adobe Caslon Pro"/>
              </a:rPr>
              <a:t>Hazard</a:t>
            </a:r>
            <a:r>
              <a:rPr lang="it-IT" dirty="0">
                <a:latin typeface="Adobe Caslon Pro"/>
              </a:rPr>
              <a:t> </a:t>
            </a:r>
            <a:r>
              <a:rPr lang="it-IT" dirty="0" err="1">
                <a:latin typeface="Adobe Caslon Pro"/>
              </a:rPr>
              <a:t>Computation</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36</a:t>
            </a:fld>
            <a:endParaRPr lang="it-IT" dirty="0">
              <a:latin typeface="Adobe Caslon Pro"/>
            </a:endParaRPr>
          </a:p>
        </p:txBody>
      </p:sp>
      <mc:AlternateContent xmlns:mc="http://schemas.openxmlformats.org/markup-compatibility/2006" xmlns:a14="http://schemas.microsoft.com/office/drawing/2010/main">
        <mc:Choice Requires="a14">
          <p:sp>
            <p:nvSpPr>
              <p:cNvPr id="7" name="Segnaposto testo 2"/>
              <p:cNvSpPr>
                <a:spLocks noGrp="1"/>
              </p:cNvSpPr>
              <p:nvPr>
                <p:ph type="body" sz="quarter" idx="12"/>
              </p:nvPr>
            </p:nvSpPr>
            <p:spPr>
              <a:xfrm>
                <a:off x="667552" y="2500341"/>
                <a:ext cx="10583860" cy="3889375"/>
              </a:xfrm>
            </p:spPr>
            <p:txBody>
              <a:bodyPr/>
              <a:lstStyle/>
              <a:p>
                <a:r>
                  <a:rPr lang="it-IT" dirty="0">
                    <a:latin typeface="Adobe Caslon Pro"/>
                  </a:rPr>
                  <a:t>Combine </a:t>
                </a:r>
                <a:r>
                  <a:rPr lang="it-IT" dirty="0" err="1">
                    <a:latin typeface="Adobe Caslon Pro"/>
                  </a:rPr>
                  <a:t>all</a:t>
                </a:r>
                <a:r>
                  <a:rPr lang="it-IT" dirty="0">
                    <a:latin typeface="Adobe Caslon Pro"/>
                  </a:rPr>
                  <a:t> information: compute </a:t>
                </a:r>
                <a14:m>
                  <m:oMath xmlns:m="http://schemas.openxmlformats.org/officeDocument/2006/math">
                    <m:r>
                      <a:rPr lang="it-IT" b="0" i="1" smtClean="0">
                        <a:latin typeface="Cambria Math" panose="02040503050406030204" pitchFamily="18" charset="0"/>
                      </a:rPr>
                      <m:t>∫∫∫</m:t>
                    </m:r>
                  </m:oMath>
                </a14:m>
                <a:endParaRPr lang="en-GB" dirty="0">
                  <a:latin typeface="Adobe Caslon Pro"/>
                </a:endParaRPr>
              </a:p>
              <a:p>
                <a:r>
                  <a:rPr lang="en-GB" dirty="0">
                    <a:latin typeface="Adobe Caslon Pro"/>
                  </a:rPr>
                  <a:t>III. Considering all sources by the sum of the rates of </a:t>
                </a:r>
                <a:r>
                  <a:rPr lang="en-GB" i="1" dirty="0">
                    <a:latin typeface="Adobe Caslon Pro"/>
                  </a:rPr>
                  <a:t>IM </a:t>
                </a:r>
                <a:r>
                  <a:rPr lang="en-GB" dirty="0">
                    <a:latin typeface="Adobe Caslon Pro"/>
                  </a:rPr>
                  <a:t>&gt; </a:t>
                </a:r>
                <a:r>
                  <a:rPr lang="en-GB" i="1" dirty="0">
                    <a:latin typeface="Adobe Caslon Pro"/>
                  </a:rPr>
                  <a:t>x </a:t>
                </a:r>
                <a:r>
                  <a:rPr lang="en-GB" dirty="0">
                    <a:latin typeface="Adobe Caslon Pro"/>
                  </a:rPr>
                  <a:t>from each individual source, we can write:</a:t>
                </a:r>
                <a:endParaRPr lang="it-IT" dirty="0">
                  <a:latin typeface="Adobe Caslon Pro"/>
                </a:endParaRPr>
              </a:p>
              <a:p>
                <a:pPr marL="400050" indent="-400050">
                  <a:buAutoNum type="romanUcPeriod"/>
                </a:pPr>
                <a:endParaRPr lang="en-GB" sz="700" dirty="0">
                  <a:latin typeface="Adobe Caslon Pro"/>
                </a:endParaRPr>
              </a:p>
              <a:p>
                <a:pPr lvl="0" fontAlgn="auto">
                  <a:lnSpc>
                    <a:spcPct val="100000"/>
                  </a:lnSpc>
                  <a:spcBef>
                    <a:spcPts val="0"/>
                  </a:spcBef>
                  <a:spcAft>
                    <a:spcPts val="0"/>
                  </a:spcAft>
                  <a:defRPr/>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𝜆</m:t>
                      </m:r>
                      <m:d>
                        <m:dPr>
                          <m:ctrlPr>
                            <a:rPr lang="it-IT" b="0" i="1" smtClean="0">
                              <a:latin typeface="Cambria Math" panose="02040503050406030204" pitchFamily="18" charset="0"/>
                            </a:rPr>
                          </m:ctrlPr>
                        </m:dPr>
                        <m:e>
                          <m:r>
                            <a:rPr lang="it-IT" b="0" i="1" smtClean="0">
                              <a:latin typeface="Cambria Math" panose="02040503050406030204" pitchFamily="18" charset="0"/>
                            </a:rPr>
                            <m:t>𝐼𝑀</m:t>
                          </m:r>
                          <m:r>
                            <a:rPr lang="it-IT" b="0" i="1" smtClean="0">
                              <a:latin typeface="Cambria Math" panose="02040503050406030204" pitchFamily="18" charset="0"/>
                            </a:rPr>
                            <m:t>&gt;</m:t>
                          </m:r>
                          <m:r>
                            <a:rPr lang="it-IT" b="0" i="1" smtClean="0">
                              <a:latin typeface="Cambria Math" panose="02040503050406030204" pitchFamily="18" charset="0"/>
                            </a:rPr>
                            <m:t>𝑥</m:t>
                          </m:r>
                        </m:e>
                      </m:d>
                      <m:r>
                        <a:rPr lang="it-IT" b="0" i="1" smtClean="0">
                          <a:latin typeface="Cambria Math" panose="02040503050406030204" pitchFamily="18" charset="0"/>
                        </a:rPr>
                        <m:t>=</m:t>
                      </m:r>
                      <m:nary>
                        <m:naryPr>
                          <m:chr m:val="∑"/>
                          <m:ctrlPr>
                            <a:rPr lang="it-IT" b="0" i="1" smtClean="0">
                              <a:latin typeface="Cambria Math" panose="02040503050406030204" pitchFamily="18" charset="0"/>
                            </a:rPr>
                          </m:ctrlPr>
                        </m:naryPr>
                        <m:sub>
                          <m:r>
                            <a:rPr lang="it-IT" b="0" i="1" smtClean="0">
                              <a:latin typeface="Cambria Math" panose="02040503050406030204" pitchFamily="18" charset="0"/>
                            </a:rPr>
                            <m:t>𝑖</m:t>
                          </m:r>
                          <m:r>
                            <a:rPr lang="it-IT" b="0" i="1" smtClean="0">
                              <a:latin typeface="Cambria Math" panose="02040503050406030204" pitchFamily="18" charset="0"/>
                            </a:rPr>
                            <m:t>=1</m:t>
                          </m:r>
                        </m:sub>
                        <m:sup>
                          <m:sSub>
                            <m:sSubPr>
                              <m:ctrlPr>
                                <a:rPr lang="it-IT" b="0" i="1" smtClean="0">
                                  <a:latin typeface="Cambria Math" panose="02040503050406030204" pitchFamily="18" charset="0"/>
                                </a:rPr>
                              </m:ctrlPr>
                            </m:sSubPr>
                            <m:e>
                              <m:r>
                                <a:rPr lang="it-IT" b="0" i="1" smtClean="0">
                                  <a:latin typeface="Cambria Math" panose="02040503050406030204" pitchFamily="18" charset="0"/>
                                </a:rPr>
                                <m:t>𝑛</m:t>
                              </m:r>
                            </m:e>
                            <m:sub>
                              <m:r>
                                <a:rPr lang="it-IT" b="0" i="1" smtClean="0">
                                  <a:latin typeface="Cambria Math" panose="02040503050406030204" pitchFamily="18" charset="0"/>
                                </a:rPr>
                                <m:t>𝑠𝑜𝑢𝑟𝑐𝑒𝑠</m:t>
                              </m:r>
                            </m:sub>
                          </m:sSub>
                        </m:sup>
                        <m:e>
                          <m:r>
                            <m:rPr>
                              <m:sty m:val="p"/>
                            </m:rPr>
                            <a:rPr lang="it-IT" i="1">
                              <a:latin typeface="Cambria Math" panose="02040503050406030204" pitchFamily="18" charset="0"/>
                            </a:rPr>
                            <m:t>λ</m:t>
                          </m:r>
                          <m:r>
                            <a:rPr lang="it-IT" i="1">
                              <a:latin typeface="Cambria Math" panose="02040503050406030204" pitchFamily="18" charset="0"/>
                            </a:rPr>
                            <m:t>(</m:t>
                          </m:r>
                          <m:sSub>
                            <m:sSubPr>
                              <m:ctrlPr>
                                <a:rPr lang="it-IT" b="0" i="1" smtClean="0">
                                  <a:latin typeface="Cambria Math" panose="02040503050406030204" pitchFamily="18" charset="0"/>
                                </a:rPr>
                              </m:ctrlPr>
                            </m:sSubPr>
                            <m:e>
                              <m:r>
                                <a:rPr lang="it-IT" i="1">
                                  <a:latin typeface="Cambria Math" panose="02040503050406030204" pitchFamily="18" charset="0"/>
                                </a:rPr>
                                <m:t>𝑀</m:t>
                              </m:r>
                            </m:e>
                            <m:sub>
                              <m:r>
                                <a:rPr lang="it-IT" b="0" i="1" smtClean="0">
                                  <a:latin typeface="Cambria Math" panose="02040503050406030204" pitchFamily="18" charset="0"/>
                                </a:rPr>
                                <m:t>𝑖</m:t>
                              </m:r>
                            </m:sub>
                          </m:sSub>
                          <m:r>
                            <a:rPr lang="it-IT" i="1">
                              <a:latin typeface="Cambria Math" panose="02040503050406030204" pitchFamily="18" charset="0"/>
                            </a:rPr>
                            <m:t>&gt;</m:t>
                          </m:r>
                          <m:sSub>
                            <m:sSubPr>
                              <m:ctrlPr>
                                <a:rPr lang="it-IT" i="1">
                                  <a:latin typeface="Cambria Math" panose="02040503050406030204" pitchFamily="18" charset="0"/>
                                </a:rPr>
                              </m:ctrlPr>
                            </m:sSubPr>
                            <m:e>
                              <m:r>
                                <a:rPr lang="it-IT" i="1">
                                  <a:latin typeface="Cambria Math" panose="02040503050406030204" pitchFamily="18" charset="0"/>
                                </a:rPr>
                                <m:t>𝑚</m:t>
                              </m:r>
                            </m:e>
                            <m:sub>
                              <m:r>
                                <a:rPr lang="it-IT" i="1">
                                  <a:latin typeface="Cambria Math" panose="02040503050406030204" pitchFamily="18" charset="0"/>
                                </a:rPr>
                                <m:t>𝑚𝑖𝑛</m:t>
                              </m:r>
                            </m:sub>
                          </m:sSub>
                          <m:r>
                            <a:rPr lang="it-IT" i="1">
                              <a:latin typeface="Cambria Math" panose="02040503050406030204" pitchFamily="18" charset="0"/>
                            </a:rPr>
                            <m:t>)</m:t>
                          </m:r>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𝑟</m:t>
                                  </m:r>
                                </m:e>
                                <m:sub>
                                  <m:r>
                                    <a:rPr lang="it-IT" i="1" dirty="0">
                                      <a:latin typeface="Cambria Math" panose="02040503050406030204" pitchFamily="18" charset="0"/>
                                    </a:rPr>
                                    <m:t>𝑚𝑎𝑥</m:t>
                                  </m:r>
                                </m:sub>
                              </m:sSub>
                            </m:sup>
                            <m:e>
                              <m:nary>
                                <m:naryPr>
                                  <m:ctrlPr>
                                    <a:rPr lang="it-IT" i="1" dirty="0">
                                      <a:latin typeface="Cambria Math" panose="02040503050406030204" pitchFamily="18" charset="0"/>
                                    </a:rPr>
                                  </m:ctrlPr>
                                </m:naryPr>
                                <m:sub>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𝑚𝑖𝑛</m:t>
                                      </m:r>
                                    </m:sub>
                                  </m:sSub>
                                </m:sub>
                                <m:sup>
                                  <m:sSub>
                                    <m:sSubPr>
                                      <m:ctrlPr>
                                        <a:rPr lang="it-IT" i="1" dirty="0">
                                          <a:latin typeface="Cambria Math" panose="02040503050406030204" pitchFamily="18" charset="0"/>
                                        </a:rPr>
                                      </m:ctrlPr>
                                    </m:sSubPr>
                                    <m:e>
                                      <m:r>
                                        <a:rPr lang="it-IT" i="1" dirty="0">
                                          <a:latin typeface="Cambria Math" panose="02040503050406030204" pitchFamily="18" charset="0"/>
                                        </a:rPr>
                                        <m:t>𝑚</m:t>
                                      </m:r>
                                    </m:e>
                                    <m:sub>
                                      <m:r>
                                        <a:rPr lang="it-IT" i="1" dirty="0">
                                          <a:latin typeface="Cambria Math" panose="02040503050406030204" pitchFamily="18" charset="0"/>
                                        </a:rPr>
                                        <m:t>𝑚𝑎𝑥</m:t>
                                      </m:r>
                                    </m:sub>
                                  </m:sSub>
                                </m:sup>
                                <m:e>
                                  <m:r>
                                    <a:rPr lang="it-IT" i="1" dirty="0">
                                      <a:latin typeface="Cambria Math" panose="02040503050406030204" pitchFamily="18" charset="0"/>
                                    </a:rPr>
                                    <m:t>𝑃</m:t>
                                  </m:r>
                                  <m:d>
                                    <m:dPr>
                                      <m:endChr m:val="|"/>
                                      <m:ctrlPr>
                                        <a:rPr lang="it-IT" i="1" dirty="0">
                                          <a:latin typeface="Cambria Math" panose="02040503050406030204" pitchFamily="18" charset="0"/>
                                        </a:rPr>
                                      </m:ctrlPr>
                                    </m:dPr>
                                    <m:e>
                                      <m:r>
                                        <a:rPr lang="it-IT" i="1" dirty="0">
                                          <a:latin typeface="Cambria Math" panose="02040503050406030204" pitchFamily="18" charset="0"/>
                                        </a:rPr>
                                        <m:t>𝐼𝑀</m:t>
                                      </m:r>
                                      <m:r>
                                        <a:rPr lang="it-IT" i="1" dirty="0">
                                          <a:latin typeface="Cambria Math" panose="02040503050406030204" pitchFamily="18" charset="0"/>
                                        </a:rPr>
                                        <m:t>&gt;</m:t>
                                      </m:r>
                                      <m:r>
                                        <a:rPr lang="it-IT" i="1" dirty="0">
                                          <a:latin typeface="Cambria Math" panose="02040503050406030204" pitchFamily="18" charset="0"/>
                                        </a:rPr>
                                        <m:t>𝑖𝑚</m:t>
                                      </m:r>
                                      <m:r>
                                        <a:rPr lang="it-IT" i="1" dirty="0">
                                          <a:latin typeface="Cambria Math" panose="02040503050406030204" pitchFamily="18" charset="0"/>
                                        </a:rPr>
                                        <m:t> </m:t>
                                      </m:r>
                                    </m:e>
                                  </m:d>
                                  <m:r>
                                    <a:rPr lang="it-IT" i="1" dirty="0">
                                      <a:latin typeface="Cambria Math" panose="02040503050406030204" pitchFamily="18" charset="0"/>
                                    </a:rPr>
                                    <m:t>𝑀</m:t>
                                  </m:r>
                                  <m:r>
                                    <a:rPr lang="it-IT" i="1" dirty="0">
                                      <a:latin typeface="Cambria Math" panose="02040503050406030204" pitchFamily="18" charset="0"/>
                                    </a:rPr>
                                    <m:t>=</m:t>
                                  </m:r>
                                  <m:r>
                                    <a:rPr lang="it-IT" i="1" dirty="0">
                                      <a:latin typeface="Cambria Math" panose="02040503050406030204" pitchFamily="18" charset="0"/>
                                    </a:rPr>
                                    <m:t>𝑚</m:t>
                                  </m:r>
                                  <m:r>
                                    <a:rPr lang="it-IT" i="1" dirty="0">
                                      <a:latin typeface="Cambria Math" panose="02040503050406030204" pitchFamily="18" charset="0"/>
                                    </a:rPr>
                                    <m:t> , </m:t>
                                  </m:r>
                                  <m:r>
                                    <a:rPr lang="it-IT" i="1" dirty="0">
                                      <a:latin typeface="Cambria Math" panose="02040503050406030204" pitchFamily="18" charset="0"/>
                                    </a:rPr>
                                    <m:t>𝑅</m:t>
                                  </m:r>
                                  <m:r>
                                    <a:rPr lang="it-IT" i="1" dirty="0">
                                      <a:latin typeface="Cambria Math" panose="02040503050406030204" pitchFamily="18" charset="0"/>
                                    </a:rPr>
                                    <m:t>=</m:t>
                                  </m:r>
                                  <m:r>
                                    <a:rPr lang="it-IT" i="1" dirty="0">
                                      <a:latin typeface="Cambria Math" panose="02040503050406030204" pitchFamily="18" charset="0"/>
                                    </a:rPr>
                                    <m:t>𝑟</m:t>
                                  </m:r>
                                  <m:r>
                                    <a:rPr lang="it-IT" i="1" dirty="0">
                                      <a:latin typeface="Cambria Math" panose="02040503050406030204" pitchFamily="18" charset="0"/>
                                    </a:rPr>
                                    <m:t>)</m:t>
                                  </m:r>
                                </m:e>
                              </m:nary>
                            </m:e>
                          </m:nary>
                          <m:r>
                            <a:rPr lang="en-GB" i="1" dirty="0">
                              <a:latin typeface="Cambria Math" panose="02040503050406030204" pitchFamily="18" charset="0"/>
                            </a:rPr>
                            <m:t> </m:t>
                          </m:r>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sSub>
                                <m:sSubPr>
                                  <m:ctrlPr>
                                    <a:rPr lang="it-IT" b="0" i="1" dirty="0" smtClean="0">
                                      <a:latin typeface="Cambria Math" panose="02040503050406030204" pitchFamily="18" charset="0"/>
                                    </a:rPr>
                                  </m:ctrlPr>
                                </m:sSubPr>
                                <m:e>
                                  <m:r>
                                    <a:rPr lang="it-IT" i="1" dirty="0">
                                      <a:latin typeface="Cambria Math" panose="02040503050406030204" pitchFamily="18" charset="0"/>
                                    </a:rPr>
                                    <m:t>𝑅</m:t>
                                  </m:r>
                                </m:e>
                                <m:sub>
                                  <m:r>
                                    <a:rPr lang="it-IT" b="0" i="1" dirty="0" smtClean="0">
                                      <a:latin typeface="Cambria Math" panose="02040503050406030204" pitchFamily="18" charset="0"/>
                                    </a:rPr>
                                    <m:t>𝑖</m:t>
                                  </m:r>
                                </m:sub>
                              </m:sSub>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𝑟</m:t>
                              </m:r>
                            </m:e>
                          </m:d>
                          <m:sSubSup>
                            <m:sSubSupPr>
                              <m:ctrlPr>
                                <a:rPr lang="it-IT" i="1" dirty="0">
                                  <a:latin typeface="Cambria Math" panose="02040503050406030204" pitchFamily="18" charset="0"/>
                                </a:rPr>
                              </m:ctrlPr>
                            </m:sSubSupPr>
                            <m:e>
                              <m:r>
                                <a:rPr lang="en-GB" i="1" dirty="0">
                                  <a:latin typeface="Cambria Math" panose="02040503050406030204" pitchFamily="18" charset="0"/>
                                </a:rPr>
                                <m:t>𝑓</m:t>
                              </m:r>
                            </m:e>
                            <m:sub>
                              <m:sSub>
                                <m:sSubPr>
                                  <m:ctrlPr>
                                    <a:rPr lang="it-IT" b="0" i="1" dirty="0" smtClean="0">
                                      <a:latin typeface="Cambria Math" panose="02040503050406030204" pitchFamily="18" charset="0"/>
                                    </a:rPr>
                                  </m:ctrlPr>
                                </m:sSubPr>
                                <m:e>
                                  <m:r>
                                    <a:rPr lang="it-IT" i="1" dirty="0">
                                      <a:latin typeface="Cambria Math" panose="02040503050406030204" pitchFamily="18" charset="0"/>
                                    </a:rPr>
                                    <m:t>𝑀</m:t>
                                  </m:r>
                                </m:e>
                                <m:sub>
                                  <m:r>
                                    <a:rPr lang="it-IT" b="0" i="1" dirty="0" smtClean="0">
                                      <a:latin typeface="Cambria Math" panose="02040503050406030204" pitchFamily="18" charset="0"/>
                                    </a:rPr>
                                    <m:t>𝑖</m:t>
                                  </m:r>
                                </m:sub>
                              </m:sSub>
                            </m:sub>
                            <m:sup>
                              <m:d>
                                <m:dPr>
                                  <m:ctrlPr>
                                    <a:rPr lang="it-IT" i="1" dirty="0">
                                      <a:latin typeface="Cambria Math" panose="02040503050406030204" pitchFamily="18" charset="0"/>
                                    </a:rPr>
                                  </m:ctrlPr>
                                </m:dPr>
                                <m:e>
                                  <m:r>
                                    <a:rPr lang="en-GB" i="1" dirty="0">
                                      <a:latin typeface="Cambria Math" panose="02040503050406030204" pitchFamily="18" charset="0"/>
                                    </a:rPr>
                                    <m:t>𝑛</m:t>
                                  </m:r>
                                </m:e>
                              </m:d>
                            </m:sup>
                          </m:sSubSup>
                          <m:d>
                            <m:dPr>
                              <m:ctrlPr>
                                <a:rPr lang="en-GB" i="1" dirty="0">
                                  <a:latin typeface="Cambria Math" panose="02040503050406030204" pitchFamily="18" charset="0"/>
                                </a:rPr>
                              </m:ctrlPr>
                            </m:dPr>
                            <m:e>
                              <m:r>
                                <a:rPr lang="en-GB" i="1" dirty="0">
                                  <a:latin typeface="Cambria Math" panose="02040503050406030204" pitchFamily="18" charset="0"/>
                                </a:rPr>
                                <m:t>𝑚</m:t>
                              </m:r>
                            </m:e>
                          </m:d>
                          <m:r>
                            <a:rPr lang="en-GB" i="1" dirty="0" err="1">
                              <a:latin typeface="Cambria Math" panose="02040503050406030204" pitchFamily="18" charset="0"/>
                            </a:rPr>
                            <m:t>𝑑𝑟𝑑𝑚</m:t>
                          </m:r>
                          <m:r>
                            <m:rPr>
                              <m:nor/>
                            </m:rPr>
                            <a:rPr lang="en-GB" dirty="0">
                              <a:latin typeface="Adobe Caslon Pro"/>
                            </a:rPr>
                            <m:t> </m:t>
                          </m:r>
                        </m:e>
                      </m:nary>
                    </m:oMath>
                  </m:oMathPara>
                </a14:m>
                <a:endParaRPr lang="en-GB" dirty="0">
                  <a:latin typeface="Adobe Caslon Pro"/>
                </a:endParaRPr>
              </a:p>
              <a:p>
                <a:pPr lvl="0" fontAlgn="auto">
                  <a:lnSpc>
                    <a:spcPct val="100000"/>
                  </a:lnSpc>
                  <a:spcBef>
                    <a:spcPts val="0"/>
                  </a:spcBef>
                  <a:spcAft>
                    <a:spcPts val="0"/>
                  </a:spcAft>
                  <a:defRPr/>
                </a:pPr>
                <a:endParaRPr lang="it-IT" dirty="0">
                  <a:latin typeface="Adobe Caslon Pro"/>
                </a:endParaRPr>
              </a:p>
              <a:p>
                <a:r>
                  <a:rPr lang="en-GB" dirty="0">
                    <a:latin typeface="Adobe Caslon Pro"/>
                  </a:rPr>
                  <a:t>where </a:t>
                </a:r>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𝑛</m:t>
                        </m:r>
                      </m:e>
                      <m:sub>
                        <m:r>
                          <a:rPr lang="it-IT" i="1">
                            <a:latin typeface="Cambria Math" panose="02040503050406030204" pitchFamily="18" charset="0"/>
                          </a:rPr>
                          <m:t>𝑠𝑜𝑢𝑟𝑐𝑒𝑠</m:t>
                        </m:r>
                      </m:sub>
                    </m:sSub>
                  </m:oMath>
                </a14:m>
                <a:r>
                  <a:rPr lang="en-GB" i="1" dirty="0">
                    <a:latin typeface="Adobe Caslon Pro"/>
                  </a:rPr>
                  <a:t> </a:t>
                </a:r>
                <a:r>
                  <a:rPr lang="en-GB" dirty="0">
                    <a:latin typeface="Adobe Caslon Pro"/>
                  </a:rPr>
                  <a:t>is the number of sources considered, and </a:t>
                </a:r>
                <a14:m>
                  <m:oMath xmlns:m="http://schemas.openxmlformats.org/officeDocument/2006/math">
                    <m:sSub>
                      <m:sSubPr>
                        <m:ctrlPr>
                          <a:rPr lang="it-IT" i="1">
                            <a:latin typeface="Cambria Math" panose="02040503050406030204" pitchFamily="18" charset="0"/>
                          </a:rPr>
                        </m:ctrlPr>
                      </m:sSubPr>
                      <m:e>
                        <m:r>
                          <a:rPr lang="it-IT" b="0" i="1" smtClean="0">
                            <a:latin typeface="Cambria Math" panose="02040503050406030204" pitchFamily="18" charset="0"/>
                          </a:rPr>
                          <m:t>𝑀</m:t>
                        </m:r>
                      </m:e>
                      <m:sub>
                        <m:r>
                          <a:rPr lang="it-IT" b="0" i="1" smtClean="0">
                            <a:latin typeface="Cambria Math" panose="02040503050406030204" pitchFamily="18" charset="0"/>
                          </a:rPr>
                          <m:t>𝑖</m:t>
                        </m:r>
                      </m:sub>
                    </m:sSub>
                    <m:r>
                      <a:rPr lang="it-IT" b="0" i="1">
                        <a:latin typeface="Cambria Math" panose="02040503050406030204" pitchFamily="18" charset="0"/>
                      </a:rPr>
                      <m:t> </m:t>
                    </m:r>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𝑅</m:t>
                        </m:r>
                      </m:e>
                      <m:sub>
                        <m:r>
                          <a:rPr lang="it-IT" b="0" i="1" smtClean="0">
                            <a:latin typeface="Cambria Math" panose="02040503050406030204" pitchFamily="18" charset="0"/>
                          </a:rPr>
                          <m:t>𝑖</m:t>
                        </m:r>
                      </m:sub>
                    </m:sSub>
                  </m:oMath>
                </a14:m>
                <a:r>
                  <a:rPr lang="en-GB" i="1" dirty="0">
                    <a:latin typeface="Adobe Caslon Pro"/>
                  </a:rPr>
                  <a:t> </a:t>
                </a:r>
                <a:r>
                  <a:rPr lang="en-GB" dirty="0">
                    <a:latin typeface="Adobe Caslon Pro"/>
                  </a:rPr>
                  <a:t>denote the magnitude ~ distance</a:t>
                </a:r>
              </a:p>
              <a:p>
                <a:r>
                  <a:rPr lang="en-GB" dirty="0">
                    <a:latin typeface="Adobe Caslon Pro"/>
                  </a:rPr>
                  <a:t>distributions for source </a:t>
                </a:r>
                <a:r>
                  <a:rPr lang="en-GB" i="1" dirty="0" err="1">
                    <a:latin typeface="Adobe Caslon Pro"/>
                  </a:rPr>
                  <a:t>i</a:t>
                </a:r>
                <a:endParaRPr lang="en-GB" dirty="0">
                  <a:latin typeface="Adobe Caslon Pro"/>
                </a:endParaRPr>
              </a:p>
              <a:p>
                <a:endParaRPr lang="en-GB" dirty="0">
                  <a:latin typeface="Adobe Caslon Pro"/>
                </a:endParaRPr>
              </a:p>
            </p:txBody>
          </p:sp>
        </mc:Choice>
        <mc:Fallback xmlns="">
          <p:sp>
            <p:nvSpPr>
              <p:cNvPr id="7" name="Segnaposto testo 2"/>
              <p:cNvSpPr>
                <a:spLocks noGrp="1" noRot="1" noChangeAspect="1" noMove="1" noResize="1" noEditPoints="1" noAdjustHandles="1" noChangeArrowheads="1" noChangeShapeType="1" noTextEdit="1"/>
              </p:cNvSpPr>
              <p:nvPr>
                <p:ph type="body" sz="quarter" idx="12"/>
              </p:nvPr>
            </p:nvSpPr>
            <p:spPr>
              <a:xfrm>
                <a:off x="667552" y="2500341"/>
                <a:ext cx="10583860" cy="3889375"/>
              </a:xfrm>
              <a:blipFill>
                <a:blip r:embed="rId3"/>
                <a:stretch>
                  <a:fillRect l="-518" t="-1254" r="-461"/>
                </a:stretch>
              </a:blipFill>
            </p:spPr>
            <p:txBody>
              <a:bodyPr/>
              <a:lstStyle/>
              <a:p>
                <a:r>
                  <a:rPr lang="it-IT">
                    <a:noFill/>
                  </a:rPr>
                  <a:t> </a:t>
                </a:r>
              </a:p>
            </p:txBody>
          </p:sp>
        </mc:Fallback>
      </mc:AlternateContent>
      <p:sp>
        <p:nvSpPr>
          <p:cNvPr id="8" name="CasellaDiTesto 7">
            <a:extLst>
              <a:ext uri="{FF2B5EF4-FFF2-40B4-BE49-F238E27FC236}">
                <a16:creationId xmlns:a16="http://schemas.microsoft.com/office/drawing/2014/main" id="{2FEE33D2-A1B1-48F3-A585-D67C04F61CD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9" name="Gruppo 8">
            <a:extLst>
              <a:ext uri="{FF2B5EF4-FFF2-40B4-BE49-F238E27FC236}">
                <a16:creationId xmlns:a16="http://schemas.microsoft.com/office/drawing/2014/main" id="{B9DEA685-7F68-4165-B0FD-594E65DBF51B}"/>
              </a:ext>
            </a:extLst>
          </p:cNvPr>
          <p:cNvGrpSpPr/>
          <p:nvPr/>
        </p:nvGrpSpPr>
        <p:grpSpPr>
          <a:xfrm>
            <a:off x="2903424" y="373469"/>
            <a:ext cx="1829461" cy="618073"/>
            <a:chOff x="2903424" y="211809"/>
            <a:chExt cx="1829461" cy="618073"/>
          </a:xfrm>
        </p:grpSpPr>
        <p:pic>
          <p:nvPicPr>
            <p:cNvPr id="10" name="Immagine 9">
              <a:extLst>
                <a:ext uri="{FF2B5EF4-FFF2-40B4-BE49-F238E27FC236}">
                  <a16:creationId xmlns:a16="http://schemas.microsoft.com/office/drawing/2014/main" id="{F0BFAA13-58E7-42A5-8CD7-AACB36022FFA}"/>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1" name="Gruppo 10">
              <a:extLst>
                <a:ext uri="{FF2B5EF4-FFF2-40B4-BE49-F238E27FC236}">
                  <a16:creationId xmlns:a16="http://schemas.microsoft.com/office/drawing/2014/main" id="{6683984D-55A5-4392-A294-42D615F194FB}"/>
                </a:ext>
              </a:extLst>
            </p:cNvPr>
            <p:cNvGrpSpPr/>
            <p:nvPr/>
          </p:nvGrpSpPr>
          <p:grpSpPr>
            <a:xfrm>
              <a:off x="2903424" y="230872"/>
              <a:ext cx="1389573" cy="599010"/>
              <a:chOff x="2981720" y="122642"/>
              <a:chExt cx="1389573" cy="599010"/>
            </a:xfrm>
          </p:grpSpPr>
          <p:pic>
            <p:nvPicPr>
              <p:cNvPr id="12" name="Picture 2" descr="ITN Inspire Logo">
                <a:extLst>
                  <a:ext uri="{FF2B5EF4-FFF2-40B4-BE49-F238E27FC236}">
                    <a16:creationId xmlns:a16="http://schemas.microsoft.com/office/drawing/2014/main" id="{B0BA1028-24BE-4766-8131-D5D12A499C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TN Inspire Logo">
                <a:extLst>
                  <a:ext uri="{FF2B5EF4-FFF2-40B4-BE49-F238E27FC236}">
                    <a16:creationId xmlns:a16="http://schemas.microsoft.com/office/drawing/2014/main" id="{CC5CA94C-5586-478A-9689-3113BF5B2CB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4" name="Tabella 6">
            <a:extLst>
              <a:ext uri="{FF2B5EF4-FFF2-40B4-BE49-F238E27FC236}">
                <a16:creationId xmlns:a16="http://schemas.microsoft.com/office/drawing/2014/main" id="{10799571-864B-4B3B-BCA8-3ACBA22B25CB}"/>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117230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4: </a:t>
            </a:r>
            <a:r>
              <a:rPr lang="it-IT" dirty="0" err="1">
                <a:latin typeface="Adobe Caslon Pro"/>
              </a:rPr>
              <a:t>Hazard</a:t>
            </a:r>
            <a:r>
              <a:rPr lang="it-IT" dirty="0">
                <a:latin typeface="Adobe Caslon Pro"/>
              </a:rPr>
              <a:t> </a:t>
            </a:r>
            <a:r>
              <a:rPr lang="it-IT" dirty="0" err="1">
                <a:latin typeface="Adobe Caslon Pro"/>
              </a:rPr>
              <a:t>Computation</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37</a:t>
            </a:fld>
            <a:endParaRPr lang="it-IT" dirty="0">
              <a:latin typeface="Adobe Caslon Pro"/>
            </a:endParaRPr>
          </a:p>
        </p:txBody>
      </p:sp>
      <mc:AlternateContent xmlns:mc="http://schemas.openxmlformats.org/markup-compatibility/2006" xmlns:a14="http://schemas.microsoft.com/office/drawing/2010/main">
        <mc:Choice Requires="a14">
          <p:sp>
            <p:nvSpPr>
              <p:cNvPr id="7" name="Segnaposto testo 2"/>
              <p:cNvSpPr>
                <a:spLocks noGrp="1"/>
              </p:cNvSpPr>
              <p:nvPr>
                <p:ph type="body" sz="quarter" idx="12"/>
              </p:nvPr>
            </p:nvSpPr>
            <p:spPr>
              <a:xfrm>
                <a:off x="667552" y="2500341"/>
                <a:ext cx="10583860" cy="3889375"/>
              </a:xfrm>
            </p:spPr>
            <p:txBody>
              <a:bodyPr/>
              <a:lstStyle/>
              <a:p>
                <a:r>
                  <a:rPr lang="it-IT" dirty="0">
                    <a:latin typeface="Adobe Caslon Pro"/>
                  </a:rPr>
                  <a:t>Combine </a:t>
                </a:r>
                <a:r>
                  <a:rPr lang="it-IT" dirty="0" err="1">
                    <a:latin typeface="Adobe Caslon Pro"/>
                  </a:rPr>
                  <a:t>all</a:t>
                </a:r>
                <a:r>
                  <a:rPr lang="it-IT" dirty="0">
                    <a:latin typeface="Adobe Caslon Pro"/>
                  </a:rPr>
                  <a:t> information: compute </a:t>
                </a:r>
                <a14:m>
                  <m:oMath xmlns:m="http://schemas.openxmlformats.org/officeDocument/2006/math">
                    <m:r>
                      <a:rPr lang="it-IT" b="0" i="1" smtClean="0">
                        <a:latin typeface="Cambria Math" panose="02040503050406030204" pitchFamily="18" charset="0"/>
                      </a:rPr>
                      <m:t>∫∫∫</m:t>
                    </m:r>
                  </m:oMath>
                </a14:m>
                <a:r>
                  <a:rPr lang="en-GB" dirty="0">
                    <a:latin typeface="Adobe Caslon Pro"/>
                  </a:rPr>
                  <a:t> - Discretize</a:t>
                </a:r>
              </a:p>
              <a:p>
                <a:r>
                  <a:rPr lang="en-GB" dirty="0">
                    <a:latin typeface="Adobe Caslon Pro"/>
                  </a:rPr>
                  <a:t>IV. By discretizing:</a:t>
                </a:r>
                <a:endParaRPr lang="it-IT" dirty="0">
                  <a:latin typeface="Adobe Caslon Pro"/>
                </a:endParaRPr>
              </a:p>
              <a:p>
                <a:pPr marL="400050" indent="-400050">
                  <a:buAutoNum type="romanUcPeriod"/>
                </a:pPr>
                <a:endParaRPr lang="en-GB" sz="700" dirty="0">
                  <a:latin typeface="Adobe Caslon Pro"/>
                </a:endParaRPr>
              </a:p>
              <a:p>
                <a:pPr lvl="0" fontAlgn="auto">
                  <a:lnSpc>
                    <a:spcPct val="100000"/>
                  </a:lnSpc>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𝜆</m:t>
                          </m:r>
                          <m:d>
                            <m:dPr>
                              <m:ctrlPr>
                                <a:rPr lang="it-IT" i="1">
                                  <a:latin typeface="Cambria Math" panose="02040503050406030204" pitchFamily="18" charset="0"/>
                                </a:rPr>
                              </m:ctrlPr>
                            </m:dPr>
                            <m:e>
                              <m:r>
                                <a:rPr lang="it-IT" i="1">
                                  <a:latin typeface="Cambria Math" panose="02040503050406030204" pitchFamily="18" charset="0"/>
                                </a:rPr>
                                <m:t>𝑖𝑚</m:t>
                              </m:r>
                            </m:e>
                          </m:d>
                          <m:r>
                            <a:rPr lang="it-IT" i="1">
                              <a:latin typeface="Cambria Math" panose="02040503050406030204" pitchFamily="18" charset="0"/>
                              <a:ea typeface="Cambria Math" panose="02040503050406030204" pitchFamily="18" charset="0"/>
                            </a:rPr>
                            <m:t>≈</m:t>
                          </m:r>
                          <m:nary>
                            <m:naryPr>
                              <m:chr m:val="∑"/>
                              <m:ctrlPr>
                                <a:rPr lang="it-IT" i="1">
                                  <a:latin typeface="Cambria Math" panose="02040503050406030204" pitchFamily="18" charset="0"/>
                                  <a:ea typeface="Cambria Math" panose="02040503050406030204" pitchFamily="18" charset="0"/>
                                </a:rPr>
                              </m:ctrlPr>
                            </m:naryPr>
                            <m:sub>
                              <m:r>
                                <a:rPr lang="it-IT" i="1">
                                  <a:latin typeface="Cambria Math" panose="02040503050406030204" pitchFamily="18" charset="0"/>
                                  <a:ea typeface="Cambria Math" panose="02040503050406030204" pitchFamily="18" charset="0"/>
                                </a:rPr>
                                <m:t>𝑛</m:t>
                              </m:r>
                              <m:r>
                                <a:rPr lang="it-IT" i="1">
                                  <a:latin typeface="Cambria Math" panose="02040503050406030204" pitchFamily="18" charset="0"/>
                                  <a:ea typeface="Cambria Math" panose="02040503050406030204" pitchFamily="18" charset="0"/>
                                </a:rPr>
                                <m:t>=1</m:t>
                              </m:r>
                            </m:sub>
                            <m:sup>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𝑁</m:t>
                                  </m:r>
                                </m:e>
                                <m:sub>
                                  <m:r>
                                    <a:rPr lang="it-IT" i="1">
                                      <a:latin typeface="Cambria Math" panose="02040503050406030204" pitchFamily="18" charset="0"/>
                                      <a:ea typeface="Cambria Math" panose="02040503050406030204" pitchFamily="18" charset="0"/>
                                    </a:rPr>
                                    <m:t>𝑠</m:t>
                                  </m:r>
                                </m:sub>
                              </m:sSub>
                            </m:sup>
                            <m:e>
                              <m:nary>
                                <m:naryPr>
                                  <m:chr m:val="∑"/>
                                  <m:ctrlPr>
                                    <a:rPr lang="it-IT" i="1">
                                      <a:latin typeface="Cambria Math" panose="02040503050406030204" pitchFamily="18" charset="0"/>
                                      <a:ea typeface="Cambria Math" panose="02040503050406030204" pitchFamily="18" charset="0"/>
                                    </a:rPr>
                                  </m:ctrlPr>
                                </m:naryPr>
                                <m:sub>
                                  <m:r>
                                    <a:rPr lang="it-IT" i="1">
                                      <a:latin typeface="Cambria Math" panose="02040503050406030204" pitchFamily="18" charset="0"/>
                                      <a:ea typeface="Cambria Math" panose="02040503050406030204" pitchFamily="18" charset="0"/>
                                    </a:rPr>
                                    <m:t>𝑚</m:t>
                                  </m:r>
                                  <m:r>
                                    <a:rPr lang="it-IT" i="1">
                                      <a:latin typeface="Cambria Math" panose="02040503050406030204" pitchFamily="18" charset="0"/>
                                      <a:ea typeface="Cambria Math" panose="02040503050406030204" pitchFamily="18" charset="0"/>
                                    </a:rPr>
                                    <m:t>=1</m:t>
                                  </m:r>
                                </m:sub>
                                <m:sup>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𝑁</m:t>
                                      </m:r>
                                    </m:e>
                                    <m:sub>
                                      <m:r>
                                        <a:rPr lang="it-IT" i="1">
                                          <a:latin typeface="Cambria Math" panose="02040503050406030204" pitchFamily="18" charset="0"/>
                                          <a:ea typeface="Cambria Math" panose="02040503050406030204" pitchFamily="18" charset="0"/>
                                        </a:rPr>
                                        <m:t>𝑟</m:t>
                                      </m:r>
                                    </m:sub>
                                  </m:sSub>
                                </m:sup>
                                <m:e>
                                  <m:nary>
                                    <m:naryPr>
                                      <m:chr m:val="∑"/>
                                      <m:ctrlPr>
                                        <a:rPr lang="it-IT" i="1">
                                          <a:latin typeface="Cambria Math" panose="02040503050406030204" pitchFamily="18" charset="0"/>
                                          <a:ea typeface="Cambria Math" panose="02040503050406030204" pitchFamily="18" charset="0"/>
                                        </a:rPr>
                                      </m:ctrlPr>
                                    </m:naryPr>
                                    <m:sub>
                                      <m:r>
                                        <a:rPr lang="it-IT" i="1">
                                          <a:latin typeface="Cambria Math" panose="02040503050406030204" pitchFamily="18" charset="0"/>
                                          <a:ea typeface="Cambria Math" panose="02040503050406030204" pitchFamily="18" charset="0"/>
                                        </a:rPr>
                                        <m:t>𝑙</m:t>
                                      </m:r>
                                      <m:r>
                                        <a:rPr lang="it-IT" i="1">
                                          <a:latin typeface="Cambria Math" panose="02040503050406030204" pitchFamily="18" charset="0"/>
                                          <a:ea typeface="Cambria Math" panose="02040503050406030204" pitchFamily="18" charset="0"/>
                                        </a:rPr>
                                        <m:t>=1</m:t>
                                      </m:r>
                                    </m:sub>
                                    <m:sup>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𝑁</m:t>
                                          </m:r>
                                        </m:e>
                                        <m:sub>
                                          <m:r>
                                            <a:rPr lang="it-IT" i="1">
                                              <a:latin typeface="Cambria Math" panose="02040503050406030204" pitchFamily="18" charset="0"/>
                                              <a:ea typeface="Cambria Math" panose="02040503050406030204" pitchFamily="18" charset="0"/>
                                            </a:rPr>
                                            <m:t>𝑚</m:t>
                                          </m:r>
                                        </m:sub>
                                      </m:sSub>
                                    </m:sup>
                                    <m:e>
                                      <m:sSubSup>
                                        <m:sSubSupPr>
                                          <m:ctrlPr>
                                            <a:rPr lang="it-IT" i="1">
                                              <a:latin typeface="Cambria Math" panose="02040503050406030204" pitchFamily="18" charset="0"/>
                                              <a:ea typeface="Cambria Math" panose="02040503050406030204" pitchFamily="18" charset="0"/>
                                            </a:rPr>
                                          </m:ctrlPr>
                                        </m:sSubSupPr>
                                        <m:e>
                                          <m:r>
                                            <a:rPr lang="it-IT" i="1">
                                              <a:latin typeface="Cambria Math" panose="02040503050406030204" pitchFamily="18" charset="0"/>
                                              <a:ea typeface="Cambria Math" panose="02040503050406030204" pitchFamily="18" charset="0"/>
                                            </a:rPr>
                                            <m:t>𝜆</m:t>
                                          </m:r>
                                        </m:e>
                                        <m:sub>
                                          <m:r>
                                            <a:rPr lang="it-IT" i="1">
                                              <a:latin typeface="Cambria Math" panose="02040503050406030204" pitchFamily="18" charset="0"/>
                                              <a:ea typeface="Cambria Math" panose="02040503050406030204" pitchFamily="18" charset="0"/>
                                            </a:rPr>
                                            <m:t>𝑚𝑖𝑛</m:t>
                                          </m:r>
                                        </m:sub>
                                        <m:sup>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𝑛</m:t>
                                              </m:r>
                                            </m:e>
                                          </m:d>
                                        </m:sup>
                                      </m:sSubSup>
                                    </m:e>
                                  </m:nary>
                                  <m:r>
                                    <a:rPr lang="it-IT" i="1">
                                      <a:latin typeface="Cambria Math" panose="02040503050406030204" pitchFamily="18" charset="0"/>
                                      <a:ea typeface="Cambria Math" panose="02040503050406030204" pitchFamily="18" charset="0"/>
                                    </a:rPr>
                                    <m:t>𝑃</m:t>
                                  </m:r>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𝐼𝑀</m:t>
                                      </m:r>
                                      <m:r>
                                        <a:rPr lang="it-IT" i="1">
                                          <a:latin typeface="Cambria Math" panose="02040503050406030204" pitchFamily="18" charset="0"/>
                                          <a:ea typeface="Cambria Math" panose="02040503050406030204" pitchFamily="18" charset="0"/>
                                        </a:rPr>
                                        <m:t>&gt;</m:t>
                                      </m:r>
                                      <m:r>
                                        <a:rPr lang="it-IT" i="1">
                                          <a:latin typeface="Cambria Math" panose="02040503050406030204" pitchFamily="18" charset="0"/>
                                          <a:ea typeface="Cambria Math" panose="02040503050406030204" pitchFamily="18" charset="0"/>
                                        </a:rPr>
                                        <m:t>𝑖𝑚</m:t>
                                      </m:r>
                                    </m:e>
                                    <m:e>
                                      <m:sSup>
                                        <m:sSupPr>
                                          <m:ctrlPr>
                                            <a:rPr lang="it-IT" i="1">
                                              <a:latin typeface="Cambria Math" panose="02040503050406030204" pitchFamily="18" charset="0"/>
                                              <a:ea typeface="Cambria Math" panose="02040503050406030204" pitchFamily="18" charset="0"/>
                                            </a:rPr>
                                          </m:ctrlPr>
                                        </m:sSupPr>
                                        <m:e>
                                          <m:r>
                                            <a:rPr lang="it-IT" i="1">
                                              <a:latin typeface="Cambria Math" panose="02040503050406030204" pitchFamily="18" charset="0"/>
                                              <a:ea typeface="Cambria Math" panose="02040503050406030204" pitchFamily="18" charset="0"/>
                                            </a:rPr>
                                            <m:t>𝑀</m:t>
                                          </m:r>
                                        </m:e>
                                        <m:sup>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𝑛</m:t>
                                              </m:r>
                                            </m:e>
                                          </m:d>
                                        </m:sup>
                                      </m:sSup>
                                      <m:r>
                                        <a:rPr lang="it-IT" i="1">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𝑚</m:t>
                                          </m:r>
                                        </m:e>
                                        <m:sub>
                                          <m:r>
                                            <a:rPr lang="it-IT" i="1">
                                              <a:latin typeface="Cambria Math" panose="02040503050406030204" pitchFamily="18" charset="0"/>
                                              <a:ea typeface="Cambria Math" panose="02040503050406030204" pitchFamily="18" charset="0"/>
                                            </a:rPr>
                                            <m:t>𝑙</m:t>
                                          </m:r>
                                        </m:sub>
                                      </m:sSub>
                                      <m:r>
                                        <a:rPr lang="it-IT" i="1">
                                          <a:latin typeface="Cambria Math" panose="02040503050406030204" pitchFamily="18" charset="0"/>
                                          <a:ea typeface="Cambria Math" panose="02040503050406030204" pitchFamily="18" charset="0"/>
                                        </a:rPr>
                                        <m:t>, </m:t>
                                      </m:r>
                                      <m:sSup>
                                        <m:sSupPr>
                                          <m:ctrlPr>
                                            <a:rPr lang="it-IT" i="1">
                                              <a:latin typeface="Cambria Math" panose="02040503050406030204" pitchFamily="18" charset="0"/>
                                              <a:ea typeface="Cambria Math" panose="02040503050406030204" pitchFamily="18" charset="0"/>
                                            </a:rPr>
                                          </m:ctrlPr>
                                        </m:sSupPr>
                                        <m:e>
                                          <m:r>
                                            <a:rPr lang="it-IT" i="1">
                                              <a:latin typeface="Cambria Math" panose="02040503050406030204" pitchFamily="18" charset="0"/>
                                              <a:ea typeface="Cambria Math" panose="02040503050406030204" pitchFamily="18" charset="0"/>
                                            </a:rPr>
                                            <m:t>𝑅</m:t>
                                          </m:r>
                                        </m:e>
                                        <m:sup>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𝑛</m:t>
                                              </m:r>
                                            </m:e>
                                          </m:d>
                                        </m:sup>
                                      </m:sSup>
                                      <m:r>
                                        <a:rPr lang="it-IT" i="1">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𝑟</m:t>
                                          </m:r>
                                        </m:e>
                                        <m:sub>
                                          <m:r>
                                            <a:rPr lang="it-IT" i="1">
                                              <a:latin typeface="Cambria Math" panose="02040503050406030204" pitchFamily="18" charset="0"/>
                                              <a:ea typeface="Cambria Math" panose="02040503050406030204" pitchFamily="18" charset="0"/>
                                            </a:rPr>
                                            <m:t>𝑚</m:t>
                                          </m:r>
                                        </m:sub>
                                      </m:sSub>
                                    </m:e>
                                  </m:d>
                                  <m:r>
                                    <a:rPr lang="it-IT" i="1">
                                      <a:latin typeface="Cambria Math" panose="02040503050406030204" pitchFamily="18" charset="0"/>
                                      <a:ea typeface="Cambria Math" panose="02040503050406030204" pitchFamily="18" charset="0"/>
                                    </a:rPr>
                                    <m:t>𝑃</m:t>
                                  </m:r>
                                  <m:d>
                                    <m:dPr>
                                      <m:ctrlPr>
                                        <a:rPr lang="it-IT" i="1">
                                          <a:latin typeface="Cambria Math" panose="02040503050406030204" pitchFamily="18" charset="0"/>
                                          <a:ea typeface="Cambria Math" panose="02040503050406030204" pitchFamily="18" charset="0"/>
                                        </a:rPr>
                                      </m:ctrlPr>
                                    </m:dPr>
                                    <m:e>
                                      <m:sSup>
                                        <m:sSupPr>
                                          <m:ctrlPr>
                                            <a:rPr lang="it-IT" i="1">
                                              <a:latin typeface="Cambria Math" panose="02040503050406030204" pitchFamily="18" charset="0"/>
                                              <a:ea typeface="Cambria Math" panose="02040503050406030204" pitchFamily="18" charset="0"/>
                                            </a:rPr>
                                          </m:ctrlPr>
                                        </m:sSupPr>
                                        <m:e>
                                          <m:r>
                                            <a:rPr lang="it-IT" i="1">
                                              <a:latin typeface="Cambria Math" panose="02040503050406030204" pitchFamily="18" charset="0"/>
                                              <a:ea typeface="Cambria Math" panose="02040503050406030204" pitchFamily="18" charset="0"/>
                                            </a:rPr>
                                            <m:t>𝑅</m:t>
                                          </m:r>
                                        </m:e>
                                        <m:sup>
                                          <m:d>
                                            <m:dPr>
                                              <m:ctrlPr>
                                                <a:rPr lang="it-IT" i="1">
                                                  <a:latin typeface="Cambria Math" panose="02040503050406030204" pitchFamily="18" charset="0"/>
                                                  <a:ea typeface="Cambria Math" panose="02040503050406030204" pitchFamily="18" charset="0"/>
                                                </a:rPr>
                                              </m:ctrlPr>
                                            </m:dPr>
                                            <m:e>
                                              <m:r>
                                                <a:rPr lang="it-IT" i="1">
                                                  <a:latin typeface="Cambria Math" panose="02040503050406030204" pitchFamily="18" charset="0"/>
                                                  <a:ea typeface="Cambria Math" panose="02040503050406030204" pitchFamily="18" charset="0"/>
                                                </a:rPr>
                                                <m:t>𝑛</m:t>
                                              </m:r>
                                            </m:e>
                                          </m:d>
                                        </m:sup>
                                      </m:sSup>
                                      <m:r>
                                        <a:rPr lang="it-IT" i="1">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𝑟</m:t>
                                          </m:r>
                                        </m:e>
                                        <m:sub>
                                          <m:r>
                                            <a:rPr lang="it-IT" i="1">
                                              <a:latin typeface="Cambria Math" panose="02040503050406030204" pitchFamily="18" charset="0"/>
                                              <a:ea typeface="Cambria Math" panose="02040503050406030204" pitchFamily="18" charset="0"/>
                                            </a:rPr>
                                            <m:t>𝑚</m:t>
                                          </m:r>
                                        </m:sub>
                                      </m:sSub>
                                    </m:e>
                                    <m:e>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𝑚</m:t>
                                          </m:r>
                                        </m:e>
                                        <m:sub>
                                          <m:r>
                                            <a:rPr lang="it-IT" i="1">
                                              <a:latin typeface="Cambria Math" panose="02040503050406030204" pitchFamily="18" charset="0"/>
                                              <a:ea typeface="Cambria Math" panose="02040503050406030204" pitchFamily="18" charset="0"/>
                                            </a:rPr>
                                            <m:t>𝑙</m:t>
                                          </m:r>
                                        </m:sub>
                                      </m:sSub>
                                    </m:e>
                                  </m:d>
                                  <m:r>
                                    <a:rPr lang="it-IT" i="1">
                                      <a:latin typeface="Cambria Math" panose="02040503050406030204" pitchFamily="18" charset="0"/>
                                      <a:ea typeface="Cambria Math" panose="02040503050406030204" pitchFamily="18" charset="0"/>
                                    </a:rPr>
                                    <m:t>𝑃</m:t>
                                  </m:r>
                                  <m:r>
                                    <a:rPr lang="it-IT" i="1">
                                      <a:latin typeface="Cambria Math" panose="02040503050406030204" pitchFamily="18" charset="0"/>
                                      <a:ea typeface="Cambria Math" panose="02040503050406030204" pitchFamily="18" charset="0"/>
                                    </a:rPr>
                                    <m:t>(</m:t>
                                  </m:r>
                                  <m:sSup>
                                    <m:sSupPr>
                                      <m:ctrlPr>
                                        <a:rPr lang="it-IT" i="1">
                                          <a:latin typeface="Cambria Math" panose="02040503050406030204" pitchFamily="18" charset="0"/>
                                          <a:ea typeface="Cambria Math" panose="02040503050406030204" pitchFamily="18" charset="0"/>
                                        </a:rPr>
                                      </m:ctrlPr>
                                    </m:sSupPr>
                                    <m:e>
                                      <m:r>
                                        <a:rPr lang="it-IT" i="1">
                                          <a:latin typeface="Cambria Math" panose="02040503050406030204" pitchFamily="18" charset="0"/>
                                          <a:ea typeface="Cambria Math" panose="02040503050406030204" pitchFamily="18" charset="0"/>
                                        </a:rPr>
                                        <m:t>𝑀</m:t>
                                      </m:r>
                                    </m:e>
                                    <m:sup>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ea typeface="Cambria Math" panose="02040503050406030204" pitchFamily="18" charset="0"/>
                                        </a:rPr>
                                        <m:t>𝑛</m:t>
                                      </m:r>
                                      <m:r>
                                        <a:rPr lang="it-IT" i="1">
                                          <a:latin typeface="Cambria Math" panose="02040503050406030204" pitchFamily="18" charset="0"/>
                                          <a:ea typeface="Cambria Math" panose="02040503050406030204" pitchFamily="18" charset="0"/>
                                        </a:rPr>
                                        <m:t>)</m:t>
                                      </m:r>
                                    </m:sup>
                                  </m:sSup>
                                  <m:r>
                                    <a:rPr lang="it-IT" i="1">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𝑚</m:t>
                                      </m:r>
                                    </m:e>
                                    <m:sub>
                                      <m:r>
                                        <a:rPr lang="it-IT" i="1">
                                          <a:latin typeface="Cambria Math" panose="02040503050406030204" pitchFamily="18" charset="0"/>
                                          <a:ea typeface="Cambria Math" panose="02040503050406030204" pitchFamily="18" charset="0"/>
                                        </a:rPr>
                                        <m:t>𝑙</m:t>
                                      </m:r>
                                    </m:sub>
                                  </m:sSub>
                                  <m:r>
                                    <a:rPr lang="it-IT" i="1">
                                      <a:latin typeface="Cambria Math" panose="02040503050406030204" pitchFamily="18" charset="0"/>
                                      <a:ea typeface="Cambria Math" panose="02040503050406030204" pitchFamily="18" charset="0"/>
                                    </a:rPr>
                                    <m:t>)</m:t>
                                  </m:r>
                                </m:e>
                              </m:nary>
                              <m:r>
                                <a:rPr lang="it-IT" i="1">
                                  <a:latin typeface="Cambria Math" panose="02040503050406030204" pitchFamily="18" charset="0"/>
                                  <a:ea typeface="Cambria Math" panose="02040503050406030204" pitchFamily="18" charset="0"/>
                                </a:rPr>
                                <m:t> </m:t>
                              </m:r>
                            </m:e>
                          </m:nary>
                        </m:e>
                        <m:sub/>
                      </m:sSub>
                    </m:oMath>
                  </m:oMathPara>
                </a14:m>
                <a:endParaRPr lang="en-GB" dirty="0">
                  <a:latin typeface="Adobe Caslon Pro"/>
                </a:endParaRPr>
              </a:p>
              <a:p>
                <a:pPr lvl="0" fontAlgn="auto">
                  <a:lnSpc>
                    <a:spcPct val="100000"/>
                  </a:lnSpc>
                  <a:spcBef>
                    <a:spcPts val="0"/>
                  </a:spcBef>
                  <a:spcAft>
                    <a:spcPts val="0"/>
                  </a:spcAft>
                  <a:defRPr/>
                </a:pPr>
                <a:endParaRPr lang="it-IT" dirty="0">
                  <a:latin typeface="Adobe Caslon Pro"/>
                </a:endParaRPr>
              </a:p>
              <a:p>
                <a:r>
                  <a:rPr lang="en-GB" dirty="0">
                    <a:latin typeface="Adobe Caslon Pro"/>
                  </a:rPr>
                  <a:t>where the range of possible </a:t>
                </a:r>
                <a14:m>
                  <m:oMath xmlns:m="http://schemas.openxmlformats.org/officeDocument/2006/math">
                    <m:sSub>
                      <m:sSubPr>
                        <m:ctrlPr>
                          <a:rPr lang="it-IT" b="0" i="1" dirty="0" smtClean="0">
                            <a:latin typeface="Cambria Math" panose="02040503050406030204" pitchFamily="18" charset="0"/>
                          </a:rPr>
                        </m:ctrlPr>
                      </m:sSubPr>
                      <m:e>
                        <m:r>
                          <a:rPr lang="en-GB" i="1" dirty="0" smtClean="0">
                            <a:latin typeface="Cambria Math" panose="02040503050406030204" pitchFamily="18" charset="0"/>
                          </a:rPr>
                          <m:t>𝑀</m:t>
                        </m:r>
                      </m:e>
                      <m:sub>
                        <m:r>
                          <a:rPr lang="en-GB" i="1" dirty="0" smtClean="0">
                            <a:latin typeface="Cambria Math" panose="02040503050406030204" pitchFamily="18" charset="0"/>
                          </a:rPr>
                          <m:t>𝑖</m:t>
                        </m:r>
                      </m:sub>
                    </m:sSub>
                  </m:oMath>
                </a14:m>
                <a:r>
                  <a:rPr lang="en-GB" i="1" dirty="0">
                    <a:latin typeface="Adobe Caslon Pro"/>
                  </a:rPr>
                  <a:t> </a:t>
                </a:r>
                <a:r>
                  <a:rPr lang="en-GB" dirty="0">
                    <a:latin typeface="Adobe Caslon Pro"/>
                  </a:rPr>
                  <a:t>and </a:t>
                </a:r>
                <a14:m>
                  <m:oMath xmlns:m="http://schemas.openxmlformats.org/officeDocument/2006/math">
                    <m:sSub>
                      <m:sSubPr>
                        <m:ctrlPr>
                          <a:rPr lang="it-IT" i="1" dirty="0">
                            <a:latin typeface="Cambria Math" panose="02040503050406030204" pitchFamily="18" charset="0"/>
                          </a:rPr>
                        </m:ctrlPr>
                      </m:sSubPr>
                      <m:e>
                        <m:r>
                          <a:rPr lang="it-IT" b="0" i="1" dirty="0" smtClean="0">
                            <a:latin typeface="Cambria Math" panose="02040503050406030204" pitchFamily="18" charset="0"/>
                          </a:rPr>
                          <m:t>𝑅</m:t>
                        </m:r>
                      </m:e>
                      <m:sub>
                        <m:r>
                          <a:rPr lang="en-GB" i="1" dirty="0">
                            <a:latin typeface="Cambria Math" panose="02040503050406030204" pitchFamily="18" charset="0"/>
                          </a:rPr>
                          <m:t>𝑖</m:t>
                        </m:r>
                      </m:sub>
                    </m:sSub>
                  </m:oMath>
                </a14:m>
                <a:r>
                  <a:rPr lang="en-GB" i="1" dirty="0">
                    <a:latin typeface="Adobe Caslon Pro"/>
                  </a:rPr>
                  <a:t> </a:t>
                </a:r>
                <a:r>
                  <a:rPr lang="en-GB" dirty="0">
                    <a:latin typeface="Adobe Caslon Pro"/>
                  </a:rPr>
                  <a:t>have been discretized into </a:t>
                </a:r>
                <a14:m>
                  <m:oMath xmlns:m="http://schemas.openxmlformats.org/officeDocument/2006/math">
                    <m:sSub>
                      <m:sSubPr>
                        <m:ctrlPr>
                          <a:rPr lang="it-IT" i="1" dirty="0">
                            <a:latin typeface="Cambria Math" panose="02040503050406030204" pitchFamily="18" charset="0"/>
                          </a:rPr>
                        </m:ctrlPr>
                      </m:sSubPr>
                      <m:e>
                        <m:r>
                          <a:rPr lang="it-IT" b="0" i="1" dirty="0" smtClean="0">
                            <a:latin typeface="Cambria Math" panose="02040503050406030204" pitchFamily="18" charset="0"/>
                          </a:rPr>
                          <m:t>𝑛</m:t>
                        </m:r>
                      </m:e>
                      <m:sub>
                        <m:r>
                          <a:rPr lang="it-IT" b="0" i="1" dirty="0" smtClean="0">
                            <a:latin typeface="Cambria Math" panose="02040503050406030204" pitchFamily="18" charset="0"/>
                          </a:rPr>
                          <m:t>𝑀</m:t>
                        </m:r>
                      </m:sub>
                    </m:sSub>
                  </m:oMath>
                </a14:m>
                <a:r>
                  <a:rPr lang="en-GB" dirty="0">
                    <a:latin typeface="Adobe Caslon Pro"/>
                  </a:rPr>
                  <a:t> and </a:t>
                </a:r>
                <a14:m>
                  <m:oMath xmlns:m="http://schemas.openxmlformats.org/officeDocument/2006/math">
                    <m:sSub>
                      <m:sSubPr>
                        <m:ctrlPr>
                          <a:rPr lang="it-IT" i="1" dirty="0">
                            <a:latin typeface="Cambria Math" panose="02040503050406030204" pitchFamily="18" charset="0"/>
                          </a:rPr>
                        </m:ctrlPr>
                      </m:sSubPr>
                      <m:e>
                        <m:r>
                          <a:rPr lang="it-IT" i="1" dirty="0">
                            <a:latin typeface="Cambria Math" panose="02040503050406030204" pitchFamily="18" charset="0"/>
                          </a:rPr>
                          <m:t>𝑛</m:t>
                        </m:r>
                      </m:e>
                      <m:sub>
                        <m:r>
                          <a:rPr lang="it-IT" b="0" i="1" dirty="0" smtClean="0">
                            <a:latin typeface="Cambria Math" panose="02040503050406030204" pitchFamily="18" charset="0"/>
                          </a:rPr>
                          <m:t>𝑅</m:t>
                        </m:r>
                      </m:sub>
                    </m:sSub>
                  </m:oMath>
                </a14:m>
                <a:r>
                  <a:rPr lang="en-GB" i="1" dirty="0">
                    <a:latin typeface="Adobe Caslon Pro"/>
                  </a:rPr>
                  <a:t> </a:t>
                </a:r>
                <a:r>
                  <a:rPr lang="en-GB" dirty="0">
                    <a:latin typeface="Adobe Caslon Pro"/>
                  </a:rPr>
                  <a:t>intervals, respectively</a:t>
                </a:r>
              </a:p>
            </p:txBody>
          </p:sp>
        </mc:Choice>
        <mc:Fallback xmlns="">
          <p:sp>
            <p:nvSpPr>
              <p:cNvPr id="7" name="Segnaposto testo 2"/>
              <p:cNvSpPr>
                <a:spLocks noGrp="1" noRot="1" noChangeAspect="1" noMove="1" noResize="1" noEditPoints="1" noAdjustHandles="1" noChangeArrowheads="1" noChangeShapeType="1" noTextEdit="1"/>
              </p:cNvSpPr>
              <p:nvPr>
                <p:ph type="body" sz="quarter" idx="12"/>
              </p:nvPr>
            </p:nvSpPr>
            <p:spPr>
              <a:xfrm>
                <a:off x="667552" y="2500341"/>
                <a:ext cx="10583860" cy="3889375"/>
              </a:xfrm>
              <a:blipFill>
                <a:blip r:embed="rId3"/>
                <a:stretch>
                  <a:fillRect l="-518" t="-1254"/>
                </a:stretch>
              </a:blipFill>
            </p:spPr>
            <p:txBody>
              <a:bodyPr/>
              <a:lstStyle/>
              <a:p>
                <a:r>
                  <a:rPr lang="it-IT">
                    <a:noFill/>
                  </a:rPr>
                  <a:t> </a:t>
                </a:r>
              </a:p>
            </p:txBody>
          </p:sp>
        </mc:Fallback>
      </mc:AlternateContent>
      <p:sp>
        <p:nvSpPr>
          <p:cNvPr id="8" name="CasellaDiTesto 7">
            <a:extLst>
              <a:ext uri="{FF2B5EF4-FFF2-40B4-BE49-F238E27FC236}">
                <a16:creationId xmlns:a16="http://schemas.microsoft.com/office/drawing/2014/main" id="{DAF7264D-DE5B-46CE-AD1F-E231E8C8FEB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9" name="Gruppo 8">
            <a:extLst>
              <a:ext uri="{FF2B5EF4-FFF2-40B4-BE49-F238E27FC236}">
                <a16:creationId xmlns:a16="http://schemas.microsoft.com/office/drawing/2014/main" id="{7F11BC75-D99B-454F-B55B-030136257BDB}"/>
              </a:ext>
            </a:extLst>
          </p:cNvPr>
          <p:cNvGrpSpPr/>
          <p:nvPr/>
        </p:nvGrpSpPr>
        <p:grpSpPr>
          <a:xfrm>
            <a:off x="2903424" y="373469"/>
            <a:ext cx="1829461" cy="618073"/>
            <a:chOff x="2903424" y="211809"/>
            <a:chExt cx="1829461" cy="618073"/>
          </a:xfrm>
        </p:grpSpPr>
        <p:pic>
          <p:nvPicPr>
            <p:cNvPr id="10" name="Immagine 9">
              <a:extLst>
                <a:ext uri="{FF2B5EF4-FFF2-40B4-BE49-F238E27FC236}">
                  <a16:creationId xmlns:a16="http://schemas.microsoft.com/office/drawing/2014/main" id="{FC13733B-B5E3-4491-B483-C2C497F1283B}"/>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1" name="Gruppo 10">
              <a:extLst>
                <a:ext uri="{FF2B5EF4-FFF2-40B4-BE49-F238E27FC236}">
                  <a16:creationId xmlns:a16="http://schemas.microsoft.com/office/drawing/2014/main" id="{CCB13F5E-21A6-4FEF-B8A6-39DA8FE7C9F6}"/>
                </a:ext>
              </a:extLst>
            </p:cNvPr>
            <p:cNvGrpSpPr/>
            <p:nvPr/>
          </p:nvGrpSpPr>
          <p:grpSpPr>
            <a:xfrm>
              <a:off x="2903424" y="230872"/>
              <a:ext cx="1389573" cy="599010"/>
              <a:chOff x="2981720" y="122642"/>
              <a:chExt cx="1389573" cy="599010"/>
            </a:xfrm>
          </p:grpSpPr>
          <p:pic>
            <p:nvPicPr>
              <p:cNvPr id="12" name="Picture 2" descr="ITN Inspire Logo">
                <a:extLst>
                  <a:ext uri="{FF2B5EF4-FFF2-40B4-BE49-F238E27FC236}">
                    <a16:creationId xmlns:a16="http://schemas.microsoft.com/office/drawing/2014/main" id="{6FBFFF39-95A0-491C-88EA-57211B8045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TN Inspire Logo">
                <a:extLst>
                  <a:ext uri="{FF2B5EF4-FFF2-40B4-BE49-F238E27FC236}">
                    <a16:creationId xmlns:a16="http://schemas.microsoft.com/office/drawing/2014/main" id="{456F32B3-FD82-43CF-B56F-AAD60FBCEE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4" name="Tabella 6">
            <a:extLst>
              <a:ext uri="{FF2B5EF4-FFF2-40B4-BE49-F238E27FC236}">
                <a16:creationId xmlns:a16="http://schemas.microsoft.com/office/drawing/2014/main" id="{45349DEE-555D-415E-A547-78E9C9834AAB}"/>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762910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4: </a:t>
            </a:r>
            <a:r>
              <a:rPr lang="it-IT" dirty="0" err="1">
                <a:latin typeface="Adobe Caslon Pro"/>
              </a:rPr>
              <a:t>Hazard</a:t>
            </a:r>
            <a:r>
              <a:rPr lang="it-IT" dirty="0">
                <a:latin typeface="Adobe Caslon Pro"/>
              </a:rPr>
              <a:t> </a:t>
            </a:r>
            <a:r>
              <a:rPr lang="it-IT" dirty="0" err="1">
                <a:latin typeface="Adobe Caslon Pro"/>
              </a:rPr>
              <a:t>Computation</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38</a:t>
            </a:fld>
            <a:endParaRPr lang="it-IT" dirty="0">
              <a:latin typeface="Adobe Caslon Pro"/>
            </a:endParaRPr>
          </a:p>
        </p:txBody>
      </p:sp>
      <p:pic>
        <p:nvPicPr>
          <p:cNvPr id="8" name="Immagine 7"/>
          <p:cNvPicPr>
            <a:picLocks noChangeAspect="1"/>
          </p:cNvPicPr>
          <p:nvPr/>
        </p:nvPicPr>
        <p:blipFill>
          <a:blip r:embed="rId3"/>
          <a:stretch>
            <a:fillRect/>
          </a:stretch>
        </p:blipFill>
        <p:spPr>
          <a:xfrm>
            <a:off x="0" y="2828926"/>
            <a:ext cx="5870211" cy="3134478"/>
          </a:xfrm>
          <a:prstGeom prst="rect">
            <a:avLst/>
          </a:prstGeom>
        </p:spPr>
      </p:pic>
      <p:sp>
        <p:nvSpPr>
          <p:cNvPr id="9" name="Rettangolo 8"/>
          <p:cNvSpPr/>
          <p:nvPr/>
        </p:nvSpPr>
        <p:spPr>
          <a:xfrm>
            <a:off x="6462532" y="2621597"/>
            <a:ext cx="4672314" cy="3062377"/>
          </a:xfrm>
          <a:prstGeom prst="rect">
            <a:avLst/>
          </a:prstGeom>
        </p:spPr>
        <p:txBody>
          <a:bodyPr wrap="square">
            <a:spAutoFit/>
          </a:bodyPr>
          <a:lstStyle/>
          <a:p>
            <a:pPr algn="just"/>
            <a:r>
              <a:rPr lang="it-IT" sz="2000" dirty="0">
                <a:latin typeface="Adobe Caslon Pro"/>
                <a:cs typeface="Arial" panose="020B0604020202020204" pitchFamily="34" charset="0"/>
              </a:rPr>
              <a:t>Goal and </a:t>
            </a:r>
            <a:r>
              <a:rPr lang="it-IT" sz="2000" dirty="0" err="1">
                <a:latin typeface="Adobe Caslon Pro"/>
                <a:cs typeface="Arial" panose="020B0604020202020204" pitchFamily="34" charset="0"/>
              </a:rPr>
              <a:t>results</a:t>
            </a:r>
            <a:endParaRPr lang="it-IT" sz="2000" dirty="0">
              <a:latin typeface="Adobe Caslon Pro"/>
              <a:cs typeface="Arial" panose="020B0604020202020204" pitchFamily="34" charset="0"/>
            </a:endParaRPr>
          </a:p>
          <a:p>
            <a:pPr algn="just"/>
            <a:endParaRPr lang="it-IT" sz="1100" dirty="0">
              <a:latin typeface="Adobe Caslon Pro"/>
              <a:cs typeface="Arial" panose="020B0604020202020204" pitchFamily="34" charset="0"/>
            </a:endParaRPr>
          </a:p>
          <a:p>
            <a:pPr algn="just">
              <a:lnSpc>
                <a:spcPct val="150000"/>
              </a:lnSpc>
            </a:pPr>
            <a:r>
              <a:rPr lang="it-IT" dirty="0" err="1">
                <a:latin typeface="Adobe Caslon Pro"/>
                <a:cs typeface="Arial" panose="020B0604020202020204" pitchFamily="34" charset="0"/>
              </a:rPr>
              <a:t>Through</a:t>
            </a:r>
            <a:r>
              <a:rPr lang="it-IT" dirty="0">
                <a:latin typeface="Adobe Caslon Pro"/>
                <a:cs typeface="Arial" panose="020B0604020202020204" pitchFamily="34" charset="0"/>
              </a:rPr>
              <a:t> the </a:t>
            </a:r>
            <a:r>
              <a:rPr lang="it-IT" dirty="0" err="1">
                <a:latin typeface="Adobe Caslon Pro"/>
                <a:cs typeface="Arial" panose="020B0604020202020204" pitchFamily="34" charset="0"/>
              </a:rPr>
              <a:t>scheme</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depicted</a:t>
            </a:r>
            <a:r>
              <a:rPr lang="it-IT" dirty="0">
                <a:latin typeface="Adobe Caslon Pro"/>
                <a:cs typeface="Arial" panose="020B0604020202020204" pitchFamily="34" charset="0"/>
              </a:rPr>
              <a:t> in </a:t>
            </a:r>
            <a:r>
              <a:rPr lang="it-IT" i="1" dirty="0">
                <a:latin typeface="Adobe Caslon Pro"/>
                <a:cs typeface="Arial" panose="020B0604020202020204" pitchFamily="34" charset="0"/>
              </a:rPr>
              <a:t>(1)</a:t>
            </a:r>
            <a:r>
              <a:rPr lang="it-IT" dirty="0">
                <a:latin typeface="Adobe Caslon Pro"/>
                <a:cs typeface="Arial" panose="020B0604020202020204" pitchFamily="34" charset="0"/>
              </a:rPr>
              <a:t>, compute:</a:t>
            </a:r>
          </a:p>
          <a:p>
            <a:pPr marL="285750" indent="-285750" algn="just">
              <a:lnSpc>
                <a:spcPct val="150000"/>
              </a:lnSpc>
              <a:buFont typeface="Arial" panose="020B0604020202020204" pitchFamily="34" charset="0"/>
              <a:buChar char="•"/>
            </a:pPr>
            <a:r>
              <a:rPr lang="it-IT" dirty="0">
                <a:latin typeface="Adobe Caslon Pro"/>
                <a:cs typeface="Arial" panose="020B0604020202020204" pitchFamily="34" charset="0"/>
              </a:rPr>
              <a:t>the </a:t>
            </a:r>
            <a:r>
              <a:rPr lang="it-IT" dirty="0" err="1">
                <a:latin typeface="Adobe Caslon Pro"/>
                <a:cs typeface="Arial" panose="020B0604020202020204" pitchFamily="34" charset="0"/>
              </a:rPr>
              <a:t>annual</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hazard</a:t>
            </a:r>
            <a:r>
              <a:rPr lang="it-IT" dirty="0">
                <a:latin typeface="Adobe Caslon Pro"/>
                <a:cs typeface="Arial" panose="020B0604020202020204" pitchFamily="34" charset="0"/>
              </a:rPr>
              <a:t> curve for </a:t>
            </a:r>
            <a:r>
              <a:rPr lang="it-IT" dirty="0" err="1">
                <a:latin typeface="Adobe Caslon Pro"/>
                <a:cs typeface="Arial" panose="020B0604020202020204" pitchFamily="34" charset="0"/>
              </a:rPr>
              <a:t>each</a:t>
            </a:r>
            <a:r>
              <a:rPr lang="it-IT" dirty="0">
                <a:latin typeface="Adobe Caslon Pro"/>
                <a:cs typeface="Arial" panose="020B0604020202020204" pitchFamily="34" charset="0"/>
              </a:rPr>
              <a:t> fault;</a:t>
            </a:r>
          </a:p>
          <a:p>
            <a:pPr marL="285750" indent="-285750" algn="just">
              <a:lnSpc>
                <a:spcPct val="150000"/>
              </a:lnSpc>
              <a:buFont typeface="Arial" panose="020B0604020202020204" pitchFamily="34" charset="0"/>
              <a:buChar char="•"/>
            </a:pPr>
            <a:r>
              <a:rPr lang="it-IT" dirty="0">
                <a:latin typeface="Adobe Caslon Pro"/>
                <a:cs typeface="Arial" panose="020B0604020202020204" pitchFamily="34" charset="0"/>
              </a:rPr>
              <a:t>the 50 </a:t>
            </a:r>
            <a:r>
              <a:rPr lang="it-IT" dirty="0" err="1">
                <a:latin typeface="Adobe Caslon Pro"/>
                <a:cs typeface="Arial" panose="020B0604020202020204" pitchFamily="34" charset="0"/>
              </a:rPr>
              <a:t>years</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hazard</a:t>
            </a:r>
            <a:r>
              <a:rPr lang="it-IT" dirty="0">
                <a:latin typeface="Adobe Caslon Pro"/>
                <a:cs typeface="Arial" panose="020B0604020202020204" pitchFamily="34" charset="0"/>
              </a:rPr>
              <a:t> curve for </a:t>
            </a:r>
            <a:r>
              <a:rPr lang="it-IT" dirty="0" err="1">
                <a:latin typeface="Adobe Caslon Pro"/>
                <a:cs typeface="Arial" panose="020B0604020202020204" pitchFamily="34" charset="0"/>
              </a:rPr>
              <a:t>each</a:t>
            </a:r>
            <a:r>
              <a:rPr lang="it-IT" dirty="0">
                <a:latin typeface="Adobe Caslon Pro"/>
                <a:cs typeface="Arial" panose="020B0604020202020204" pitchFamily="34" charset="0"/>
              </a:rPr>
              <a:t> fault;</a:t>
            </a:r>
          </a:p>
          <a:p>
            <a:pPr marL="285750" indent="-285750" algn="just">
              <a:lnSpc>
                <a:spcPct val="150000"/>
              </a:lnSpc>
              <a:buFont typeface="Arial" panose="020B0604020202020204" pitchFamily="34" charset="0"/>
              <a:buChar char="•"/>
            </a:pPr>
            <a:r>
              <a:rPr lang="it-IT" dirty="0">
                <a:latin typeface="Adobe Caslon Pro"/>
                <a:cs typeface="Arial" panose="020B0604020202020204" pitchFamily="34" charset="0"/>
              </a:rPr>
              <a:t>the 475 </a:t>
            </a:r>
            <a:r>
              <a:rPr lang="it-IT" dirty="0" err="1">
                <a:latin typeface="Adobe Caslon Pro"/>
                <a:cs typeface="Arial" panose="020B0604020202020204" pitchFamily="34" charset="0"/>
              </a:rPr>
              <a:t>years</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hazard</a:t>
            </a:r>
            <a:r>
              <a:rPr lang="it-IT" dirty="0">
                <a:latin typeface="Adobe Caslon Pro"/>
                <a:cs typeface="Arial" panose="020B0604020202020204" pitchFamily="34" charset="0"/>
              </a:rPr>
              <a:t> curve for </a:t>
            </a:r>
            <a:r>
              <a:rPr lang="it-IT" dirty="0" err="1">
                <a:latin typeface="Adobe Caslon Pro"/>
                <a:cs typeface="Arial" panose="020B0604020202020204" pitchFamily="34" charset="0"/>
              </a:rPr>
              <a:t>each</a:t>
            </a:r>
            <a:r>
              <a:rPr lang="it-IT" dirty="0">
                <a:latin typeface="Adobe Caslon Pro"/>
                <a:cs typeface="Arial" panose="020B0604020202020204" pitchFamily="34" charset="0"/>
              </a:rPr>
              <a:t> fault</a:t>
            </a:r>
          </a:p>
          <a:p>
            <a:pPr algn="just">
              <a:lnSpc>
                <a:spcPct val="150000"/>
              </a:lnSpc>
            </a:pPr>
            <a:r>
              <a:rPr lang="it-IT" dirty="0">
                <a:latin typeface="Adobe Caslon Pro"/>
                <a:cs typeface="Arial" panose="020B0604020202020204" pitchFamily="34" charset="0"/>
              </a:rPr>
              <a:t>for the </a:t>
            </a:r>
            <a:r>
              <a:rPr lang="it-IT" dirty="0" err="1">
                <a:latin typeface="Adobe Caslon Pro"/>
                <a:cs typeface="Arial" panose="020B0604020202020204" pitchFamily="34" charset="0"/>
              </a:rPr>
              <a:t>highlighted</a:t>
            </a:r>
            <a:r>
              <a:rPr lang="it-IT" dirty="0">
                <a:latin typeface="Adobe Caslon Pro"/>
                <a:cs typeface="Arial" panose="020B0604020202020204" pitchFamily="34" charset="0"/>
              </a:rPr>
              <a:t> </a:t>
            </a:r>
            <a:r>
              <a:rPr lang="it-IT" dirty="0" err="1">
                <a:latin typeface="Adobe Caslon Pro"/>
                <a:cs typeface="Arial" panose="020B0604020202020204" pitchFamily="34" charset="0"/>
              </a:rPr>
              <a:t>seismic</a:t>
            </a:r>
            <a:r>
              <a:rPr lang="it-IT" dirty="0">
                <a:latin typeface="Adobe Caslon Pro"/>
                <a:cs typeface="Arial" panose="020B0604020202020204" pitchFamily="34" charset="0"/>
              </a:rPr>
              <a:t> site.</a:t>
            </a:r>
            <a:endParaRPr lang="en-GB" dirty="0">
              <a:latin typeface="Adobe Caslon Pro"/>
              <a:cs typeface="Arial" panose="020B0604020202020204" pitchFamily="34" charset="0"/>
            </a:endParaRPr>
          </a:p>
        </p:txBody>
      </p:sp>
      <p:sp>
        <p:nvSpPr>
          <p:cNvPr id="10" name="CasellaDiTesto 9">
            <a:extLst>
              <a:ext uri="{FF2B5EF4-FFF2-40B4-BE49-F238E27FC236}">
                <a16:creationId xmlns:a16="http://schemas.microsoft.com/office/drawing/2014/main" id="{D39BC121-E317-4F1B-9220-FCEFC8E3ABA1}"/>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11" name="Gruppo 10">
            <a:extLst>
              <a:ext uri="{FF2B5EF4-FFF2-40B4-BE49-F238E27FC236}">
                <a16:creationId xmlns:a16="http://schemas.microsoft.com/office/drawing/2014/main" id="{369682F0-CAF4-4DAB-B225-22783B468300}"/>
              </a:ext>
            </a:extLst>
          </p:cNvPr>
          <p:cNvGrpSpPr/>
          <p:nvPr/>
        </p:nvGrpSpPr>
        <p:grpSpPr>
          <a:xfrm>
            <a:off x="2903424" y="373469"/>
            <a:ext cx="1829461" cy="618073"/>
            <a:chOff x="2903424" y="211809"/>
            <a:chExt cx="1829461" cy="618073"/>
          </a:xfrm>
        </p:grpSpPr>
        <p:pic>
          <p:nvPicPr>
            <p:cNvPr id="12" name="Immagine 11">
              <a:extLst>
                <a:ext uri="{FF2B5EF4-FFF2-40B4-BE49-F238E27FC236}">
                  <a16:creationId xmlns:a16="http://schemas.microsoft.com/office/drawing/2014/main" id="{700A1A46-49AE-433E-9DCA-209BB69EBD31}"/>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3" name="Gruppo 12">
              <a:extLst>
                <a:ext uri="{FF2B5EF4-FFF2-40B4-BE49-F238E27FC236}">
                  <a16:creationId xmlns:a16="http://schemas.microsoft.com/office/drawing/2014/main" id="{46C95875-07C9-4A60-A2CB-EDB483A3C97B}"/>
                </a:ext>
              </a:extLst>
            </p:cNvPr>
            <p:cNvGrpSpPr/>
            <p:nvPr/>
          </p:nvGrpSpPr>
          <p:grpSpPr>
            <a:xfrm>
              <a:off x="2903424" y="230872"/>
              <a:ext cx="1389573" cy="599010"/>
              <a:chOff x="2981720" y="122642"/>
              <a:chExt cx="1389573" cy="599010"/>
            </a:xfrm>
          </p:grpSpPr>
          <p:pic>
            <p:nvPicPr>
              <p:cNvPr id="14" name="Picture 2" descr="ITN Inspire Logo">
                <a:extLst>
                  <a:ext uri="{FF2B5EF4-FFF2-40B4-BE49-F238E27FC236}">
                    <a16:creationId xmlns:a16="http://schemas.microsoft.com/office/drawing/2014/main" id="{CE0F17E8-CE0F-4512-9BC6-3C1EFC4AF7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TN Inspire Logo">
                <a:extLst>
                  <a:ext uri="{FF2B5EF4-FFF2-40B4-BE49-F238E27FC236}">
                    <a16:creationId xmlns:a16="http://schemas.microsoft.com/office/drawing/2014/main" id="{A47D590C-C765-4E82-BA96-D5ACC3CF69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6" name="Tabella 6">
            <a:extLst>
              <a:ext uri="{FF2B5EF4-FFF2-40B4-BE49-F238E27FC236}">
                <a16:creationId xmlns:a16="http://schemas.microsoft.com/office/drawing/2014/main" id="{4469DB98-7DA4-4597-BC02-DA653A2A819C}"/>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803486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Step</a:t>
            </a:r>
            <a:r>
              <a:rPr lang="it-IT" dirty="0">
                <a:latin typeface="Adobe Caslon Pro"/>
              </a:rPr>
              <a:t> 4: </a:t>
            </a:r>
            <a:r>
              <a:rPr lang="it-IT" dirty="0" err="1">
                <a:latin typeface="Adobe Caslon Pro"/>
              </a:rPr>
              <a:t>Hazard</a:t>
            </a:r>
            <a:r>
              <a:rPr lang="it-IT" dirty="0">
                <a:latin typeface="Adobe Caslon Pro"/>
              </a:rPr>
              <a:t> </a:t>
            </a:r>
            <a:r>
              <a:rPr lang="it-IT" dirty="0" err="1">
                <a:latin typeface="Adobe Caslon Pro"/>
              </a:rPr>
              <a:t>Computation</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39</a:t>
            </a:fld>
            <a:endParaRPr lang="it-IT" dirty="0">
              <a:latin typeface="Adobe Caslon Pro"/>
            </a:endParaRPr>
          </a:p>
        </p:txBody>
      </p:sp>
      <p:pic>
        <p:nvPicPr>
          <p:cNvPr id="9" name="Immagine 8"/>
          <p:cNvPicPr>
            <a:picLocks noChangeAspect="1"/>
          </p:cNvPicPr>
          <p:nvPr/>
        </p:nvPicPr>
        <p:blipFill>
          <a:blip r:embed="rId3"/>
          <a:stretch>
            <a:fillRect/>
          </a:stretch>
        </p:blipFill>
        <p:spPr>
          <a:xfrm>
            <a:off x="0" y="2828926"/>
            <a:ext cx="6071972" cy="3134478"/>
          </a:xfrm>
          <a:prstGeom prst="rect">
            <a:avLst/>
          </a:prstGeom>
        </p:spPr>
      </p:pic>
      <p:pic>
        <p:nvPicPr>
          <p:cNvPr id="4" name="Immagine 3"/>
          <p:cNvPicPr>
            <a:picLocks noChangeAspect="1"/>
          </p:cNvPicPr>
          <p:nvPr/>
        </p:nvPicPr>
        <p:blipFill>
          <a:blip r:embed="rId4"/>
          <a:stretch>
            <a:fillRect/>
          </a:stretch>
        </p:blipFill>
        <p:spPr>
          <a:xfrm>
            <a:off x="5752621" y="2773275"/>
            <a:ext cx="6404175" cy="3190129"/>
          </a:xfrm>
          <a:prstGeom prst="rect">
            <a:avLst/>
          </a:prstGeom>
        </p:spPr>
      </p:pic>
      <p:sp>
        <p:nvSpPr>
          <p:cNvPr id="8" name="CasellaDiTesto 7">
            <a:extLst>
              <a:ext uri="{FF2B5EF4-FFF2-40B4-BE49-F238E27FC236}">
                <a16:creationId xmlns:a16="http://schemas.microsoft.com/office/drawing/2014/main" id="{F94DE880-B844-4618-9C78-376622B10692}"/>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10" name="Gruppo 9">
            <a:extLst>
              <a:ext uri="{FF2B5EF4-FFF2-40B4-BE49-F238E27FC236}">
                <a16:creationId xmlns:a16="http://schemas.microsoft.com/office/drawing/2014/main" id="{77667996-6F9C-4CEE-85D9-FC9A42DECD5E}"/>
              </a:ext>
            </a:extLst>
          </p:cNvPr>
          <p:cNvGrpSpPr/>
          <p:nvPr/>
        </p:nvGrpSpPr>
        <p:grpSpPr>
          <a:xfrm>
            <a:off x="2903424" y="373469"/>
            <a:ext cx="1829461" cy="618073"/>
            <a:chOff x="2903424" y="211809"/>
            <a:chExt cx="1829461" cy="618073"/>
          </a:xfrm>
        </p:grpSpPr>
        <p:pic>
          <p:nvPicPr>
            <p:cNvPr id="11" name="Immagine 10">
              <a:extLst>
                <a:ext uri="{FF2B5EF4-FFF2-40B4-BE49-F238E27FC236}">
                  <a16:creationId xmlns:a16="http://schemas.microsoft.com/office/drawing/2014/main" id="{1ED68643-3583-4B0F-8DE3-BDEC1E7454A5}"/>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12" name="Gruppo 11">
              <a:extLst>
                <a:ext uri="{FF2B5EF4-FFF2-40B4-BE49-F238E27FC236}">
                  <a16:creationId xmlns:a16="http://schemas.microsoft.com/office/drawing/2014/main" id="{90144705-A9FD-4BA3-A7D9-8C7B9A7ACE5E}"/>
                </a:ext>
              </a:extLst>
            </p:cNvPr>
            <p:cNvGrpSpPr/>
            <p:nvPr/>
          </p:nvGrpSpPr>
          <p:grpSpPr>
            <a:xfrm>
              <a:off x="2903424" y="230872"/>
              <a:ext cx="1389573" cy="599010"/>
              <a:chOff x="2981720" y="122642"/>
              <a:chExt cx="1389573" cy="599010"/>
            </a:xfrm>
          </p:grpSpPr>
          <p:pic>
            <p:nvPicPr>
              <p:cNvPr id="13" name="Picture 2" descr="ITN Inspire Logo">
                <a:extLst>
                  <a:ext uri="{FF2B5EF4-FFF2-40B4-BE49-F238E27FC236}">
                    <a16:creationId xmlns:a16="http://schemas.microsoft.com/office/drawing/2014/main" id="{1700EF67-8FD8-47EF-9440-1A04ABED3C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TN Inspire Logo">
                <a:extLst>
                  <a:ext uri="{FF2B5EF4-FFF2-40B4-BE49-F238E27FC236}">
                    <a16:creationId xmlns:a16="http://schemas.microsoft.com/office/drawing/2014/main" id="{44A418EA-958D-498D-8629-DBE85C35062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5" name="Tabella 6">
            <a:extLst>
              <a:ext uri="{FF2B5EF4-FFF2-40B4-BE49-F238E27FC236}">
                <a16:creationId xmlns:a16="http://schemas.microsoft.com/office/drawing/2014/main" id="{6D0855FE-C914-4688-ADE5-090A28717F25}"/>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819125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2"/>
          </p:nvPr>
        </p:nvSpPr>
        <p:spPr>
          <a:xfrm>
            <a:off x="741123" y="2663826"/>
            <a:ext cx="5354877" cy="585262"/>
          </a:xfrm>
        </p:spPr>
        <p:txBody>
          <a:bodyPr/>
          <a:lstStyle/>
          <a:p>
            <a:pPr marL="285750" indent="-285750">
              <a:buFont typeface="Wingdings" panose="05000000000000000000" pitchFamily="2" charset="2"/>
              <a:buChar char="§"/>
            </a:pPr>
            <a:r>
              <a:rPr lang="it-IT" dirty="0" err="1">
                <a:latin typeface="Adobe Caslon Pro"/>
              </a:rPr>
              <a:t>Probabilistic</a:t>
            </a:r>
            <a:r>
              <a:rPr lang="it-IT" dirty="0">
                <a:latin typeface="Adobe Caslon Pro"/>
              </a:rPr>
              <a:t> framework for </a:t>
            </a:r>
            <a:r>
              <a:rPr lang="it-IT" i="1" dirty="0">
                <a:latin typeface="Adobe Caslon Pro"/>
              </a:rPr>
              <a:t>(i)</a:t>
            </a:r>
            <a:r>
              <a:rPr lang="it-IT" dirty="0">
                <a:latin typeface="Adobe Caslon Pro"/>
              </a:rPr>
              <a:t> </a:t>
            </a:r>
            <a:r>
              <a:rPr lang="it-IT" dirty="0" err="1">
                <a:latin typeface="Adobe Caslon Pro"/>
              </a:rPr>
              <a:t>assessing</a:t>
            </a:r>
            <a:r>
              <a:rPr lang="it-IT" dirty="0">
                <a:latin typeface="Adobe Caslon Pro"/>
              </a:rPr>
              <a:t> design, </a:t>
            </a:r>
            <a:r>
              <a:rPr lang="it-IT" i="1" dirty="0">
                <a:latin typeface="Adobe Caslon Pro"/>
              </a:rPr>
              <a:t>(ii)</a:t>
            </a:r>
            <a:r>
              <a:rPr lang="it-IT" dirty="0">
                <a:latin typeface="Adobe Caslon Pro"/>
              </a:rPr>
              <a:t> </a:t>
            </a:r>
            <a:r>
              <a:rPr lang="it-IT" dirty="0" err="1">
                <a:latin typeface="Adobe Caslon Pro"/>
              </a:rPr>
              <a:t>evaluation</a:t>
            </a:r>
            <a:r>
              <a:rPr lang="it-IT" dirty="0">
                <a:latin typeface="Adobe Caslon Pro"/>
              </a:rPr>
              <a:t> and </a:t>
            </a:r>
            <a:r>
              <a:rPr lang="it-IT" i="1" dirty="0">
                <a:latin typeface="Adobe Caslon Pro"/>
              </a:rPr>
              <a:t>(iii)</a:t>
            </a:r>
            <a:r>
              <a:rPr lang="it-IT" dirty="0">
                <a:latin typeface="Adobe Caslon Pro"/>
              </a:rPr>
              <a:t> planning of </a:t>
            </a:r>
            <a:r>
              <a:rPr lang="it-IT" dirty="0" err="1">
                <a:latin typeface="Adobe Caslon Pro"/>
              </a:rPr>
              <a:t>civil</a:t>
            </a:r>
            <a:r>
              <a:rPr lang="it-IT" dirty="0">
                <a:latin typeface="Adobe Caslon Pro"/>
              </a:rPr>
              <a:t> system. </a:t>
            </a: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4</a:t>
            </a:fld>
            <a:endParaRPr lang="it-IT" dirty="0">
              <a:latin typeface="Adobe Caslon Pro"/>
            </a:endParaRPr>
          </a:p>
        </p:txBody>
      </p:sp>
      <p:graphicFrame>
        <p:nvGraphicFramePr>
          <p:cNvPr id="5" name="Tabella 6">
            <a:extLst>
              <a:ext uri="{FF2B5EF4-FFF2-40B4-BE49-F238E27FC236}">
                <a16:creationId xmlns:a16="http://schemas.microsoft.com/office/drawing/2014/main" id="{4E2983C5-5298-4039-8AE4-A9BA96F3EF75}"/>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b="1" i="0" u="none" kern="1200" dirty="0" err="1">
                          <a:solidFill>
                            <a:schemeClr val="bg1"/>
                          </a:solidFill>
                          <a:latin typeface="Adobe Caslon Pro"/>
                          <a:ea typeface="+mn-ea"/>
                          <a:cs typeface="Arial" panose="020B0604020202020204" pitchFamily="34" charset="0"/>
                        </a:rPr>
                        <a:t>Introduction</a:t>
                      </a:r>
                      <a:endParaRPr lang="it-IT" sz="1800" b="1" i="0" u="none" kern="1200" dirty="0">
                        <a:solidFill>
                          <a:schemeClr val="bg1"/>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grpSp>
        <p:nvGrpSpPr>
          <p:cNvPr id="28" name="Gruppo 27">
            <a:extLst>
              <a:ext uri="{FF2B5EF4-FFF2-40B4-BE49-F238E27FC236}">
                <a16:creationId xmlns:a16="http://schemas.microsoft.com/office/drawing/2014/main" id="{B622D837-5877-4084-B587-113240DC2C94}"/>
              </a:ext>
            </a:extLst>
          </p:cNvPr>
          <p:cNvGrpSpPr/>
          <p:nvPr/>
        </p:nvGrpSpPr>
        <p:grpSpPr>
          <a:xfrm>
            <a:off x="2903424" y="373469"/>
            <a:ext cx="1829461" cy="618073"/>
            <a:chOff x="2903424" y="211809"/>
            <a:chExt cx="1829461" cy="618073"/>
          </a:xfrm>
        </p:grpSpPr>
        <p:pic>
          <p:nvPicPr>
            <p:cNvPr id="29" name="Immagine 28">
              <a:extLst>
                <a:ext uri="{FF2B5EF4-FFF2-40B4-BE49-F238E27FC236}">
                  <a16:creationId xmlns:a16="http://schemas.microsoft.com/office/drawing/2014/main" id="{1F292E8E-DC6A-435A-8855-A83A9B725F0E}"/>
                </a:ext>
              </a:extLst>
            </p:cNvPr>
            <p:cNvPicPr>
              <a:picLocks noChangeAspect="1"/>
            </p:cNvPicPr>
            <p:nvPr/>
          </p:nvPicPr>
          <p:blipFill rotWithShape="1">
            <a:blip r:embed="rId3"/>
            <a:srcRect l="41248" b="12747"/>
            <a:stretch/>
          </p:blipFill>
          <p:spPr>
            <a:xfrm>
              <a:off x="3588051" y="211809"/>
              <a:ext cx="1144834" cy="326585"/>
            </a:xfrm>
            <a:prstGeom prst="rect">
              <a:avLst/>
            </a:prstGeom>
          </p:spPr>
        </p:pic>
        <p:grpSp>
          <p:nvGrpSpPr>
            <p:cNvPr id="27" name="Gruppo 26">
              <a:extLst>
                <a:ext uri="{FF2B5EF4-FFF2-40B4-BE49-F238E27FC236}">
                  <a16:creationId xmlns:a16="http://schemas.microsoft.com/office/drawing/2014/main" id="{F07FE44B-2657-4BD2-A704-913BA47E0C7D}"/>
                </a:ext>
              </a:extLst>
            </p:cNvPr>
            <p:cNvGrpSpPr/>
            <p:nvPr/>
          </p:nvGrpSpPr>
          <p:grpSpPr>
            <a:xfrm>
              <a:off x="2903424" y="230872"/>
              <a:ext cx="1389573" cy="599010"/>
              <a:chOff x="2981720" y="122642"/>
              <a:chExt cx="1389573" cy="599010"/>
            </a:xfrm>
          </p:grpSpPr>
          <p:pic>
            <p:nvPicPr>
              <p:cNvPr id="31" name="Picture 2" descr="ITN Inspire Logo">
                <a:extLst>
                  <a:ext uri="{FF2B5EF4-FFF2-40B4-BE49-F238E27FC236}">
                    <a16:creationId xmlns:a16="http://schemas.microsoft.com/office/drawing/2014/main" id="{0EDF2DBF-A132-43C6-B07D-7207748753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TN Inspire Logo">
                <a:extLst>
                  <a:ext uri="{FF2B5EF4-FFF2-40B4-BE49-F238E27FC236}">
                    <a16:creationId xmlns:a16="http://schemas.microsoft.com/office/drawing/2014/main" id="{DECC09B9-ACB8-4E23-888D-73F5CA1E46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 name="CasellaDiTesto 33">
            <a:extLst>
              <a:ext uri="{FF2B5EF4-FFF2-40B4-BE49-F238E27FC236}">
                <a16:creationId xmlns:a16="http://schemas.microsoft.com/office/drawing/2014/main" id="{39023696-3356-4DE9-A99A-E913FC5FA916}"/>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pic>
        <p:nvPicPr>
          <p:cNvPr id="12" name="Immagine 11">
            <a:extLst>
              <a:ext uri="{FF2B5EF4-FFF2-40B4-BE49-F238E27FC236}">
                <a16:creationId xmlns:a16="http://schemas.microsoft.com/office/drawing/2014/main" id="{D612677C-DA0F-4D39-9DC7-CD4165FD6850}"/>
              </a:ext>
            </a:extLst>
          </p:cNvPr>
          <p:cNvPicPr>
            <a:picLocks noChangeAspect="1"/>
          </p:cNvPicPr>
          <p:nvPr/>
        </p:nvPicPr>
        <p:blipFill>
          <a:blip r:embed="rId6"/>
          <a:stretch>
            <a:fillRect/>
          </a:stretch>
        </p:blipFill>
        <p:spPr>
          <a:xfrm>
            <a:off x="6096000" y="2373420"/>
            <a:ext cx="5662494" cy="3450543"/>
          </a:xfrm>
          <a:prstGeom prst="rect">
            <a:avLst/>
          </a:prstGeom>
        </p:spPr>
      </p:pic>
      <p:sp>
        <p:nvSpPr>
          <p:cNvPr id="30" name="CasellaDiTesto 29">
            <a:extLst>
              <a:ext uri="{FF2B5EF4-FFF2-40B4-BE49-F238E27FC236}">
                <a16:creationId xmlns:a16="http://schemas.microsoft.com/office/drawing/2014/main" id="{28A1041F-3762-401B-BB84-1108EEC27252}"/>
              </a:ext>
            </a:extLst>
          </p:cNvPr>
          <p:cNvSpPr txBox="1"/>
          <p:nvPr/>
        </p:nvSpPr>
        <p:spPr>
          <a:xfrm>
            <a:off x="6180880" y="5767392"/>
            <a:ext cx="5404795" cy="646331"/>
          </a:xfrm>
          <a:prstGeom prst="rect">
            <a:avLst/>
          </a:prstGeom>
          <a:noFill/>
        </p:spPr>
        <p:txBody>
          <a:bodyPr wrap="square" rtlCol="0">
            <a:spAutoFit/>
          </a:bodyPr>
          <a:lstStyle/>
          <a:p>
            <a:pPr algn="r"/>
            <a:r>
              <a:rPr lang="it-IT" sz="1200" b="1" u="none" strike="noStrike" baseline="0" dirty="0">
                <a:latin typeface="Adobe Caslon Pro"/>
              </a:rPr>
              <a:t>Fig.1 </a:t>
            </a:r>
            <a:r>
              <a:rPr lang="it-IT" sz="1200" b="0" u="none" strike="noStrike" baseline="0" dirty="0">
                <a:latin typeface="Adobe Caslon Pro"/>
              </a:rPr>
              <a:t>– PBEE concept: </a:t>
            </a:r>
            <a:r>
              <a:rPr lang="it-IT" sz="1200" b="0" u="none" strike="noStrike" baseline="0" dirty="0" err="1">
                <a:latin typeface="Adobe Caslon Pro"/>
              </a:rPr>
              <a:t>seismic</a:t>
            </a:r>
            <a:r>
              <a:rPr lang="it-IT" sz="1200" b="0" u="none" strike="noStrike" baseline="0" dirty="0">
                <a:latin typeface="Adobe Caslon Pro"/>
              </a:rPr>
              <a:t> performance </a:t>
            </a:r>
            <a:r>
              <a:rPr lang="it-IT" sz="1200" b="0" u="none" strike="noStrike" baseline="0" dirty="0" err="1">
                <a:latin typeface="Adobe Caslon Pro"/>
              </a:rPr>
              <a:t>objectives</a:t>
            </a:r>
            <a:r>
              <a:rPr lang="it-IT" sz="1200" b="0" u="none" strike="noStrike" baseline="0" dirty="0">
                <a:latin typeface="Adobe Caslon Pro"/>
              </a:rPr>
              <a:t> </a:t>
            </a:r>
            <a:r>
              <a:rPr lang="it-IT" sz="1200" b="0" i="1" u="none" strike="noStrike" baseline="0" dirty="0">
                <a:latin typeface="Adobe Caslon Pro"/>
              </a:rPr>
              <a:t>vs</a:t>
            </a:r>
            <a:r>
              <a:rPr lang="it-IT" sz="1200" b="0" u="none" strike="noStrike" baseline="0" dirty="0">
                <a:latin typeface="Adobe Caslon Pro"/>
              </a:rPr>
              <a:t> </a:t>
            </a:r>
            <a:r>
              <a:rPr lang="it-IT" sz="1200" b="0" u="none" strike="noStrike" baseline="0" dirty="0" err="1">
                <a:latin typeface="Adobe Caslon Pro"/>
              </a:rPr>
              <a:t>seismic</a:t>
            </a:r>
            <a:r>
              <a:rPr lang="it-IT" sz="1200" b="0" u="none" strike="noStrike" baseline="0" dirty="0">
                <a:latin typeface="Adobe Caslon Pro"/>
              </a:rPr>
              <a:t> hazard </a:t>
            </a:r>
            <a:r>
              <a:rPr lang="it-IT" sz="1200" b="0" u="none" strike="noStrike" baseline="0" dirty="0" err="1">
                <a:latin typeface="Adobe Caslon Pro"/>
              </a:rPr>
              <a:t>level</a:t>
            </a:r>
            <a:r>
              <a:rPr lang="it-IT" sz="1200" dirty="0">
                <a:latin typeface="Adobe Caslon Pro"/>
              </a:rPr>
              <a:t>. </a:t>
            </a:r>
            <a:r>
              <a:rPr lang="it-IT" sz="1200" i="1" dirty="0">
                <a:latin typeface="Adobe Caslon Pro"/>
              </a:rPr>
              <a:t>©</a:t>
            </a:r>
            <a:r>
              <a:rPr lang="it-IT" sz="1200" b="0" i="1" u="none" strike="noStrike" baseline="0" dirty="0">
                <a:latin typeface="Adobe Caslon Pro"/>
              </a:rPr>
              <a:t>Poland </a:t>
            </a:r>
            <a:r>
              <a:rPr lang="en-US" sz="1200" b="0" i="1" u="none" strike="noStrike" baseline="0" dirty="0">
                <a:latin typeface="Adobe Caslon Pro"/>
              </a:rPr>
              <a:t>et al.,(1995)-Vision 2000: Performance Based Earthquake Engineering of buildings. Structural Engineers Association of California, Sacramento, CA.</a:t>
            </a:r>
            <a:endParaRPr lang="en-GB" sz="1050" i="1" dirty="0">
              <a:latin typeface="Adobe Caslon Pro"/>
            </a:endParaRPr>
          </a:p>
        </p:txBody>
      </p:sp>
      <p:sp>
        <p:nvSpPr>
          <p:cNvPr id="3" name="Segnaposto testo 2"/>
          <p:cNvSpPr>
            <a:spLocks noGrp="1"/>
          </p:cNvSpPr>
          <p:nvPr>
            <p:ph type="body" sz="quarter" idx="11"/>
          </p:nvPr>
        </p:nvSpPr>
        <p:spPr/>
        <p:txBody>
          <a:bodyPr/>
          <a:lstStyle/>
          <a:p>
            <a:r>
              <a:rPr lang="it-IT" b="1" dirty="0">
                <a:latin typeface="Adobe Caslon Pro"/>
              </a:rPr>
              <a:t>PBEE</a:t>
            </a:r>
            <a:r>
              <a:rPr lang="it-IT" dirty="0">
                <a:latin typeface="Adobe Caslon Pro"/>
              </a:rPr>
              <a:t>: </a:t>
            </a:r>
            <a:r>
              <a:rPr lang="it-IT" b="1" dirty="0">
                <a:latin typeface="Adobe Caslon Pro"/>
              </a:rPr>
              <a:t>P</a:t>
            </a:r>
            <a:r>
              <a:rPr lang="it-IT" dirty="0">
                <a:latin typeface="Adobe Caslon Pro"/>
              </a:rPr>
              <a:t>erformance </a:t>
            </a:r>
            <a:r>
              <a:rPr lang="it-IT" b="1" dirty="0" err="1">
                <a:latin typeface="Adobe Caslon Pro"/>
              </a:rPr>
              <a:t>B</a:t>
            </a:r>
            <a:r>
              <a:rPr lang="it-IT" dirty="0" err="1">
                <a:latin typeface="Adobe Caslon Pro"/>
              </a:rPr>
              <a:t>ased</a:t>
            </a:r>
            <a:r>
              <a:rPr lang="it-IT" dirty="0">
                <a:latin typeface="Adobe Caslon Pro"/>
              </a:rPr>
              <a:t> </a:t>
            </a:r>
            <a:r>
              <a:rPr lang="it-IT" b="1" dirty="0" err="1">
                <a:latin typeface="Adobe Caslon Pro"/>
              </a:rPr>
              <a:t>E</a:t>
            </a:r>
            <a:r>
              <a:rPr lang="it-IT" dirty="0" err="1">
                <a:latin typeface="Adobe Caslon Pro"/>
              </a:rPr>
              <a:t>arthquake</a:t>
            </a:r>
            <a:r>
              <a:rPr lang="it-IT" dirty="0">
                <a:latin typeface="Adobe Caslon Pro"/>
              </a:rPr>
              <a:t> </a:t>
            </a:r>
            <a:r>
              <a:rPr lang="it-IT" b="1" dirty="0">
                <a:latin typeface="Adobe Caslon Pro"/>
              </a:rPr>
              <a:t>E</a:t>
            </a:r>
            <a:r>
              <a:rPr lang="it-IT" dirty="0">
                <a:latin typeface="Adobe Caslon Pro"/>
              </a:rPr>
              <a:t>ngineering</a:t>
            </a:r>
            <a:endParaRPr lang="en-GB" dirty="0">
              <a:latin typeface="Adobe Caslon Pro"/>
            </a:endParaRPr>
          </a:p>
        </p:txBody>
      </p:sp>
      <p:sp>
        <p:nvSpPr>
          <p:cNvPr id="36" name="Segnaposto testo 3">
            <a:extLst>
              <a:ext uri="{FF2B5EF4-FFF2-40B4-BE49-F238E27FC236}">
                <a16:creationId xmlns:a16="http://schemas.microsoft.com/office/drawing/2014/main" id="{754866C2-0AB3-4FA9-B457-B4E31867753B}"/>
              </a:ext>
            </a:extLst>
          </p:cNvPr>
          <p:cNvSpPr txBox="1">
            <a:spLocks/>
          </p:cNvSpPr>
          <p:nvPr/>
        </p:nvSpPr>
        <p:spPr>
          <a:xfrm>
            <a:off x="741123" y="3569870"/>
            <a:ext cx="5354877" cy="585262"/>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it-IT" dirty="0">
                <a:latin typeface="Adobe Caslon Pro"/>
              </a:rPr>
              <a:t>load-and-</a:t>
            </a:r>
            <a:r>
              <a:rPr lang="it-IT" dirty="0" err="1">
                <a:latin typeface="Adobe Caslon Pro"/>
              </a:rPr>
              <a:t>resistence</a:t>
            </a:r>
            <a:r>
              <a:rPr lang="it-IT" dirty="0">
                <a:latin typeface="Adobe Caslon Pro"/>
              </a:rPr>
              <a:t>-</a:t>
            </a:r>
            <a:r>
              <a:rPr lang="it-IT" dirty="0" err="1">
                <a:latin typeface="Adobe Caslon Pro"/>
              </a:rPr>
              <a:t>factor</a:t>
            </a:r>
            <a:r>
              <a:rPr lang="it-IT" dirty="0">
                <a:latin typeface="Adobe Caslon Pro"/>
              </a:rPr>
              <a:t> design (LRFD)</a:t>
            </a:r>
          </a:p>
          <a:p>
            <a:r>
              <a:rPr lang="it-IT" sz="1000" dirty="0">
                <a:latin typeface="Adobe Caslon Pro"/>
              </a:rPr>
              <a:t> </a:t>
            </a:r>
            <a:endParaRPr lang="it-IT" sz="1000" dirty="0">
              <a:latin typeface="TI-Nspire" panose="02020603050405020304" pitchFamily="18" charset="-120"/>
              <a:ea typeface="TI-Nspire" panose="02020603050405020304" pitchFamily="18" charset="-120"/>
            </a:endParaRPr>
          </a:p>
          <a:p>
            <a:r>
              <a:rPr lang="it-IT" dirty="0">
                <a:latin typeface="TI-Nspire" panose="02020603050405020304" pitchFamily="18" charset="-120"/>
                <a:ea typeface="TI-Nspire" panose="02020603050405020304" pitchFamily="18" charset="-120"/>
              </a:rPr>
              <a:t>	 performance </a:t>
            </a:r>
            <a:r>
              <a:rPr lang="it-IT" dirty="0" err="1">
                <a:latin typeface="TI-Nspire" panose="02020603050405020304" pitchFamily="18" charset="-120"/>
                <a:ea typeface="TI-Nspire" panose="02020603050405020304" pitchFamily="18" charset="-120"/>
              </a:rPr>
              <a:t>based</a:t>
            </a:r>
            <a:r>
              <a:rPr lang="it-IT" dirty="0">
                <a:latin typeface="TI-Nspire" panose="02020603050405020304" pitchFamily="18" charset="-120"/>
                <a:ea typeface="TI-Nspire" panose="02020603050405020304" pitchFamily="18" charset="-120"/>
              </a:rPr>
              <a:t> design (PBD):</a:t>
            </a:r>
          </a:p>
          <a:p>
            <a:r>
              <a:rPr lang="it-IT" dirty="0">
                <a:latin typeface="Adobe Caslon Pro"/>
              </a:rPr>
              <a:t>              3Ds – i.e. </a:t>
            </a:r>
            <a:r>
              <a:rPr lang="it-IT" dirty="0" err="1">
                <a:latin typeface="Adobe Caslon Pro"/>
              </a:rPr>
              <a:t>downtime</a:t>
            </a:r>
            <a:r>
              <a:rPr lang="it-IT" dirty="0">
                <a:latin typeface="Adobe Caslon Pro"/>
              </a:rPr>
              <a:t>, </a:t>
            </a:r>
            <a:r>
              <a:rPr lang="it-IT" dirty="0" err="1">
                <a:latin typeface="Adobe Caslon Pro"/>
              </a:rPr>
              <a:t>dollars</a:t>
            </a:r>
            <a:r>
              <a:rPr lang="it-IT" dirty="0">
                <a:latin typeface="Adobe Caslon Pro"/>
              </a:rPr>
              <a:t>, </a:t>
            </a:r>
            <a:r>
              <a:rPr lang="it-IT" dirty="0" err="1">
                <a:latin typeface="Adobe Caslon Pro"/>
              </a:rPr>
              <a:t>death</a:t>
            </a:r>
            <a:endParaRPr lang="it-IT" dirty="0">
              <a:latin typeface="Adobe Caslon Pro"/>
            </a:endParaRPr>
          </a:p>
        </p:txBody>
      </p:sp>
      <p:cxnSp>
        <p:nvCxnSpPr>
          <p:cNvPr id="37" name="Connettore 2 36" title="Standard Normal CDF">
            <a:extLst>
              <a:ext uri="{FF2B5EF4-FFF2-40B4-BE49-F238E27FC236}">
                <a16:creationId xmlns:a16="http://schemas.microsoft.com/office/drawing/2014/main" id="{43F0FE0F-8EF2-40E0-9CE2-2CA9FA9748A8}"/>
              </a:ext>
            </a:extLst>
          </p:cNvPr>
          <p:cNvCxnSpPr>
            <a:cxnSpLocks/>
          </p:cNvCxnSpPr>
          <p:nvPr/>
        </p:nvCxnSpPr>
        <p:spPr>
          <a:xfrm flipV="1">
            <a:off x="3418561" y="3862501"/>
            <a:ext cx="0" cy="420132"/>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Segnaposto testo 3">
            <a:extLst>
              <a:ext uri="{FF2B5EF4-FFF2-40B4-BE49-F238E27FC236}">
                <a16:creationId xmlns:a16="http://schemas.microsoft.com/office/drawing/2014/main" id="{6DD47F9A-7A23-4DC4-B929-F392E3791F62}"/>
              </a:ext>
            </a:extLst>
          </p:cNvPr>
          <p:cNvSpPr txBox="1">
            <a:spLocks/>
          </p:cNvSpPr>
          <p:nvPr/>
        </p:nvSpPr>
        <p:spPr>
          <a:xfrm>
            <a:off x="741123" y="5190306"/>
            <a:ext cx="5354877" cy="585262"/>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it-IT" dirty="0">
                <a:latin typeface="Adobe Caslon Pro"/>
              </a:rPr>
              <a:t>2 </a:t>
            </a:r>
            <a:r>
              <a:rPr lang="it-IT" dirty="0" err="1">
                <a:latin typeface="Adobe Caslon Pro"/>
              </a:rPr>
              <a:t>axes</a:t>
            </a:r>
            <a:r>
              <a:rPr lang="it-IT" dirty="0">
                <a:latin typeface="Adobe Caslon Pro"/>
              </a:rPr>
              <a:t> </a:t>
            </a:r>
            <a:r>
              <a:rPr lang="it-IT" dirty="0" err="1">
                <a:latin typeface="Adobe Caslon Pro"/>
              </a:rPr>
              <a:t>define</a:t>
            </a:r>
            <a:r>
              <a:rPr lang="it-IT" dirty="0">
                <a:latin typeface="Adobe Caslon Pro"/>
              </a:rPr>
              <a:t> the domain of </a:t>
            </a:r>
            <a:r>
              <a:rPr lang="it-IT" dirty="0" err="1">
                <a:latin typeface="Adobe Caslon Pro"/>
              </a:rPr>
              <a:t>acceptable</a:t>
            </a:r>
            <a:r>
              <a:rPr lang="it-IT" dirty="0">
                <a:latin typeface="Adobe Caslon Pro"/>
              </a:rPr>
              <a:t> </a:t>
            </a:r>
            <a:r>
              <a:rPr lang="it-IT" dirty="0" err="1">
                <a:latin typeface="Adobe Caslon Pro"/>
              </a:rPr>
              <a:t>system’s</a:t>
            </a:r>
            <a:r>
              <a:rPr lang="it-IT" dirty="0">
                <a:latin typeface="Adobe Caslon Pro"/>
              </a:rPr>
              <a:t> </a:t>
            </a:r>
            <a:r>
              <a:rPr lang="it-IT" dirty="0" err="1">
                <a:latin typeface="Adobe Caslon Pro"/>
              </a:rPr>
              <a:t>response</a:t>
            </a:r>
            <a:r>
              <a:rPr lang="it-IT" dirty="0">
                <a:latin typeface="Adobe Caslon Pro"/>
              </a:rPr>
              <a:t>: </a:t>
            </a:r>
          </a:p>
          <a:p>
            <a:pPr marL="285750" indent="-285750">
              <a:buFontTx/>
              <a:buChar char="-"/>
            </a:pPr>
            <a:r>
              <a:rPr lang="it-IT" dirty="0">
                <a:latin typeface="Adobe Caslon Pro"/>
              </a:rPr>
              <a:t>System performance </a:t>
            </a:r>
            <a:r>
              <a:rPr lang="it-IT" dirty="0" err="1">
                <a:latin typeface="Adobe Caslon Pro"/>
              </a:rPr>
              <a:t>objectives</a:t>
            </a:r>
            <a:endParaRPr lang="it-IT" dirty="0">
              <a:latin typeface="Adobe Caslon Pro"/>
            </a:endParaRPr>
          </a:p>
          <a:p>
            <a:pPr marL="285750" indent="-285750">
              <a:buFontTx/>
              <a:buChar char="-"/>
            </a:pPr>
            <a:r>
              <a:rPr lang="it-IT" dirty="0" err="1">
                <a:latin typeface="Adobe Caslon Pro"/>
              </a:rPr>
              <a:t>Seismic</a:t>
            </a:r>
            <a:r>
              <a:rPr lang="it-IT" dirty="0">
                <a:latin typeface="Adobe Caslon Pro"/>
              </a:rPr>
              <a:t> hazard </a:t>
            </a:r>
            <a:r>
              <a:rPr lang="it-IT" dirty="0" err="1">
                <a:latin typeface="Adobe Caslon Pro"/>
              </a:rPr>
              <a:t>level</a:t>
            </a:r>
            <a:r>
              <a:rPr lang="it-IT" dirty="0">
                <a:latin typeface="Adobe Caslon Pro"/>
              </a:rPr>
              <a:t>, w.r.t. </a:t>
            </a:r>
            <a:r>
              <a:rPr lang="it-IT" dirty="0" err="1">
                <a:latin typeface="Adobe Caslon Pro"/>
              </a:rPr>
              <a:t>return</a:t>
            </a:r>
            <a:r>
              <a:rPr lang="it-IT" dirty="0">
                <a:latin typeface="Adobe Caslon Pro"/>
              </a:rPr>
              <a:t> </a:t>
            </a:r>
            <a:r>
              <a:rPr lang="it-IT" dirty="0" err="1">
                <a:latin typeface="Adobe Caslon Pro"/>
              </a:rPr>
              <a:t>periods</a:t>
            </a:r>
            <a:r>
              <a:rPr lang="it-IT" dirty="0">
                <a:latin typeface="Adobe Caslon Pro"/>
              </a:rPr>
              <a:t> </a:t>
            </a:r>
          </a:p>
        </p:txBody>
      </p:sp>
      <p:cxnSp>
        <p:nvCxnSpPr>
          <p:cNvPr id="21" name="Connettore diritto 20">
            <a:extLst>
              <a:ext uri="{FF2B5EF4-FFF2-40B4-BE49-F238E27FC236}">
                <a16:creationId xmlns:a16="http://schemas.microsoft.com/office/drawing/2014/main" id="{0461C284-0EC4-4273-B2F9-BEF2D5271E08}"/>
              </a:ext>
            </a:extLst>
          </p:cNvPr>
          <p:cNvCxnSpPr/>
          <p:nvPr/>
        </p:nvCxnSpPr>
        <p:spPr>
          <a:xfrm>
            <a:off x="8287473" y="2629101"/>
            <a:ext cx="2095018" cy="0"/>
          </a:xfrm>
          <a:prstGeom prst="line">
            <a:avLst/>
          </a:prstGeom>
          <a:ln w="57150">
            <a:solidFill>
              <a:srgbClr val="A01625"/>
            </a:solidFill>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2FCDACFB-5CD6-44B0-AC30-92A9A14F3658}"/>
              </a:ext>
            </a:extLst>
          </p:cNvPr>
          <p:cNvCxnSpPr>
            <a:cxnSpLocks/>
          </p:cNvCxnSpPr>
          <p:nvPr/>
        </p:nvCxnSpPr>
        <p:spPr>
          <a:xfrm flipV="1">
            <a:off x="6470248" y="3461261"/>
            <a:ext cx="0" cy="1571752"/>
          </a:xfrm>
          <a:prstGeom prst="line">
            <a:avLst/>
          </a:prstGeom>
          <a:ln w="57150">
            <a:solidFill>
              <a:srgbClr val="A0162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506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Summary</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40</a:t>
            </a:fld>
            <a:endParaRPr lang="it-IT" dirty="0">
              <a:latin typeface="Adobe Caslon Pro"/>
            </a:endParaRPr>
          </a:p>
        </p:txBody>
      </p:sp>
      <mc:AlternateContent xmlns:mc="http://schemas.openxmlformats.org/markup-compatibility/2006" xmlns:a14="http://schemas.microsoft.com/office/drawing/2010/main">
        <mc:Choice Requires="a14">
          <p:graphicFrame>
            <p:nvGraphicFramePr>
              <p:cNvPr id="3" name="Diagramma 2"/>
              <p:cNvGraphicFramePr/>
              <p:nvPr>
                <p:extLst>
                  <p:ext uri="{D42A27DB-BD31-4B8C-83A1-F6EECF244321}">
                    <p14:modId xmlns:p14="http://schemas.microsoft.com/office/powerpoint/2010/main" val="2664118713"/>
                  </p:ext>
                </p:extLst>
              </p:nvPr>
            </p:nvGraphicFramePr>
            <p:xfrm>
              <a:off x="1157535" y="2565129"/>
              <a:ext cx="10035184" cy="39277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3" name="Diagramma 2"/>
              <p:cNvGraphicFramePr/>
              <p:nvPr>
                <p:extLst>
                  <p:ext uri="{D42A27DB-BD31-4B8C-83A1-F6EECF244321}">
                    <p14:modId xmlns:p14="http://schemas.microsoft.com/office/powerpoint/2010/main" val="2664118713"/>
                  </p:ext>
                </p:extLst>
              </p:nvPr>
            </p:nvGraphicFramePr>
            <p:xfrm>
              <a:off x="1157535" y="2565129"/>
              <a:ext cx="10035184" cy="39277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7" name="CasellaDiTesto 6">
            <a:extLst>
              <a:ext uri="{FF2B5EF4-FFF2-40B4-BE49-F238E27FC236}">
                <a16:creationId xmlns:a16="http://schemas.microsoft.com/office/drawing/2014/main" id="{6E4063AD-283C-40A6-AB61-6C2E536195BA}"/>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12"/>
              </a:rPr>
              <a:t>chiara.nardin@unitn.it</a:t>
            </a:r>
            <a:endParaRPr lang="it-IT" sz="1400" dirty="0">
              <a:latin typeface="Adobe Caslon Pro"/>
            </a:endParaRPr>
          </a:p>
        </p:txBody>
      </p:sp>
      <p:grpSp>
        <p:nvGrpSpPr>
          <p:cNvPr id="8" name="Gruppo 7">
            <a:extLst>
              <a:ext uri="{FF2B5EF4-FFF2-40B4-BE49-F238E27FC236}">
                <a16:creationId xmlns:a16="http://schemas.microsoft.com/office/drawing/2014/main" id="{93B53D90-AEC5-4C0E-9B77-17740C0F07C2}"/>
              </a:ext>
            </a:extLst>
          </p:cNvPr>
          <p:cNvGrpSpPr/>
          <p:nvPr/>
        </p:nvGrpSpPr>
        <p:grpSpPr>
          <a:xfrm>
            <a:off x="2903424" y="373469"/>
            <a:ext cx="1829461" cy="618073"/>
            <a:chOff x="2903424" y="211809"/>
            <a:chExt cx="1829461" cy="618073"/>
          </a:xfrm>
        </p:grpSpPr>
        <p:pic>
          <p:nvPicPr>
            <p:cNvPr id="9" name="Immagine 8">
              <a:extLst>
                <a:ext uri="{FF2B5EF4-FFF2-40B4-BE49-F238E27FC236}">
                  <a16:creationId xmlns:a16="http://schemas.microsoft.com/office/drawing/2014/main" id="{D66AEED9-6066-4A8A-95F0-145AE07A8E80}"/>
                </a:ext>
              </a:extLst>
            </p:cNvPr>
            <p:cNvPicPr>
              <a:picLocks noChangeAspect="1"/>
            </p:cNvPicPr>
            <p:nvPr/>
          </p:nvPicPr>
          <p:blipFill rotWithShape="1">
            <a:blip r:embed="rId13"/>
            <a:srcRect l="41248" b="12747"/>
            <a:stretch/>
          </p:blipFill>
          <p:spPr>
            <a:xfrm>
              <a:off x="3588051" y="211809"/>
              <a:ext cx="1144834" cy="326585"/>
            </a:xfrm>
            <a:prstGeom prst="rect">
              <a:avLst/>
            </a:prstGeom>
          </p:spPr>
        </p:pic>
        <p:grpSp>
          <p:nvGrpSpPr>
            <p:cNvPr id="10" name="Gruppo 9">
              <a:extLst>
                <a:ext uri="{FF2B5EF4-FFF2-40B4-BE49-F238E27FC236}">
                  <a16:creationId xmlns:a16="http://schemas.microsoft.com/office/drawing/2014/main" id="{0FB761F0-5331-45EC-A616-FA7CCF3C478E}"/>
                </a:ext>
              </a:extLst>
            </p:cNvPr>
            <p:cNvGrpSpPr/>
            <p:nvPr/>
          </p:nvGrpSpPr>
          <p:grpSpPr>
            <a:xfrm>
              <a:off x="2903424" y="230872"/>
              <a:ext cx="1389573" cy="599010"/>
              <a:chOff x="2981720" y="122642"/>
              <a:chExt cx="1389573" cy="599010"/>
            </a:xfrm>
          </p:grpSpPr>
          <p:pic>
            <p:nvPicPr>
              <p:cNvPr id="11" name="Picture 2" descr="ITN Inspire Logo">
                <a:extLst>
                  <a:ext uri="{FF2B5EF4-FFF2-40B4-BE49-F238E27FC236}">
                    <a16:creationId xmlns:a16="http://schemas.microsoft.com/office/drawing/2014/main" id="{E366AFA8-A036-4A2A-A6F1-8643826C851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TN Inspire Logo">
                <a:extLst>
                  <a:ext uri="{FF2B5EF4-FFF2-40B4-BE49-F238E27FC236}">
                    <a16:creationId xmlns:a16="http://schemas.microsoft.com/office/drawing/2014/main" id="{A5D058B5-754D-48FA-92F8-F0A8A05A316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3" name="Tabella 6">
            <a:extLst>
              <a:ext uri="{FF2B5EF4-FFF2-40B4-BE49-F238E27FC236}">
                <a16:creationId xmlns:a16="http://schemas.microsoft.com/office/drawing/2014/main" id="{BF08F762-CFD2-4DD5-885E-F530DF3DF590}"/>
              </a:ext>
            </a:extLst>
          </p:cNvPr>
          <p:cNvGraphicFramePr>
            <a:graphicFrameLocks noGrp="1"/>
          </p:cNvGraphicFramePr>
          <p:nvPr>
            <p:extLst>
              <p:ext uri="{D42A27DB-BD31-4B8C-83A1-F6EECF244321}">
                <p14:modId xmlns:p14="http://schemas.microsoft.com/office/powerpoint/2010/main" val="3503555627"/>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655796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784E164-1C1C-4FDE-A02B-DE237D66729F}"/>
              </a:ext>
            </a:extLst>
          </p:cNvPr>
          <p:cNvSpPr>
            <a:spLocks noGrp="1"/>
          </p:cNvSpPr>
          <p:nvPr>
            <p:ph type="body" sz="quarter" idx="10"/>
          </p:nvPr>
        </p:nvSpPr>
        <p:spPr>
          <a:xfrm>
            <a:off x="0" y="3554233"/>
            <a:ext cx="12192000" cy="1585935"/>
          </a:xfrm>
        </p:spPr>
        <p:txBody>
          <a:bodyPr/>
          <a:lstStyle/>
          <a:p>
            <a:r>
              <a:rPr lang="en-US" dirty="0">
                <a:latin typeface="Adobe Caslon Pro"/>
              </a:rPr>
              <a:t>Fragility Analysis</a:t>
            </a:r>
          </a:p>
        </p:txBody>
      </p:sp>
      <p:sp>
        <p:nvSpPr>
          <p:cNvPr id="5" name="Segnaposto testo 4">
            <a:extLst>
              <a:ext uri="{FF2B5EF4-FFF2-40B4-BE49-F238E27FC236}">
                <a16:creationId xmlns:a16="http://schemas.microsoft.com/office/drawing/2014/main" id="{3CB89D19-5D0C-423A-AF3A-CB70302F9E68}"/>
              </a:ext>
            </a:extLst>
          </p:cNvPr>
          <p:cNvSpPr>
            <a:spLocks noGrp="1"/>
          </p:cNvSpPr>
          <p:nvPr>
            <p:ph type="body" sz="quarter" idx="12"/>
          </p:nvPr>
        </p:nvSpPr>
        <p:spPr/>
        <p:txBody>
          <a:bodyPr/>
          <a:lstStyle/>
          <a:p>
            <a:r>
              <a:rPr lang="en-US" i="1" dirty="0">
                <a:latin typeface="Adobe Caslon Pro"/>
              </a:rPr>
              <a:t>Formulation and </a:t>
            </a:r>
            <a:r>
              <a:rPr lang="en-US" i="1" dirty="0" err="1">
                <a:latin typeface="Adobe Caslon Pro"/>
              </a:rPr>
              <a:t>MatLab</a:t>
            </a:r>
            <a:r>
              <a:rPr lang="en-US" i="1" dirty="0">
                <a:latin typeface="Adobe Caslon Pro"/>
              </a:rPr>
              <a:t> Computation</a:t>
            </a:r>
            <a:endParaRPr lang="it-IT" i="1" dirty="0">
              <a:latin typeface="Adobe Caslon Pro"/>
            </a:endParaRPr>
          </a:p>
        </p:txBody>
      </p:sp>
      <p:sp>
        <p:nvSpPr>
          <p:cNvPr id="6" name="Segnaposto testo 5">
            <a:extLst>
              <a:ext uri="{FF2B5EF4-FFF2-40B4-BE49-F238E27FC236}">
                <a16:creationId xmlns:a16="http://schemas.microsoft.com/office/drawing/2014/main" id="{55549800-D392-4DE4-A4C5-219D7613A401}"/>
              </a:ext>
            </a:extLst>
          </p:cNvPr>
          <p:cNvSpPr>
            <a:spLocks noGrp="1"/>
          </p:cNvSpPr>
          <p:nvPr>
            <p:ph type="body" sz="quarter" idx="13"/>
          </p:nvPr>
        </p:nvSpPr>
        <p:spPr/>
        <p:txBody>
          <a:bodyPr/>
          <a:lstStyle/>
          <a:p>
            <a:r>
              <a:rPr lang="it-IT" dirty="0" err="1">
                <a:latin typeface="Adobe Caslon Pro"/>
              </a:rPr>
              <a:t>Ph.D</a:t>
            </a:r>
            <a:r>
              <a:rPr lang="it-IT" dirty="0">
                <a:latin typeface="Adobe Caslon Pro"/>
              </a:rPr>
              <a:t>. </a:t>
            </a:r>
            <a:r>
              <a:rPr lang="it-IT" dirty="0" err="1">
                <a:latin typeface="Adobe Caslon Pro"/>
              </a:rPr>
              <a:t>Student</a:t>
            </a:r>
            <a:r>
              <a:rPr lang="it-IT" dirty="0">
                <a:latin typeface="Adobe Caslon Pro"/>
              </a:rPr>
              <a:t> Chiara Nardin – </a:t>
            </a:r>
            <a:r>
              <a:rPr lang="it-IT" dirty="0" err="1">
                <a:latin typeface="Adobe Caslon Pro"/>
              </a:rPr>
              <a:t>M.Sc</a:t>
            </a:r>
            <a:r>
              <a:rPr lang="it-IT" dirty="0">
                <a:latin typeface="Adobe Caslon Pro"/>
              </a:rPr>
              <a:t>., Eng. in </a:t>
            </a:r>
            <a:r>
              <a:rPr lang="it-IT" dirty="0" err="1">
                <a:latin typeface="Adobe Caslon Pro"/>
              </a:rPr>
              <a:t>Civil</a:t>
            </a:r>
            <a:r>
              <a:rPr lang="it-IT" dirty="0">
                <a:latin typeface="Adobe Caslon Pro"/>
              </a:rPr>
              <a:t> </a:t>
            </a:r>
            <a:r>
              <a:rPr lang="it-IT" dirty="0" err="1">
                <a:latin typeface="Adobe Caslon Pro"/>
              </a:rPr>
              <a:t>Engineering</a:t>
            </a:r>
            <a:endParaRPr lang="it-IT" dirty="0">
              <a:latin typeface="Adobe Caslon Pro"/>
            </a:endParaRPr>
          </a:p>
        </p:txBody>
      </p:sp>
      <p:sp>
        <p:nvSpPr>
          <p:cNvPr id="2" name="CasellaDiTesto 1">
            <a:extLst>
              <a:ext uri="{FF2B5EF4-FFF2-40B4-BE49-F238E27FC236}">
                <a16:creationId xmlns:a16="http://schemas.microsoft.com/office/drawing/2014/main" id="{79482770-66EA-4421-9562-682964F229B9}"/>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7" name="Gruppo 6">
            <a:extLst>
              <a:ext uri="{FF2B5EF4-FFF2-40B4-BE49-F238E27FC236}">
                <a16:creationId xmlns:a16="http://schemas.microsoft.com/office/drawing/2014/main" id="{AEA00F96-08EE-41F2-86A3-E5606E2B118A}"/>
              </a:ext>
            </a:extLst>
          </p:cNvPr>
          <p:cNvGrpSpPr/>
          <p:nvPr/>
        </p:nvGrpSpPr>
        <p:grpSpPr>
          <a:xfrm>
            <a:off x="2903424" y="373469"/>
            <a:ext cx="1829461" cy="618073"/>
            <a:chOff x="2903424" y="211809"/>
            <a:chExt cx="1829461" cy="618073"/>
          </a:xfrm>
        </p:grpSpPr>
        <p:pic>
          <p:nvPicPr>
            <p:cNvPr id="8" name="Immagine 7">
              <a:extLst>
                <a:ext uri="{FF2B5EF4-FFF2-40B4-BE49-F238E27FC236}">
                  <a16:creationId xmlns:a16="http://schemas.microsoft.com/office/drawing/2014/main" id="{8C412B7B-6B64-4585-A720-7ADA9B3DBC8D}"/>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9" name="Gruppo 8">
              <a:extLst>
                <a:ext uri="{FF2B5EF4-FFF2-40B4-BE49-F238E27FC236}">
                  <a16:creationId xmlns:a16="http://schemas.microsoft.com/office/drawing/2014/main" id="{B637DC48-948B-41B6-8DD5-9591E59CF4E0}"/>
                </a:ext>
              </a:extLst>
            </p:cNvPr>
            <p:cNvGrpSpPr/>
            <p:nvPr/>
          </p:nvGrpSpPr>
          <p:grpSpPr>
            <a:xfrm>
              <a:off x="2903424" y="230872"/>
              <a:ext cx="1389573" cy="599010"/>
              <a:chOff x="2981720" y="122642"/>
              <a:chExt cx="1389573" cy="599010"/>
            </a:xfrm>
          </p:grpSpPr>
          <p:pic>
            <p:nvPicPr>
              <p:cNvPr id="10" name="Picture 2" descr="ITN Inspire Logo">
                <a:extLst>
                  <a:ext uri="{FF2B5EF4-FFF2-40B4-BE49-F238E27FC236}">
                    <a16:creationId xmlns:a16="http://schemas.microsoft.com/office/drawing/2014/main" id="{8AA2D55D-5BA2-43DB-B40C-2EF2E0F656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TN Inspire Logo">
                <a:extLst>
                  <a:ext uri="{FF2B5EF4-FFF2-40B4-BE49-F238E27FC236}">
                    <a16:creationId xmlns:a16="http://schemas.microsoft.com/office/drawing/2014/main" id="{BD31C4AB-A9E8-4AB7-AE00-8A6E4CE623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920492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p:txBody>
          <a:bodyPr/>
          <a:lstStyle/>
          <a:p>
            <a:r>
              <a:rPr lang="it-IT" dirty="0" err="1">
                <a:latin typeface="Adobe Caslon Pro"/>
              </a:rPr>
              <a:t>Fragility</a:t>
            </a:r>
            <a:r>
              <a:rPr lang="it-IT" dirty="0">
                <a:latin typeface="Adobe Caslon Pro"/>
              </a:rPr>
              <a:t> Analysis</a:t>
            </a:r>
            <a:endParaRPr lang="en-GB" dirty="0">
              <a:latin typeface="Adobe Caslon Pro"/>
            </a:endParaRPr>
          </a:p>
        </p:txBody>
      </p:sp>
      <p:sp>
        <p:nvSpPr>
          <p:cNvPr id="4" name="Segnaposto testo 3"/>
          <p:cNvSpPr>
            <a:spLocks noGrp="1"/>
          </p:cNvSpPr>
          <p:nvPr>
            <p:ph type="body" sz="quarter" idx="12"/>
          </p:nvPr>
        </p:nvSpPr>
        <p:spPr>
          <a:xfrm>
            <a:off x="741123" y="2481263"/>
            <a:ext cx="10576165" cy="4071937"/>
          </a:xfrm>
        </p:spPr>
        <p:txBody>
          <a:bodyPr/>
          <a:lstStyle/>
          <a:p>
            <a:r>
              <a:rPr lang="it-IT" b="1" dirty="0" err="1">
                <a:latin typeface="Adobe Caslon Pro"/>
              </a:rPr>
              <a:t>Fragility</a:t>
            </a:r>
            <a:r>
              <a:rPr lang="it-IT" b="1" dirty="0">
                <a:latin typeface="Adobe Caslon Pro"/>
              </a:rPr>
              <a:t> (or </a:t>
            </a:r>
            <a:r>
              <a:rPr lang="it-IT" b="1" dirty="0" err="1">
                <a:latin typeface="Adobe Caslon Pro"/>
              </a:rPr>
              <a:t>Vulnerability</a:t>
            </a:r>
            <a:r>
              <a:rPr lang="it-IT" b="1" dirty="0">
                <a:latin typeface="Adobe Caslon Pro"/>
              </a:rPr>
              <a:t>) Analysis </a:t>
            </a:r>
            <a:r>
              <a:rPr lang="it-IT" b="1" dirty="0" err="1">
                <a:latin typeface="Adobe Caslon Pro"/>
              </a:rPr>
              <a:t>is</a:t>
            </a:r>
            <a:r>
              <a:rPr lang="it-IT" b="1" dirty="0">
                <a:latin typeface="Adobe Caslon Pro"/>
              </a:rPr>
              <a:t> the second step of the PBEE-PEER framework</a:t>
            </a:r>
            <a:endParaRPr lang="it-IT" dirty="0">
              <a:latin typeface="Adobe Caslon Pro"/>
            </a:endParaRPr>
          </a:p>
          <a:p>
            <a:endParaRPr lang="it-IT" dirty="0">
              <a:latin typeface="Adobe Caslon Pro"/>
            </a:endParaRPr>
          </a:p>
          <a:p>
            <a:endParaRPr lang="it-IT" dirty="0">
              <a:latin typeface="Adobe Caslon Pro"/>
            </a:endParaRPr>
          </a:p>
          <a:p>
            <a:endParaRPr lang="it-IT" dirty="0">
              <a:latin typeface="Adobe Caslon Pro"/>
            </a:endParaRPr>
          </a:p>
          <a:p>
            <a:endParaRPr lang="it-IT" dirty="0">
              <a:latin typeface="Adobe Caslon Pro"/>
            </a:endParaRPr>
          </a:p>
          <a:p>
            <a:endParaRPr lang="it-IT" sz="800" dirty="0">
              <a:latin typeface="Adobe Caslon Pro"/>
            </a:endParaRPr>
          </a:p>
          <a:p>
            <a:endParaRPr lang="it-IT" dirty="0">
              <a:latin typeface="Adobe Caslon Pro"/>
            </a:endParaRPr>
          </a:p>
          <a:p>
            <a:endParaRPr lang="it-IT" sz="500" dirty="0">
              <a:latin typeface="Adobe Caslon Pro"/>
            </a:endParaRPr>
          </a:p>
          <a:p>
            <a:r>
              <a:rPr lang="it-IT" i="1" dirty="0" err="1">
                <a:latin typeface="Adobe Caslon Pro"/>
              </a:rPr>
              <a:t>Useful</a:t>
            </a:r>
            <a:r>
              <a:rPr lang="it-IT" i="1" dirty="0">
                <a:latin typeface="Adobe Caslon Pro"/>
              </a:rPr>
              <a:t> </a:t>
            </a:r>
            <a:r>
              <a:rPr lang="it-IT" i="1" dirty="0" err="1">
                <a:latin typeface="Adobe Caslon Pro"/>
              </a:rPr>
              <a:t>definitions</a:t>
            </a:r>
            <a:r>
              <a:rPr lang="it-IT" i="1" dirty="0">
                <a:latin typeface="Adobe Caslon Pro"/>
              </a:rPr>
              <a:t>:</a:t>
            </a:r>
          </a:p>
          <a:p>
            <a:r>
              <a:rPr lang="en-GB" b="1" i="1" dirty="0">
                <a:latin typeface="Adobe Caslon Pro"/>
              </a:rPr>
              <a:t>seismic fragility function</a:t>
            </a:r>
            <a:r>
              <a:rPr lang="en-GB" dirty="0">
                <a:latin typeface="Adobe Caslon Pro"/>
              </a:rPr>
              <a:t> := the conditional probability of an event (e.g. a defined limit/damage state) given the observation of an intensity measure which describe the seismic event.</a:t>
            </a: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42</a:t>
            </a:fld>
            <a:endParaRPr lang="it-IT" dirty="0">
              <a:latin typeface="Adobe Caslon Pro"/>
            </a:endParaRPr>
          </a:p>
        </p:txBody>
      </p:sp>
      <p:grpSp>
        <p:nvGrpSpPr>
          <p:cNvPr id="12" name="Gruppo 11">
            <a:extLst>
              <a:ext uri="{FF2B5EF4-FFF2-40B4-BE49-F238E27FC236}">
                <a16:creationId xmlns:a16="http://schemas.microsoft.com/office/drawing/2014/main" id="{59849A65-AF07-4370-96E7-8BEAA0A2985C}"/>
              </a:ext>
            </a:extLst>
          </p:cNvPr>
          <p:cNvGrpSpPr/>
          <p:nvPr/>
        </p:nvGrpSpPr>
        <p:grpSpPr>
          <a:xfrm>
            <a:off x="2932987" y="2458113"/>
            <a:ext cx="6639276" cy="3456550"/>
            <a:chOff x="2932987" y="2458113"/>
            <a:chExt cx="6639276" cy="3456550"/>
          </a:xfrm>
        </p:grpSpPr>
        <mc:AlternateContent xmlns:mc="http://schemas.openxmlformats.org/markup-compatibility/2006" xmlns:a14="http://schemas.microsoft.com/office/drawing/2010/main">
          <mc:Choice Requires="a14">
            <p:graphicFrame>
              <p:nvGraphicFramePr>
                <p:cNvPr id="7" name="Diagramma 6"/>
                <p:cNvGraphicFramePr/>
                <p:nvPr>
                  <p:extLst>
                    <p:ext uri="{D42A27DB-BD31-4B8C-83A1-F6EECF244321}">
                      <p14:modId xmlns:p14="http://schemas.microsoft.com/office/powerpoint/2010/main" val="3144833672"/>
                    </p:ext>
                  </p:extLst>
                </p:nvPr>
              </p:nvGraphicFramePr>
              <p:xfrm>
                <a:off x="2932987" y="2458113"/>
                <a:ext cx="6639276" cy="3456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7" name="Diagramma 6"/>
                <p:cNvGraphicFramePr/>
                <p:nvPr>
                  <p:extLst>
                    <p:ext uri="{D42A27DB-BD31-4B8C-83A1-F6EECF244321}">
                      <p14:modId xmlns:p14="http://schemas.microsoft.com/office/powerpoint/2010/main" val="3144833672"/>
                    </p:ext>
                  </p:extLst>
                </p:nvPr>
              </p:nvGraphicFramePr>
              <p:xfrm>
                <a:off x="2932987" y="2458113"/>
                <a:ext cx="6639276" cy="34565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8" name="CasellaDiTesto 7"/>
                <p:cNvSpPr txBox="1"/>
                <p:nvPr/>
              </p:nvSpPr>
              <p:spPr>
                <a:xfrm>
                  <a:off x="3148316" y="3757205"/>
                  <a:ext cx="1243354"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𝐼𝑀</m:t>
                            </m:r>
                          </m:e>
                        </m:d>
                        <m:r>
                          <a:rPr lang="it-IT" b="0" i="1" smtClean="0">
                            <a:latin typeface="Cambria Math" panose="02040503050406030204" pitchFamily="18" charset="0"/>
                          </a:rPr>
                          <m:t>𝑀</m:t>
                        </m:r>
                        <m:r>
                          <a:rPr lang="it-IT" b="0" i="1" smtClean="0">
                            <a:latin typeface="Cambria Math" panose="02040503050406030204" pitchFamily="18" charset="0"/>
                          </a:rPr>
                          <m:t>,</m:t>
                        </m:r>
                        <m:r>
                          <a:rPr lang="it-IT" b="0" i="1" smtClean="0">
                            <a:latin typeface="Cambria Math" panose="02040503050406030204" pitchFamily="18" charset="0"/>
                          </a:rPr>
                          <m:t>𝑅</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𝐼𝑀</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8" name="CasellaDiTesto 7"/>
                <p:cNvSpPr txBox="1">
                  <a:spLocks noRot="1" noChangeAspect="1" noMove="1" noResize="1" noEditPoints="1" noAdjustHandles="1" noChangeArrowheads="1" noChangeShapeType="1" noTextEdit="1"/>
                </p:cNvSpPr>
                <p:nvPr/>
              </p:nvSpPr>
              <p:spPr>
                <a:xfrm>
                  <a:off x="3148316" y="3757205"/>
                  <a:ext cx="1243354" cy="1384995"/>
                </a:xfrm>
                <a:prstGeom prst="rect">
                  <a:avLst/>
                </a:prstGeom>
                <a:blipFill>
                  <a:blip r:embed="rId12"/>
                  <a:stretch>
                    <a:fillRect l="-1961" t="-439" r="-392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 name="CasellaDiTesto 8"/>
                <p:cNvSpPr txBox="1"/>
                <p:nvPr/>
              </p:nvSpPr>
              <p:spPr>
                <a:xfrm>
                  <a:off x="4890306" y="3701118"/>
                  <a:ext cx="1247201"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𝐸𝐷𝑃</m:t>
                            </m:r>
                          </m:e>
                        </m:d>
                        <m:r>
                          <a:rPr lang="it-IT" b="0" i="1" smtClean="0">
                            <a:latin typeface="Cambria Math" panose="02040503050406030204" pitchFamily="18" charset="0"/>
                          </a:rPr>
                          <m:t>𝐼𝑀</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𝐸𝐷𝑃</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p:txBody>
            </p:sp>
          </mc:Choice>
          <mc:Fallback xmlns="">
            <p:sp>
              <p:nvSpPr>
                <p:cNvPr id="9" name="CasellaDiTesto 8"/>
                <p:cNvSpPr txBox="1">
                  <a:spLocks noRot="1" noChangeAspect="1" noMove="1" noResize="1" noEditPoints="1" noAdjustHandles="1" noChangeArrowheads="1" noChangeShapeType="1" noTextEdit="1"/>
                </p:cNvSpPr>
                <p:nvPr/>
              </p:nvSpPr>
              <p:spPr>
                <a:xfrm>
                  <a:off x="4890306" y="3701118"/>
                  <a:ext cx="1247201" cy="1107996"/>
                </a:xfrm>
                <a:prstGeom prst="rect">
                  <a:avLst/>
                </a:prstGeom>
                <a:blipFill>
                  <a:blip r:embed="rId13"/>
                  <a:stretch>
                    <a:fillRect l="-1951" t="-549" r="-390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p:cNvSpPr txBox="1"/>
                <p:nvPr/>
              </p:nvSpPr>
              <p:spPr>
                <a:xfrm>
                  <a:off x="6568411" y="3701117"/>
                  <a:ext cx="1321772"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𝐷𝑀</m:t>
                            </m:r>
                          </m:e>
                        </m:d>
                        <m:r>
                          <a:rPr lang="it-IT" b="0" i="1" smtClean="0">
                            <a:latin typeface="Cambria Math" panose="02040503050406030204" pitchFamily="18" charset="0"/>
                          </a:rPr>
                          <m:t>𝐸𝐷𝑃</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𝐷𝑀</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10" name="CasellaDiTesto 9"/>
                <p:cNvSpPr txBox="1">
                  <a:spLocks noRot="1" noChangeAspect="1" noMove="1" noResize="1" noEditPoints="1" noAdjustHandles="1" noChangeArrowheads="1" noChangeShapeType="1" noTextEdit="1"/>
                </p:cNvSpPr>
                <p:nvPr/>
              </p:nvSpPr>
              <p:spPr>
                <a:xfrm>
                  <a:off x="6568411" y="3701117"/>
                  <a:ext cx="1321772" cy="1384995"/>
                </a:xfrm>
                <a:prstGeom prst="rect">
                  <a:avLst/>
                </a:prstGeom>
                <a:blipFill>
                  <a:blip r:embed="rId14"/>
                  <a:stretch>
                    <a:fillRect l="-1843" t="-441" r="-368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1" name="CasellaDiTesto 10"/>
                <p:cNvSpPr txBox="1"/>
                <p:nvPr/>
              </p:nvSpPr>
              <p:spPr>
                <a:xfrm>
                  <a:off x="8231907" y="3701117"/>
                  <a:ext cx="1183144"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𝐷𝑉</m:t>
                            </m:r>
                          </m:e>
                        </m:d>
                        <m:r>
                          <a:rPr lang="it-IT" b="0" i="1" smtClean="0">
                            <a:latin typeface="Cambria Math" panose="02040503050406030204" pitchFamily="18" charset="0"/>
                          </a:rPr>
                          <m:t>𝐷𝑀</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𝐷𝑉</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11" name="CasellaDiTesto 10"/>
                <p:cNvSpPr txBox="1">
                  <a:spLocks noRot="1" noChangeAspect="1" noMove="1" noResize="1" noEditPoints="1" noAdjustHandles="1" noChangeArrowheads="1" noChangeShapeType="1" noTextEdit="1"/>
                </p:cNvSpPr>
                <p:nvPr/>
              </p:nvSpPr>
              <p:spPr>
                <a:xfrm>
                  <a:off x="8231907" y="3701117"/>
                  <a:ext cx="1183144" cy="1384995"/>
                </a:xfrm>
                <a:prstGeom prst="rect">
                  <a:avLst/>
                </a:prstGeom>
                <a:blipFill>
                  <a:blip r:embed="rId15"/>
                  <a:stretch>
                    <a:fillRect l="-2062" t="-441" r="-4124"/>
                  </a:stretch>
                </a:blipFill>
              </p:spPr>
              <p:txBody>
                <a:bodyPr/>
                <a:lstStyle/>
                <a:p>
                  <a:r>
                    <a:rPr lang="it-IT">
                      <a:noFill/>
                    </a:rPr>
                    <a:t> </a:t>
                  </a:r>
                </a:p>
              </p:txBody>
            </p:sp>
          </mc:Fallback>
        </mc:AlternateContent>
        <p:cxnSp>
          <p:nvCxnSpPr>
            <p:cNvPr id="19" name="Connettore 4 18"/>
            <p:cNvCxnSpPr/>
            <p:nvPr/>
          </p:nvCxnSpPr>
          <p:spPr>
            <a:xfrm flipH="1">
              <a:off x="2932987" y="4475756"/>
              <a:ext cx="6639276" cy="12700"/>
            </a:xfrm>
            <a:prstGeom prst="bentConnector5">
              <a:avLst>
                <a:gd name="adj1" fmla="val -3443"/>
                <a:gd name="adj2" fmla="val -11113055"/>
                <a:gd name="adj3" fmla="val 103443"/>
              </a:avLst>
            </a:prstGeom>
            <a:ln w="41275">
              <a:solidFill>
                <a:srgbClr val="A01625"/>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16"/>
              </a:rPr>
              <a:t>chiara.nardin@unitn.it</a:t>
            </a:r>
            <a:endParaRPr lang="it-IT" sz="1400" dirty="0">
              <a:latin typeface="Adobe Caslon Pro"/>
            </a:endParaRPr>
          </a:p>
        </p:txBody>
      </p:sp>
      <p:grpSp>
        <p:nvGrpSpPr>
          <p:cNvPr id="24" name="Gruppo 23">
            <a:extLst>
              <a:ext uri="{FF2B5EF4-FFF2-40B4-BE49-F238E27FC236}">
                <a16:creationId xmlns:a16="http://schemas.microsoft.com/office/drawing/2014/main" id="{D6C6AEDA-F296-41EE-BFFE-38F0D3968B00}"/>
              </a:ext>
            </a:extLst>
          </p:cNvPr>
          <p:cNvGrpSpPr/>
          <p:nvPr/>
        </p:nvGrpSpPr>
        <p:grpSpPr>
          <a:xfrm>
            <a:off x="2903424" y="373469"/>
            <a:ext cx="1829461" cy="618073"/>
            <a:chOff x="2903424" y="211809"/>
            <a:chExt cx="1829461" cy="618073"/>
          </a:xfrm>
        </p:grpSpPr>
        <p:pic>
          <p:nvPicPr>
            <p:cNvPr id="25" name="Immagine 24">
              <a:extLst>
                <a:ext uri="{FF2B5EF4-FFF2-40B4-BE49-F238E27FC236}">
                  <a16:creationId xmlns:a16="http://schemas.microsoft.com/office/drawing/2014/main" id="{30DB6A93-48E5-48DF-BFCE-D1DF2053F71C}"/>
                </a:ext>
              </a:extLst>
            </p:cNvPr>
            <p:cNvPicPr>
              <a:picLocks noChangeAspect="1"/>
            </p:cNvPicPr>
            <p:nvPr/>
          </p:nvPicPr>
          <p:blipFill rotWithShape="1">
            <a:blip r:embed="rId17"/>
            <a:srcRect l="41248" b="12747"/>
            <a:stretch/>
          </p:blipFill>
          <p:spPr>
            <a:xfrm>
              <a:off x="3588051" y="211809"/>
              <a:ext cx="1144834" cy="326585"/>
            </a:xfrm>
            <a:prstGeom prst="rect">
              <a:avLst/>
            </a:prstGeom>
          </p:spPr>
        </p:pic>
        <p:grpSp>
          <p:nvGrpSpPr>
            <p:cNvPr id="26" name="Gruppo 25">
              <a:extLst>
                <a:ext uri="{FF2B5EF4-FFF2-40B4-BE49-F238E27FC236}">
                  <a16:creationId xmlns:a16="http://schemas.microsoft.com/office/drawing/2014/main" id="{CE4C336B-915E-4F53-A9C4-CEA517CAC39B}"/>
                </a:ext>
              </a:extLst>
            </p:cNvPr>
            <p:cNvGrpSpPr/>
            <p:nvPr/>
          </p:nvGrpSpPr>
          <p:grpSpPr>
            <a:xfrm>
              <a:off x="2903424" y="230872"/>
              <a:ext cx="1389573" cy="599010"/>
              <a:chOff x="2981720" y="122642"/>
              <a:chExt cx="1389573" cy="599010"/>
            </a:xfrm>
          </p:grpSpPr>
          <p:pic>
            <p:nvPicPr>
              <p:cNvPr id="27" name="Picture 2" descr="ITN Inspire Logo">
                <a:extLst>
                  <a:ext uri="{FF2B5EF4-FFF2-40B4-BE49-F238E27FC236}">
                    <a16:creationId xmlns:a16="http://schemas.microsoft.com/office/drawing/2014/main" id="{7FE60B3D-930C-4B12-A5BA-D1A063582A9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TN Inspire Logo">
                <a:extLst>
                  <a:ext uri="{FF2B5EF4-FFF2-40B4-BE49-F238E27FC236}">
                    <a16:creationId xmlns:a16="http://schemas.microsoft.com/office/drawing/2014/main" id="{5484B6C1-8162-4AA1-A6AE-0EA7622126F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8" name="Tabella 6">
            <a:extLst>
              <a:ext uri="{FF2B5EF4-FFF2-40B4-BE49-F238E27FC236}">
                <a16:creationId xmlns:a16="http://schemas.microsoft.com/office/drawing/2014/main" id="{C50D5C43-3C0E-46BD-8859-52A3B0CB8CCD}"/>
              </a:ext>
            </a:extLst>
          </p:cNvPr>
          <p:cNvGraphicFramePr>
            <a:graphicFrameLocks noGrp="1"/>
          </p:cNvGraphicFramePr>
          <p:nvPr>
            <p:extLst>
              <p:ext uri="{D42A27DB-BD31-4B8C-83A1-F6EECF244321}">
                <p14:modId xmlns:p14="http://schemas.microsoft.com/office/powerpoint/2010/main" val="3480591872"/>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1964170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Segnaposto testo 3"/>
              <p:cNvSpPr>
                <a:spLocks noGrp="1"/>
              </p:cNvSpPr>
              <p:nvPr>
                <p:ph type="body" sz="quarter" idx="12"/>
              </p:nvPr>
            </p:nvSpPr>
            <p:spPr>
              <a:xfrm>
                <a:off x="3194071" y="2481264"/>
                <a:ext cx="8123217" cy="3510746"/>
              </a:xfrm>
            </p:spPr>
            <p:txBody>
              <a:bodyPr/>
              <a:lstStyle/>
              <a:p>
                <a:pPr>
                  <a:lnSpc>
                    <a:spcPct val="100000"/>
                  </a:lnSpc>
                </a:pPr>
                <a:r>
                  <a:rPr lang="en-US" dirty="0">
                    <a:latin typeface="Adobe Caslon Pro"/>
                  </a:rPr>
                  <a:t>The fragility curve is defined as the conditional probability of failure of a structure, or its critical components, at given values of seismic intensity measures (</a:t>
                </a:r>
                <a:r>
                  <a:rPr lang="en-US" i="1" dirty="0">
                    <a:latin typeface="Adobe Caslon Pro"/>
                  </a:rPr>
                  <a:t>IMs</a:t>
                </a:r>
                <a:r>
                  <a:rPr lang="en-US" dirty="0">
                    <a:latin typeface="Adobe Caslon Pro"/>
                  </a:rPr>
                  <a:t>).</a:t>
                </a:r>
              </a:p>
              <a:p>
                <a:pPr>
                  <a:lnSpc>
                    <a:spcPct val="100000"/>
                  </a:lnSpc>
                </a:pPr>
                <a:endParaRPr lang="en-US" dirty="0">
                  <a:latin typeface="Adobe Caslon Pro"/>
                </a:endParaRPr>
              </a:p>
              <a:p>
                <a:pPr>
                  <a:lnSpc>
                    <a:spcPct val="100000"/>
                  </a:lnSpc>
                </a:pPr>
                <a:endParaRPr lang="en-US" dirty="0">
                  <a:latin typeface="Adobe Caslon Pro"/>
                </a:endParaRPr>
              </a:p>
              <a:p>
                <a:pPr>
                  <a:lnSpc>
                    <a:spcPct val="100000"/>
                  </a:lnSpc>
                </a:pPr>
                <a:r>
                  <a:rPr lang="en-US" dirty="0">
                    <a:latin typeface="Adobe Caslon Pro"/>
                  </a:rPr>
                  <a:t>In practice, a fragility curve is calculated as the conditional probability that the damage measure (</a:t>
                </a:r>
                <a:r>
                  <a:rPr lang="en-US" i="1" dirty="0">
                    <a:latin typeface="Adobe Caslon Pro"/>
                  </a:rPr>
                  <a:t>D</a:t>
                </a:r>
                <a:r>
                  <a:rPr lang="en-US" dirty="0">
                    <a:latin typeface="Adobe Caslon Pro"/>
                  </a:rPr>
                  <a:t>) exceeds a critical threshold, for a given seismic </a:t>
                </a:r>
                <a:r>
                  <a:rPr lang="en-US" i="1" dirty="0">
                    <a:latin typeface="Adobe Caslon Pro"/>
                  </a:rPr>
                  <a:t>IM</a:t>
                </a:r>
                <a:r>
                  <a:rPr lang="en-US" dirty="0">
                    <a:latin typeface="Adobe Caslon Pro"/>
                  </a:rPr>
                  <a:t>.</a:t>
                </a:r>
              </a:p>
              <a:p>
                <a:pPr>
                  <a:lnSpc>
                    <a:spcPct val="100000"/>
                  </a:lnSpc>
                </a:pPr>
                <a:endParaRPr lang="en-US" sz="1100" dirty="0">
                  <a:latin typeface="Adobe Caslon Pro"/>
                </a:endParaRPr>
              </a:p>
              <a:p>
                <a:pPr>
                  <a:lnSpc>
                    <a:spcPct val="100000"/>
                  </a:lnSpc>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𝑃</m:t>
                      </m:r>
                      <m:r>
                        <a:rPr lang="it-IT" b="0" i="1" smtClean="0">
                          <a:latin typeface="Cambria Math" panose="02040503050406030204" pitchFamily="18" charset="0"/>
                        </a:rPr>
                        <m:t> </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m:t>
                          </m:r>
                          <m:r>
                            <a:rPr lang="it-IT" b="0" i="1" smtClean="0">
                              <a:latin typeface="Cambria Math" panose="02040503050406030204" pitchFamily="18" charset="0"/>
                            </a:rPr>
                            <m:t>&gt;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𝑑</m:t>
                              </m:r>
                            </m:e>
                            <m:sub>
                              <m:r>
                                <a:rPr lang="it-IT" b="0" i="1" smtClean="0">
                                  <a:latin typeface="Cambria Math" panose="02040503050406030204" pitchFamily="18" charset="0"/>
                                </a:rPr>
                                <m:t>𝑡h𝑟𝑒𝑠h𝑜𝑙𝑑</m:t>
                              </m:r>
                            </m:sub>
                          </m:sSub>
                          <m:r>
                            <a:rPr lang="it-IT" b="0" i="1" smtClean="0">
                              <a:latin typeface="Cambria Math" panose="02040503050406030204" pitchFamily="18" charset="0"/>
                            </a:rPr>
                            <m:t> </m:t>
                          </m:r>
                        </m:e>
                      </m:d>
                      <m:r>
                        <a:rPr lang="it-IT" b="0" i="1" smtClean="0">
                          <a:latin typeface="Cambria Math" panose="02040503050406030204" pitchFamily="18" charset="0"/>
                        </a:rPr>
                        <m:t>  </m:t>
                      </m:r>
                      <m:r>
                        <a:rPr lang="it-IT" b="0" i="1" smtClean="0">
                          <a:latin typeface="Cambria Math" panose="02040503050406030204" pitchFamily="18" charset="0"/>
                        </a:rPr>
                        <m:t>𝐼𝑀</m:t>
                      </m:r>
                      <m:r>
                        <a:rPr lang="it-IT" b="0" i="1" smtClean="0">
                          <a:latin typeface="Cambria Math" panose="02040503050406030204" pitchFamily="18" charset="0"/>
                        </a:rPr>
                        <m:t>=</m:t>
                      </m:r>
                      <m:r>
                        <a:rPr lang="it-IT" b="0" i="1" smtClean="0">
                          <a:latin typeface="Cambria Math" panose="02040503050406030204" pitchFamily="18" charset="0"/>
                        </a:rPr>
                        <m:t>𝑖𝑚</m:t>
                      </m:r>
                      <m:r>
                        <a:rPr lang="it-IT" b="0" i="1" smtClean="0">
                          <a:latin typeface="Cambria Math" panose="02040503050406030204" pitchFamily="18" charset="0"/>
                        </a:rPr>
                        <m:t>)</m:t>
                      </m:r>
                    </m:oMath>
                  </m:oMathPara>
                </a14:m>
                <a:endParaRPr lang="en-GB" i="1" dirty="0">
                  <a:latin typeface="Adobe Caslon Pro"/>
                </a:endParaRPr>
              </a:p>
            </p:txBody>
          </p:sp>
        </mc:Choice>
        <mc:Fallback xmlns="">
          <p:sp>
            <p:nvSpPr>
              <p:cNvPr id="4" name="Segnaposto testo 3"/>
              <p:cNvSpPr>
                <a:spLocks noGrp="1" noRot="1" noChangeAspect="1" noMove="1" noResize="1" noEditPoints="1" noAdjustHandles="1" noChangeArrowheads="1" noChangeShapeType="1" noTextEdit="1"/>
              </p:cNvSpPr>
              <p:nvPr>
                <p:ph type="body" sz="quarter" idx="12"/>
              </p:nvPr>
            </p:nvSpPr>
            <p:spPr>
              <a:xfrm>
                <a:off x="3194071" y="2481264"/>
                <a:ext cx="8123217" cy="3510746"/>
              </a:xfrm>
              <a:blipFill>
                <a:blip r:embed="rId3"/>
                <a:stretch>
                  <a:fillRect l="-675" t="-868"/>
                </a:stretch>
              </a:blipFill>
            </p:spPr>
            <p:txBody>
              <a:bodyPr/>
              <a:lstStyle/>
              <a:p>
                <a:r>
                  <a:rPr lang="it-IT">
                    <a:noFill/>
                  </a:rPr>
                  <a:t> </a:t>
                </a:r>
              </a:p>
            </p:txBody>
          </p:sp>
        </mc:Fallback>
      </mc:AlternateContent>
      <p:sp>
        <p:nvSpPr>
          <p:cNvPr id="3" name="Segnaposto testo 2"/>
          <p:cNvSpPr>
            <a:spLocks noGrp="1"/>
          </p:cNvSpPr>
          <p:nvPr>
            <p:ph type="body" sz="quarter" idx="11"/>
          </p:nvPr>
        </p:nvSpPr>
        <p:spPr/>
        <p:txBody>
          <a:bodyPr/>
          <a:lstStyle/>
          <a:p>
            <a:r>
              <a:rPr lang="it-IT" dirty="0" err="1">
                <a:latin typeface="Adobe Caslon Pro"/>
              </a:rPr>
              <a:t>Fragility</a:t>
            </a:r>
            <a:r>
              <a:rPr lang="it-IT" dirty="0">
                <a:latin typeface="Adobe Caslon Pro"/>
              </a:rPr>
              <a:t> Analysis</a:t>
            </a:r>
            <a:endParaRPr lang="en-GB" dirty="0">
              <a:latin typeface="Adobe Caslon Pro"/>
            </a:endParaRPr>
          </a:p>
        </p:txBody>
      </p:sp>
      <p:pic>
        <p:nvPicPr>
          <p:cNvPr id="15" name="Immagine 14">
            <a:extLst>
              <a:ext uri="{FF2B5EF4-FFF2-40B4-BE49-F238E27FC236}">
                <a16:creationId xmlns:a16="http://schemas.microsoft.com/office/drawing/2014/main" id="{715FA5F8-F910-421F-A94F-8CF5D9385ED7}"/>
              </a:ext>
            </a:extLst>
          </p:cNvPr>
          <p:cNvPicPr>
            <a:picLocks noChangeAspect="1"/>
          </p:cNvPicPr>
          <p:nvPr/>
        </p:nvPicPr>
        <p:blipFill rotWithShape="1">
          <a:blip r:embed="rId4"/>
          <a:srcRect r="1860" b="6975"/>
          <a:stretch/>
        </p:blipFill>
        <p:spPr>
          <a:xfrm>
            <a:off x="4503029" y="3322111"/>
            <a:ext cx="4963702" cy="983536"/>
          </a:xfrm>
          <a:prstGeom prst="rect">
            <a:avLst/>
          </a:prstGeom>
        </p:spPr>
      </p:pic>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43</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grpSp>
        <p:nvGrpSpPr>
          <p:cNvPr id="24" name="Gruppo 23">
            <a:extLst>
              <a:ext uri="{FF2B5EF4-FFF2-40B4-BE49-F238E27FC236}">
                <a16:creationId xmlns:a16="http://schemas.microsoft.com/office/drawing/2014/main" id="{D6C6AEDA-F296-41EE-BFFE-38F0D3968B00}"/>
              </a:ext>
            </a:extLst>
          </p:cNvPr>
          <p:cNvGrpSpPr/>
          <p:nvPr/>
        </p:nvGrpSpPr>
        <p:grpSpPr>
          <a:xfrm>
            <a:off x="2903424" y="373469"/>
            <a:ext cx="1829461" cy="618073"/>
            <a:chOff x="2903424" y="211809"/>
            <a:chExt cx="1829461" cy="618073"/>
          </a:xfrm>
        </p:grpSpPr>
        <p:pic>
          <p:nvPicPr>
            <p:cNvPr id="25" name="Immagine 24">
              <a:extLst>
                <a:ext uri="{FF2B5EF4-FFF2-40B4-BE49-F238E27FC236}">
                  <a16:creationId xmlns:a16="http://schemas.microsoft.com/office/drawing/2014/main" id="{30DB6A93-48E5-48DF-BFCE-D1DF2053F71C}"/>
                </a:ext>
              </a:extLst>
            </p:cNvPr>
            <p:cNvPicPr>
              <a:picLocks noChangeAspect="1"/>
            </p:cNvPicPr>
            <p:nvPr/>
          </p:nvPicPr>
          <p:blipFill rotWithShape="1">
            <a:blip r:embed="rId6"/>
            <a:srcRect l="41248" b="12747"/>
            <a:stretch/>
          </p:blipFill>
          <p:spPr>
            <a:xfrm>
              <a:off x="3588051" y="211809"/>
              <a:ext cx="1144834" cy="326585"/>
            </a:xfrm>
            <a:prstGeom prst="rect">
              <a:avLst/>
            </a:prstGeom>
          </p:spPr>
        </p:pic>
        <p:grpSp>
          <p:nvGrpSpPr>
            <p:cNvPr id="26" name="Gruppo 25">
              <a:extLst>
                <a:ext uri="{FF2B5EF4-FFF2-40B4-BE49-F238E27FC236}">
                  <a16:creationId xmlns:a16="http://schemas.microsoft.com/office/drawing/2014/main" id="{CE4C336B-915E-4F53-A9C4-CEA517CAC39B}"/>
                </a:ext>
              </a:extLst>
            </p:cNvPr>
            <p:cNvGrpSpPr/>
            <p:nvPr/>
          </p:nvGrpSpPr>
          <p:grpSpPr>
            <a:xfrm>
              <a:off x="2903424" y="230872"/>
              <a:ext cx="1389573" cy="599010"/>
              <a:chOff x="2981720" y="122642"/>
              <a:chExt cx="1389573" cy="599010"/>
            </a:xfrm>
          </p:grpSpPr>
          <p:pic>
            <p:nvPicPr>
              <p:cNvPr id="27" name="Picture 2" descr="ITN Inspire Logo">
                <a:extLst>
                  <a:ext uri="{FF2B5EF4-FFF2-40B4-BE49-F238E27FC236}">
                    <a16:creationId xmlns:a16="http://schemas.microsoft.com/office/drawing/2014/main" id="{7FE60B3D-930C-4B12-A5BA-D1A063582A9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TN Inspire Logo">
                <a:extLst>
                  <a:ext uri="{FF2B5EF4-FFF2-40B4-BE49-F238E27FC236}">
                    <a16:creationId xmlns:a16="http://schemas.microsoft.com/office/drawing/2014/main" id="{5484B6C1-8162-4AA1-A6AE-0EA7622126F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31" name="Connettore diritto 30">
            <a:extLst>
              <a:ext uri="{FF2B5EF4-FFF2-40B4-BE49-F238E27FC236}">
                <a16:creationId xmlns:a16="http://schemas.microsoft.com/office/drawing/2014/main" id="{9CB80DBA-BBE1-4CCC-B0E9-89EDBF0A65DC}"/>
              </a:ext>
            </a:extLst>
          </p:cNvPr>
          <p:cNvCxnSpPr>
            <a:cxnSpLocks/>
          </p:cNvCxnSpPr>
          <p:nvPr/>
        </p:nvCxnSpPr>
        <p:spPr>
          <a:xfrm>
            <a:off x="6405115" y="2829268"/>
            <a:ext cx="4353106" cy="0"/>
          </a:xfrm>
          <a:prstGeom prst="line">
            <a:avLst/>
          </a:prstGeom>
          <a:ln w="57150">
            <a:solidFill>
              <a:srgbClr val="A01625"/>
            </a:solidFill>
          </a:ln>
        </p:spPr>
        <p:style>
          <a:lnRef idx="1">
            <a:schemeClr val="accent1"/>
          </a:lnRef>
          <a:fillRef idx="0">
            <a:schemeClr val="accent1"/>
          </a:fillRef>
          <a:effectRef idx="0">
            <a:schemeClr val="accent1"/>
          </a:effectRef>
          <a:fontRef idx="minor">
            <a:schemeClr val="tx1"/>
          </a:fontRef>
        </p:style>
      </p:cxnSp>
      <p:sp>
        <p:nvSpPr>
          <p:cNvPr id="32" name="Ovale 31">
            <a:extLst>
              <a:ext uri="{FF2B5EF4-FFF2-40B4-BE49-F238E27FC236}">
                <a16:creationId xmlns:a16="http://schemas.microsoft.com/office/drawing/2014/main" id="{C9303F47-8CE9-4967-8B91-380ECC41FCA8}"/>
              </a:ext>
            </a:extLst>
          </p:cNvPr>
          <p:cNvSpPr/>
          <p:nvPr/>
        </p:nvSpPr>
        <p:spPr>
          <a:xfrm>
            <a:off x="7737337" y="3604032"/>
            <a:ext cx="901003" cy="585261"/>
          </a:xfrm>
          <a:prstGeom prst="ellipse">
            <a:avLst/>
          </a:prstGeom>
          <a:noFill/>
          <a:ln w="38100">
            <a:solidFill>
              <a:srgbClr val="A016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cxnSp>
        <p:nvCxnSpPr>
          <p:cNvPr id="33" name="Connettore 2 32" title="Standard Normal CDF">
            <a:extLst>
              <a:ext uri="{FF2B5EF4-FFF2-40B4-BE49-F238E27FC236}">
                <a16:creationId xmlns:a16="http://schemas.microsoft.com/office/drawing/2014/main" id="{2B10DB5E-3070-4507-A3CD-876F01AD3687}"/>
              </a:ext>
            </a:extLst>
          </p:cNvPr>
          <p:cNvCxnSpPr>
            <a:cxnSpLocks/>
            <a:endCxn id="32" idx="0"/>
          </p:cNvCxnSpPr>
          <p:nvPr/>
        </p:nvCxnSpPr>
        <p:spPr>
          <a:xfrm flipH="1">
            <a:off x="8187839" y="2829268"/>
            <a:ext cx="170853" cy="774764"/>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4" name="Gruppo 33">
            <a:extLst>
              <a:ext uri="{FF2B5EF4-FFF2-40B4-BE49-F238E27FC236}">
                <a16:creationId xmlns:a16="http://schemas.microsoft.com/office/drawing/2014/main" id="{5CC755AE-961C-4793-8CFA-8322F7D976EE}"/>
              </a:ext>
            </a:extLst>
          </p:cNvPr>
          <p:cNvGrpSpPr/>
          <p:nvPr/>
        </p:nvGrpSpPr>
        <p:grpSpPr>
          <a:xfrm>
            <a:off x="460218" y="2553942"/>
            <a:ext cx="1732426" cy="2100180"/>
            <a:chOff x="1645021" y="2977429"/>
            <a:chExt cx="2055610" cy="2100180"/>
          </a:xfrm>
        </p:grpSpPr>
        <p:grpSp>
          <p:nvGrpSpPr>
            <p:cNvPr id="35" name="Gruppo 34">
              <a:extLst>
                <a:ext uri="{FF2B5EF4-FFF2-40B4-BE49-F238E27FC236}">
                  <a16:creationId xmlns:a16="http://schemas.microsoft.com/office/drawing/2014/main" id="{47E0E1AA-B9AB-4305-91E3-3AC63C2828FA}"/>
                </a:ext>
              </a:extLst>
            </p:cNvPr>
            <p:cNvGrpSpPr/>
            <p:nvPr/>
          </p:nvGrpSpPr>
          <p:grpSpPr>
            <a:xfrm>
              <a:off x="1645021" y="2977429"/>
              <a:ext cx="2055610" cy="2100180"/>
              <a:chOff x="1645021" y="2977429"/>
              <a:chExt cx="2080772" cy="2485734"/>
            </a:xfrm>
          </p:grpSpPr>
          <p:sp>
            <p:nvSpPr>
              <p:cNvPr id="37" name="Figura a mano libera: forma 36">
                <a:extLst>
                  <a:ext uri="{FF2B5EF4-FFF2-40B4-BE49-F238E27FC236}">
                    <a16:creationId xmlns:a16="http://schemas.microsoft.com/office/drawing/2014/main" id="{3BE9C9B0-E6AC-4F82-994A-AF526F4DEC92}"/>
                  </a:ext>
                </a:extLst>
              </p:cNvPr>
              <p:cNvSpPr/>
              <p:nvPr/>
            </p:nvSpPr>
            <p:spPr>
              <a:xfrm rot="16200000">
                <a:off x="1465602" y="3156848"/>
                <a:ext cx="2439609" cy="2080772"/>
              </a:xfrm>
              <a:custGeom>
                <a:avLst/>
                <a:gdLst>
                  <a:gd name="connsiteX0" fmla="*/ 0 w 2080771"/>
                  <a:gd name="connsiteY0" fmla="*/ 104039 h 2439608"/>
                  <a:gd name="connsiteX1" fmla="*/ 104039 w 2080771"/>
                  <a:gd name="connsiteY1" fmla="*/ 0 h 2439608"/>
                  <a:gd name="connsiteX2" fmla="*/ 1976732 w 2080771"/>
                  <a:gd name="connsiteY2" fmla="*/ 0 h 2439608"/>
                  <a:gd name="connsiteX3" fmla="*/ 2080771 w 2080771"/>
                  <a:gd name="connsiteY3" fmla="*/ 104039 h 2439608"/>
                  <a:gd name="connsiteX4" fmla="*/ 2080771 w 2080771"/>
                  <a:gd name="connsiteY4" fmla="*/ 2335569 h 2439608"/>
                  <a:gd name="connsiteX5" fmla="*/ 1976732 w 2080771"/>
                  <a:gd name="connsiteY5" fmla="*/ 2439608 h 2439608"/>
                  <a:gd name="connsiteX6" fmla="*/ 104039 w 2080771"/>
                  <a:gd name="connsiteY6" fmla="*/ 2439608 h 2439608"/>
                  <a:gd name="connsiteX7" fmla="*/ 0 w 2080771"/>
                  <a:gd name="connsiteY7" fmla="*/ 2335569 h 2439608"/>
                  <a:gd name="connsiteX8" fmla="*/ 0 w 2080771"/>
                  <a:gd name="connsiteY8" fmla="*/ 104039 h 24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0771" h="2439608">
                    <a:moveTo>
                      <a:pt x="1992034" y="1"/>
                    </a:moveTo>
                    <a:cubicBezTo>
                      <a:pt x="2041042" y="1"/>
                      <a:pt x="2080771" y="54613"/>
                      <a:pt x="2080771" y="121981"/>
                    </a:cubicBezTo>
                    <a:lnTo>
                      <a:pt x="2080771" y="2317627"/>
                    </a:lnTo>
                    <a:cubicBezTo>
                      <a:pt x="2080771" y="2384995"/>
                      <a:pt x="2041042" y="2439607"/>
                      <a:pt x="1992034" y="2439607"/>
                    </a:cubicBezTo>
                    <a:lnTo>
                      <a:pt x="88737" y="2439607"/>
                    </a:lnTo>
                    <a:cubicBezTo>
                      <a:pt x="39729" y="2439607"/>
                      <a:pt x="0" y="2384995"/>
                      <a:pt x="0" y="2317627"/>
                    </a:cubicBezTo>
                    <a:lnTo>
                      <a:pt x="0" y="121981"/>
                    </a:lnTo>
                    <a:cubicBezTo>
                      <a:pt x="0" y="54613"/>
                      <a:pt x="39729" y="1"/>
                      <a:pt x="88737" y="1"/>
                    </a:cubicBezTo>
                    <a:lnTo>
                      <a:pt x="1992034" y="1"/>
                    </a:lnTo>
                    <a:close/>
                  </a:path>
                </a:pathLst>
              </a:custGeom>
              <a:noFill/>
              <a:ln w="57150">
                <a:solidFill>
                  <a:srgbClr val="A01625"/>
                </a:solidFill>
              </a:ln>
              <a:scene3d>
                <a:camera prst="orthographicFront"/>
                <a:lightRig rig="flat" dir="t"/>
              </a:scene3d>
              <a:sp3d prstMaterial="dkEdge">
                <a:bevelT w="8200" h="38100"/>
              </a:sp3d>
            </p:spPr>
            <p:style>
              <a:lnRef idx="1">
                <a:schemeClr val="accent2"/>
              </a:lnRef>
              <a:fillRef idx="2">
                <a:schemeClr val="accent2"/>
              </a:fillRef>
              <a:effectRef idx="1">
                <a:schemeClr val="accent2"/>
              </a:effectRef>
              <a:fontRef idx="minor">
                <a:schemeClr val="dk1"/>
              </a:fontRef>
            </p:style>
            <p:txBody>
              <a:bodyPr spcFirstLastPara="0" vert="horz" wrap="square" lIns="439130" tIns="48006" rIns="62230" bIns="1664617"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p:txBody>
          </p:sp>
          <p:sp>
            <p:nvSpPr>
              <p:cNvPr id="38" name="Figura a mano libera: forma 37">
                <a:extLst>
                  <a:ext uri="{FF2B5EF4-FFF2-40B4-BE49-F238E27FC236}">
                    <a16:creationId xmlns:a16="http://schemas.microsoft.com/office/drawing/2014/main" id="{844DA346-EA08-4C91-BA77-F9A57DEEB825}"/>
                  </a:ext>
                </a:extLst>
              </p:cNvPr>
              <p:cNvSpPr/>
              <p:nvPr/>
            </p:nvSpPr>
            <p:spPr>
              <a:xfrm>
                <a:off x="2047223" y="3023555"/>
                <a:ext cx="1550174" cy="2439608"/>
              </a:xfrm>
              <a:custGeom>
                <a:avLst/>
                <a:gdLst>
                  <a:gd name="connsiteX0" fmla="*/ 0 w 1550174"/>
                  <a:gd name="connsiteY0" fmla="*/ 0 h 2439608"/>
                  <a:gd name="connsiteX1" fmla="*/ 1550174 w 1550174"/>
                  <a:gd name="connsiteY1" fmla="*/ 0 h 2439608"/>
                  <a:gd name="connsiteX2" fmla="*/ 1550174 w 1550174"/>
                  <a:gd name="connsiteY2" fmla="*/ 2439608 h 2439608"/>
                  <a:gd name="connsiteX3" fmla="*/ 0 w 1550174"/>
                  <a:gd name="connsiteY3" fmla="*/ 2439608 h 2439608"/>
                  <a:gd name="connsiteX4" fmla="*/ 0 w 1550174"/>
                  <a:gd name="connsiteY4" fmla="*/ 0 h 2439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74" h="2439608">
                    <a:moveTo>
                      <a:pt x="0" y="0"/>
                    </a:moveTo>
                    <a:lnTo>
                      <a:pt x="1550174" y="0"/>
                    </a:lnTo>
                    <a:lnTo>
                      <a:pt x="1550174" y="2439608"/>
                    </a:lnTo>
                    <a:lnTo>
                      <a:pt x="0" y="2439608"/>
                    </a:lnTo>
                    <a:lnTo>
                      <a:pt x="0" y="0"/>
                    </a:lnTo>
                    <a:close/>
                  </a:path>
                </a:pathLst>
              </a:custGeom>
              <a:noFill/>
              <a:ln>
                <a:noFill/>
              </a:ln>
              <a:scene3d>
                <a:camera prst="orthographicFront"/>
                <a:lightRig rig="flat" dir="t"/>
              </a:scene3d>
              <a:sp3d/>
            </p:spPr>
            <p:style>
              <a:lnRef idx="0">
                <a:scrgbClr r="0" g="0" b="0"/>
              </a:lnRef>
              <a:fillRef idx="2">
                <a:scrgbClr r="0" g="0" b="0"/>
              </a:fillRef>
              <a:effectRef idx="1">
                <a:schemeClr val="accent2">
                  <a:hueOff val="0"/>
                  <a:satOff val="0"/>
                  <a:lumOff val="0"/>
                  <a:alphaOff val="0"/>
                </a:schemeClr>
              </a:effectRef>
              <a:fontRef idx="minor">
                <a:schemeClr val="dk1"/>
              </a:fontRef>
            </p:style>
            <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Vulnerability</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2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000" kern="1200" dirty="0">
                  <a:latin typeface="+mj-lt"/>
                </a:endParaRPr>
              </a:p>
              <a:p>
                <a:pPr marL="0" lvl="0" indent="0" algn="ctr" defTabSz="666750">
                  <a:lnSpc>
                    <a:spcPct val="90000"/>
                  </a:lnSpc>
                  <a:spcBef>
                    <a:spcPct val="0"/>
                  </a:spcBef>
                  <a:spcAft>
                    <a:spcPct val="35000"/>
                  </a:spcAft>
                  <a:buNone/>
                </a:pPr>
                <a:r>
                  <a:rPr lang="it-IT" sz="1400" i="1" kern="1200" dirty="0" err="1">
                    <a:latin typeface="+mj-lt"/>
                  </a:rPr>
                  <a:t>engineering</a:t>
                </a:r>
                <a:r>
                  <a:rPr lang="it-IT" sz="1400" i="1" kern="1200" dirty="0">
                    <a:latin typeface="+mj-lt"/>
                  </a:rPr>
                  <a:t> </a:t>
                </a:r>
                <a:r>
                  <a:rPr lang="it-IT" sz="1400" i="1" kern="1200" dirty="0" err="1">
                    <a:latin typeface="+mj-lt"/>
                  </a:rPr>
                  <a:t>demand</a:t>
                </a:r>
                <a:r>
                  <a:rPr lang="it-IT" sz="1400" i="1" kern="1200" dirty="0">
                    <a:latin typeface="+mj-lt"/>
                  </a:rPr>
                  <a:t> par.</a:t>
                </a:r>
                <a:endParaRPr lang="en-GB" sz="1400" i="1" kern="1200" dirty="0">
                  <a:latin typeface="+mj-lt"/>
                </a:endParaRPr>
              </a:p>
            </p:txBody>
          </p:sp>
        </p:grpSp>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E7A20EB4-DE2D-4DF8-B8CA-BD712478A266}"/>
                    </a:ext>
                  </a:extLst>
                </p:cNvPr>
                <p:cNvSpPr txBox="1"/>
                <p:nvPr/>
              </p:nvSpPr>
              <p:spPr>
                <a:xfrm>
                  <a:off x="2096851" y="3619605"/>
                  <a:ext cx="1484024" cy="11982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𝐸𝐷𝑃</m:t>
                            </m:r>
                          </m:e>
                        </m:d>
                        <m:r>
                          <a:rPr lang="it-IT" b="0" i="1" smtClean="0">
                            <a:latin typeface="Cambria Math" panose="02040503050406030204" pitchFamily="18" charset="0"/>
                          </a:rPr>
                          <m:t>𝐼𝑀</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𝐸𝐷𝑃</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p:txBody>
            </p:sp>
          </mc:Choice>
          <mc:Fallback xmlns="">
            <p:sp>
              <p:nvSpPr>
                <p:cNvPr id="36" name="CasellaDiTesto 35">
                  <a:extLst>
                    <a:ext uri="{FF2B5EF4-FFF2-40B4-BE49-F238E27FC236}">
                      <a16:creationId xmlns:a16="http://schemas.microsoft.com/office/drawing/2014/main" id="{E7A20EB4-DE2D-4DF8-B8CA-BD712478A266}"/>
                    </a:ext>
                  </a:extLst>
                </p:cNvPr>
                <p:cNvSpPr txBox="1">
                  <a:spLocks noRot="1" noChangeAspect="1" noMove="1" noResize="1" noEditPoints="1" noAdjustHandles="1" noChangeArrowheads="1" noChangeShapeType="1" noTextEdit="1"/>
                </p:cNvSpPr>
                <p:nvPr/>
              </p:nvSpPr>
              <p:spPr>
                <a:xfrm>
                  <a:off x="2096851" y="3619605"/>
                  <a:ext cx="1484024" cy="1198289"/>
                </a:xfrm>
                <a:prstGeom prst="rect">
                  <a:avLst/>
                </a:prstGeom>
                <a:blipFill>
                  <a:blip r:embed="rId8"/>
                  <a:stretch>
                    <a:fillRect l="-1951" t="-508" r="-3902"/>
                  </a:stretch>
                </a:blipFill>
              </p:spPr>
              <p:txBody>
                <a:bodyPr/>
                <a:lstStyle/>
                <a:p>
                  <a:r>
                    <a:rPr lang="it-IT">
                      <a:noFill/>
                    </a:rPr>
                    <a:t> </a:t>
                  </a:r>
                </a:p>
              </p:txBody>
            </p:sp>
          </mc:Fallback>
        </mc:AlternateContent>
      </p:grpSp>
      <p:grpSp>
        <p:nvGrpSpPr>
          <p:cNvPr id="39" name="Gruppo 38">
            <a:extLst>
              <a:ext uri="{FF2B5EF4-FFF2-40B4-BE49-F238E27FC236}">
                <a16:creationId xmlns:a16="http://schemas.microsoft.com/office/drawing/2014/main" id="{BBA12E64-C944-444A-8492-4090712167EE}"/>
              </a:ext>
            </a:extLst>
          </p:cNvPr>
          <p:cNvGrpSpPr/>
          <p:nvPr/>
        </p:nvGrpSpPr>
        <p:grpSpPr>
          <a:xfrm>
            <a:off x="1074740" y="4654122"/>
            <a:ext cx="1732425" cy="2078910"/>
            <a:chOff x="12560923" y="1013183"/>
            <a:chExt cx="1732425" cy="2078910"/>
          </a:xfrm>
        </p:grpSpPr>
        <p:grpSp>
          <p:nvGrpSpPr>
            <p:cNvPr id="40" name="Gruppo 39">
              <a:extLst>
                <a:ext uri="{FF2B5EF4-FFF2-40B4-BE49-F238E27FC236}">
                  <a16:creationId xmlns:a16="http://schemas.microsoft.com/office/drawing/2014/main" id="{F5A19589-84B0-494C-871F-BFA40FB16A54}"/>
                </a:ext>
              </a:extLst>
            </p:cNvPr>
            <p:cNvGrpSpPr/>
            <p:nvPr/>
          </p:nvGrpSpPr>
          <p:grpSpPr>
            <a:xfrm>
              <a:off x="12560923" y="1013183"/>
              <a:ext cx="1732425" cy="2078910"/>
              <a:chOff x="13420811" y="2795247"/>
              <a:chExt cx="1732425" cy="2078910"/>
            </a:xfrm>
          </p:grpSpPr>
          <p:sp>
            <p:nvSpPr>
              <p:cNvPr id="42" name="Figura a mano libera: forma 41">
                <a:extLst>
                  <a:ext uri="{FF2B5EF4-FFF2-40B4-BE49-F238E27FC236}">
                    <a16:creationId xmlns:a16="http://schemas.microsoft.com/office/drawing/2014/main" id="{A51370AC-4537-4EBF-8E60-298A904533D1}"/>
                  </a:ext>
                </a:extLst>
              </p:cNvPr>
              <p:cNvSpPr/>
              <p:nvPr/>
            </p:nvSpPr>
            <p:spPr>
              <a:xfrm rot="16200000">
                <a:off x="13247569" y="2968489"/>
                <a:ext cx="2078910" cy="1732425"/>
              </a:xfrm>
              <a:custGeom>
                <a:avLst/>
                <a:gdLst>
                  <a:gd name="connsiteX0" fmla="*/ 0 w 1732424"/>
                  <a:gd name="connsiteY0" fmla="*/ 86621 h 2078909"/>
                  <a:gd name="connsiteX1" fmla="*/ 86621 w 1732424"/>
                  <a:gd name="connsiteY1" fmla="*/ 0 h 2078909"/>
                  <a:gd name="connsiteX2" fmla="*/ 1645803 w 1732424"/>
                  <a:gd name="connsiteY2" fmla="*/ 0 h 2078909"/>
                  <a:gd name="connsiteX3" fmla="*/ 1732424 w 1732424"/>
                  <a:gd name="connsiteY3" fmla="*/ 86621 h 2078909"/>
                  <a:gd name="connsiteX4" fmla="*/ 1732424 w 1732424"/>
                  <a:gd name="connsiteY4" fmla="*/ 1992288 h 2078909"/>
                  <a:gd name="connsiteX5" fmla="*/ 1645803 w 1732424"/>
                  <a:gd name="connsiteY5" fmla="*/ 2078909 h 2078909"/>
                  <a:gd name="connsiteX6" fmla="*/ 86621 w 1732424"/>
                  <a:gd name="connsiteY6" fmla="*/ 2078909 h 2078909"/>
                  <a:gd name="connsiteX7" fmla="*/ 0 w 1732424"/>
                  <a:gd name="connsiteY7" fmla="*/ 1992288 h 2078909"/>
                  <a:gd name="connsiteX8" fmla="*/ 0 w 1732424"/>
                  <a:gd name="connsiteY8" fmla="*/ 86621 h 207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424" h="2078909">
                    <a:moveTo>
                      <a:pt x="1660239" y="1"/>
                    </a:moveTo>
                    <a:cubicBezTo>
                      <a:pt x="1700105" y="1"/>
                      <a:pt x="1732424" y="46539"/>
                      <a:pt x="1732424" y="103946"/>
                    </a:cubicBezTo>
                    <a:lnTo>
                      <a:pt x="1732424" y="1974963"/>
                    </a:lnTo>
                    <a:cubicBezTo>
                      <a:pt x="1732424" y="2032370"/>
                      <a:pt x="1700105" y="2078908"/>
                      <a:pt x="1660239" y="2078908"/>
                    </a:cubicBezTo>
                    <a:lnTo>
                      <a:pt x="72185" y="2078908"/>
                    </a:lnTo>
                    <a:cubicBezTo>
                      <a:pt x="32319" y="2078908"/>
                      <a:pt x="0" y="2032370"/>
                      <a:pt x="0" y="1974963"/>
                    </a:cubicBezTo>
                    <a:lnTo>
                      <a:pt x="0" y="103946"/>
                    </a:lnTo>
                    <a:cubicBezTo>
                      <a:pt x="0" y="46539"/>
                      <a:pt x="32319" y="1"/>
                      <a:pt x="72185" y="1"/>
                    </a:cubicBezTo>
                    <a:lnTo>
                      <a:pt x="1660239" y="1"/>
                    </a:lnTo>
                    <a:close/>
                  </a:path>
                </a:pathLst>
              </a:custGeom>
              <a:noFill/>
              <a:ln w="57150">
                <a:solidFill>
                  <a:srgbClr val="A01625"/>
                </a:solidFill>
              </a:ln>
              <a:scene3d>
                <a:camera prst="orthographicFront"/>
                <a:lightRig rig="flat" dir="t"/>
              </a:scene3d>
              <a:sp3d prstMaterial="dkEdge">
                <a:bevelT w="8200" h="38100"/>
              </a:sp3d>
            </p:spPr>
            <p:style>
              <a:lnRef idx="1">
                <a:schemeClr val="accent2"/>
              </a:lnRef>
              <a:fillRef idx="2">
                <a:schemeClr val="accent2"/>
              </a:fillRef>
              <a:effectRef idx="1">
                <a:schemeClr val="accent2"/>
              </a:effectRef>
              <a:fontRef idx="minor">
                <a:schemeClr val="dk1"/>
              </a:fontRef>
            </p:style>
            <p:txBody>
              <a:bodyPr spcFirstLastPara="0" vert="horz" wrap="square" lIns="374204" tIns="48006" rIns="62230" bIns="138594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p:txBody>
          </p:sp>
          <p:sp>
            <p:nvSpPr>
              <p:cNvPr id="43" name="Figura a mano libera: forma 42">
                <a:extLst>
                  <a:ext uri="{FF2B5EF4-FFF2-40B4-BE49-F238E27FC236}">
                    <a16:creationId xmlns:a16="http://schemas.microsoft.com/office/drawing/2014/main" id="{5691EDB4-48C4-4767-A6FD-5BC8327061AF}"/>
                  </a:ext>
                </a:extLst>
              </p:cNvPr>
              <p:cNvSpPr/>
              <p:nvPr/>
            </p:nvSpPr>
            <p:spPr>
              <a:xfrm>
                <a:off x="13736062" y="2795247"/>
                <a:ext cx="1290656" cy="2078909"/>
              </a:xfrm>
              <a:custGeom>
                <a:avLst/>
                <a:gdLst>
                  <a:gd name="connsiteX0" fmla="*/ 0 w 1290656"/>
                  <a:gd name="connsiteY0" fmla="*/ 0 h 2078909"/>
                  <a:gd name="connsiteX1" fmla="*/ 1290656 w 1290656"/>
                  <a:gd name="connsiteY1" fmla="*/ 0 h 2078909"/>
                  <a:gd name="connsiteX2" fmla="*/ 1290656 w 1290656"/>
                  <a:gd name="connsiteY2" fmla="*/ 2078909 h 2078909"/>
                  <a:gd name="connsiteX3" fmla="*/ 0 w 1290656"/>
                  <a:gd name="connsiteY3" fmla="*/ 2078909 h 2078909"/>
                  <a:gd name="connsiteX4" fmla="*/ 0 w 1290656"/>
                  <a:gd name="connsiteY4" fmla="*/ 0 h 207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0656" h="2078909">
                    <a:moveTo>
                      <a:pt x="0" y="0"/>
                    </a:moveTo>
                    <a:lnTo>
                      <a:pt x="1290656" y="0"/>
                    </a:lnTo>
                    <a:lnTo>
                      <a:pt x="1290656" y="2078909"/>
                    </a:lnTo>
                    <a:lnTo>
                      <a:pt x="0" y="2078909"/>
                    </a:lnTo>
                    <a:lnTo>
                      <a:pt x="0" y="0"/>
                    </a:lnTo>
                    <a:close/>
                  </a:path>
                </a:pathLst>
              </a:custGeom>
              <a:noFill/>
              <a:ln>
                <a:noFill/>
              </a:ln>
              <a:scene3d>
                <a:camera prst="orthographicFront"/>
                <a:lightRig rig="flat" dir="t"/>
              </a:scene3d>
              <a:sp3d/>
            </p:spPr>
            <p:style>
              <a:lnRef idx="0">
                <a:scrgbClr r="0" g="0" b="0"/>
              </a:lnRef>
              <a:fillRef idx="2">
                <a:scrgbClr r="0" g="0" b="0"/>
              </a:fillRef>
              <a:effectRef idx="1">
                <a:schemeClr val="accent2">
                  <a:hueOff val="0"/>
                  <a:satOff val="0"/>
                  <a:lumOff val="0"/>
                  <a:alphaOff val="0"/>
                </a:schemeClr>
              </a:effectRef>
              <a:fontRef idx="minor">
                <a:schemeClr val="dk1"/>
              </a:fontRef>
            </p:style>
            <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Damage</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3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damage</a:t>
                </a:r>
                <a:r>
                  <a:rPr lang="it-IT" sz="1500" i="1" kern="1200" dirty="0">
                    <a:latin typeface="+mj-lt"/>
                  </a:rPr>
                  <a:t> </a:t>
                </a:r>
                <a:r>
                  <a:rPr lang="it-IT" sz="1500" i="1" kern="1200" dirty="0" err="1">
                    <a:latin typeface="+mj-lt"/>
                  </a:rPr>
                  <a:t>measure</a:t>
                </a:r>
                <a:endParaRPr lang="en-GB" sz="1500" i="1" kern="1200" dirty="0">
                  <a:latin typeface="+mj-lt"/>
                </a:endParaRPr>
              </a:p>
            </p:txBody>
          </p:sp>
        </p:grpSp>
        <mc:AlternateContent xmlns:mc="http://schemas.openxmlformats.org/markup-compatibility/2006" xmlns:a14="http://schemas.microsoft.com/office/drawing/2010/main">
          <mc:Choice Requires="a14">
            <p:sp>
              <p:nvSpPr>
                <p:cNvPr id="41" name="CasellaDiTesto 40">
                  <a:extLst>
                    <a:ext uri="{FF2B5EF4-FFF2-40B4-BE49-F238E27FC236}">
                      <a16:creationId xmlns:a16="http://schemas.microsoft.com/office/drawing/2014/main" id="{D78760EC-342C-4861-A0B5-8978C7DBD4FD}"/>
                    </a:ext>
                  </a:extLst>
                </p:cNvPr>
                <p:cNvSpPr txBox="1"/>
                <p:nvPr/>
              </p:nvSpPr>
              <p:spPr>
                <a:xfrm>
                  <a:off x="12845058" y="1574452"/>
                  <a:ext cx="1321772"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𝐷𝑀</m:t>
                            </m:r>
                          </m:e>
                        </m:d>
                        <m:r>
                          <a:rPr lang="it-IT" b="0" i="1" smtClean="0">
                            <a:latin typeface="Cambria Math" panose="02040503050406030204" pitchFamily="18" charset="0"/>
                          </a:rPr>
                          <m:t>𝐸𝐷𝑃</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𝐷𝑀</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41" name="CasellaDiTesto 40">
                  <a:extLst>
                    <a:ext uri="{FF2B5EF4-FFF2-40B4-BE49-F238E27FC236}">
                      <a16:creationId xmlns:a16="http://schemas.microsoft.com/office/drawing/2014/main" id="{D78760EC-342C-4861-A0B5-8978C7DBD4FD}"/>
                    </a:ext>
                  </a:extLst>
                </p:cNvPr>
                <p:cNvSpPr txBox="1">
                  <a:spLocks noRot="1" noChangeAspect="1" noMove="1" noResize="1" noEditPoints="1" noAdjustHandles="1" noChangeArrowheads="1" noChangeShapeType="1" noTextEdit="1"/>
                </p:cNvSpPr>
                <p:nvPr/>
              </p:nvSpPr>
              <p:spPr>
                <a:xfrm>
                  <a:off x="12845058" y="1574452"/>
                  <a:ext cx="1321772" cy="1384995"/>
                </a:xfrm>
                <a:prstGeom prst="rect">
                  <a:avLst/>
                </a:prstGeom>
                <a:blipFill>
                  <a:blip r:embed="rId9"/>
                  <a:stretch>
                    <a:fillRect l="-1843" t="-881" r="-3687"/>
                  </a:stretch>
                </a:blipFill>
              </p:spPr>
              <p:txBody>
                <a:bodyPr/>
                <a:lstStyle/>
                <a:p>
                  <a:r>
                    <a:rPr lang="it-IT">
                      <a:noFill/>
                    </a:rPr>
                    <a:t> </a:t>
                  </a:r>
                </a:p>
              </p:txBody>
            </p:sp>
          </mc:Fallback>
        </mc:AlternateContent>
      </p:grpSp>
      <p:graphicFrame>
        <p:nvGraphicFramePr>
          <p:cNvPr id="44" name="Tabella 6">
            <a:extLst>
              <a:ext uri="{FF2B5EF4-FFF2-40B4-BE49-F238E27FC236}">
                <a16:creationId xmlns:a16="http://schemas.microsoft.com/office/drawing/2014/main" id="{46AAEA3A-A1B0-4ECB-9707-C8B421771BB4}"/>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518122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Segnaposto testo 3"/>
              <p:cNvSpPr>
                <a:spLocks noGrp="1"/>
              </p:cNvSpPr>
              <p:nvPr>
                <p:ph type="body" sz="quarter" idx="12"/>
              </p:nvPr>
            </p:nvSpPr>
            <p:spPr>
              <a:xfrm>
                <a:off x="3194071" y="2481264"/>
                <a:ext cx="3765529" cy="947736"/>
              </a:xfrm>
            </p:spPr>
            <p:txBody>
              <a:bodyPr/>
              <a:lstStyle/>
              <a:p>
                <a:pPr>
                  <a:lnSpc>
                    <a:spcPct val="100000"/>
                  </a:lnSpc>
                </a:pPr>
                <a:endParaRPr lang="en-US" sz="1100" dirty="0">
                  <a:latin typeface="Adobe Caslon Pro"/>
                </a:endParaRPr>
              </a:p>
              <a:p>
                <a:pPr>
                  <a:lnSpc>
                    <a:spcPct val="100000"/>
                  </a:lnSpc>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𝑃</m:t>
                      </m:r>
                      <m:r>
                        <a:rPr lang="it-IT" b="0" i="1" smtClean="0">
                          <a:latin typeface="Cambria Math" panose="02040503050406030204" pitchFamily="18" charset="0"/>
                        </a:rPr>
                        <m:t> </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m:t>
                          </m:r>
                          <m:r>
                            <a:rPr lang="it-IT" b="0" i="1" smtClean="0">
                              <a:latin typeface="Cambria Math" panose="02040503050406030204" pitchFamily="18" charset="0"/>
                            </a:rPr>
                            <m:t>&gt;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𝑑</m:t>
                              </m:r>
                            </m:e>
                            <m:sub>
                              <m:r>
                                <a:rPr lang="it-IT" b="0" i="1" smtClean="0">
                                  <a:latin typeface="Cambria Math" panose="02040503050406030204" pitchFamily="18" charset="0"/>
                                </a:rPr>
                                <m:t>𝑡h𝑟𝑒𝑠h𝑜𝑙𝑑</m:t>
                              </m:r>
                            </m:sub>
                          </m:sSub>
                          <m:r>
                            <a:rPr lang="it-IT" b="0" i="1" smtClean="0">
                              <a:latin typeface="Cambria Math" panose="02040503050406030204" pitchFamily="18" charset="0"/>
                            </a:rPr>
                            <m:t> </m:t>
                          </m:r>
                        </m:e>
                      </m:d>
                      <m:r>
                        <a:rPr lang="it-IT" b="0" i="1" smtClean="0">
                          <a:latin typeface="Cambria Math" panose="02040503050406030204" pitchFamily="18" charset="0"/>
                        </a:rPr>
                        <m:t>  </m:t>
                      </m:r>
                      <m:r>
                        <a:rPr lang="it-IT" b="0" i="1" smtClean="0">
                          <a:latin typeface="Cambria Math" panose="02040503050406030204" pitchFamily="18" charset="0"/>
                        </a:rPr>
                        <m:t>𝐼𝑀</m:t>
                      </m:r>
                      <m:r>
                        <a:rPr lang="it-IT" b="0" i="1" smtClean="0">
                          <a:latin typeface="Cambria Math" panose="02040503050406030204" pitchFamily="18" charset="0"/>
                        </a:rPr>
                        <m:t>=</m:t>
                      </m:r>
                      <m:r>
                        <a:rPr lang="it-IT" b="0" i="1" smtClean="0">
                          <a:latin typeface="Cambria Math" panose="02040503050406030204" pitchFamily="18" charset="0"/>
                        </a:rPr>
                        <m:t>𝑖𝑚</m:t>
                      </m:r>
                      <m:r>
                        <a:rPr lang="it-IT" b="0" i="1" smtClean="0">
                          <a:latin typeface="Cambria Math" panose="02040503050406030204" pitchFamily="18" charset="0"/>
                        </a:rPr>
                        <m:t>)</m:t>
                      </m:r>
                    </m:oMath>
                  </m:oMathPara>
                </a14:m>
                <a:endParaRPr lang="en-GB" i="1" dirty="0">
                  <a:latin typeface="Adobe Caslon Pro"/>
                </a:endParaRPr>
              </a:p>
              <a:p>
                <a:pPr>
                  <a:lnSpc>
                    <a:spcPct val="100000"/>
                  </a:lnSpc>
                </a:pPr>
                <a:endParaRPr lang="en-GB" i="1" dirty="0">
                  <a:latin typeface="Adobe Caslon Pro"/>
                </a:endParaRPr>
              </a:p>
              <a:p>
                <a:pPr>
                  <a:lnSpc>
                    <a:spcPct val="100000"/>
                  </a:lnSpc>
                </a:pPr>
                <a:r>
                  <a:rPr lang="en-GB" dirty="0">
                    <a:latin typeface="Adobe Caslon Pro"/>
                  </a:rPr>
                  <a:t>Fragility curves for different damage limit states or thresholds.</a:t>
                </a:r>
              </a:p>
            </p:txBody>
          </p:sp>
        </mc:Choice>
        <mc:Fallback xmlns="">
          <p:sp>
            <p:nvSpPr>
              <p:cNvPr id="4" name="Segnaposto testo 3"/>
              <p:cNvSpPr>
                <a:spLocks noGrp="1" noRot="1" noChangeAspect="1" noMove="1" noResize="1" noEditPoints="1" noAdjustHandles="1" noChangeArrowheads="1" noChangeShapeType="1" noTextEdit="1"/>
              </p:cNvSpPr>
              <p:nvPr>
                <p:ph type="body" sz="quarter" idx="12"/>
              </p:nvPr>
            </p:nvSpPr>
            <p:spPr>
              <a:xfrm>
                <a:off x="3194071" y="2481264"/>
                <a:ext cx="3765529" cy="947736"/>
              </a:xfrm>
              <a:blipFill>
                <a:blip r:embed="rId3"/>
                <a:stretch>
                  <a:fillRect l="-1456" b="-79487"/>
                </a:stretch>
              </a:blipFill>
            </p:spPr>
            <p:txBody>
              <a:bodyPr/>
              <a:lstStyle/>
              <a:p>
                <a:r>
                  <a:rPr lang="it-IT">
                    <a:noFill/>
                  </a:rPr>
                  <a:t> </a:t>
                </a:r>
              </a:p>
            </p:txBody>
          </p:sp>
        </mc:Fallback>
      </mc:AlternateContent>
      <p:sp>
        <p:nvSpPr>
          <p:cNvPr id="3" name="Segnaposto testo 2"/>
          <p:cNvSpPr>
            <a:spLocks noGrp="1"/>
          </p:cNvSpPr>
          <p:nvPr>
            <p:ph type="body" sz="quarter" idx="11"/>
          </p:nvPr>
        </p:nvSpPr>
        <p:spPr/>
        <p:txBody>
          <a:bodyPr/>
          <a:lstStyle/>
          <a:p>
            <a:r>
              <a:rPr lang="it-IT" dirty="0" err="1">
                <a:latin typeface="Adobe Caslon Pro"/>
              </a:rPr>
              <a:t>Fragility</a:t>
            </a:r>
            <a:r>
              <a:rPr lang="it-IT" dirty="0">
                <a:latin typeface="Adobe Caslon Pro"/>
              </a:rPr>
              <a:t> Analysis</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44</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24" name="Gruppo 23">
            <a:extLst>
              <a:ext uri="{FF2B5EF4-FFF2-40B4-BE49-F238E27FC236}">
                <a16:creationId xmlns:a16="http://schemas.microsoft.com/office/drawing/2014/main" id="{D6C6AEDA-F296-41EE-BFFE-38F0D3968B00}"/>
              </a:ext>
            </a:extLst>
          </p:cNvPr>
          <p:cNvGrpSpPr/>
          <p:nvPr/>
        </p:nvGrpSpPr>
        <p:grpSpPr>
          <a:xfrm>
            <a:off x="2903424" y="373469"/>
            <a:ext cx="1829461" cy="618073"/>
            <a:chOff x="2903424" y="211809"/>
            <a:chExt cx="1829461" cy="618073"/>
          </a:xfrm>
        </p:grpSpPr>
        <p:pic>
          <p:nvPicPr>
            <p:cNvPr id="25" name="Immagine 24">
              <a:extLst>
                <a:ext uri="{FF2B5EF4-FFF2-40B4-BE49-F238E27FC236}">
                  <a16:creationId xmlns:a16="http://schemas.microsoft.com/office/drawing/2014/main" id="{30DB6A93-48E5-48DF-BFCE-D1DF2053F71C}"/>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26" name="Gruppo 25">
              <a:extLst>
                <a:ext uri="{FF2B5EF4-FFF2-40B4-BE49-F238E27FC236}">
                  <a16:creationId xmlns:a16="http://schemas.microsoft.com/office/drawing/2014/main" id="{CE4C336B-915E-4F53-A9C4-CEA517CAC39B}"/>
                </a:ext>
              </a:extLst>
            </p:cNvPr>
            <p:cNvGrpSpPr/>
            <p:nvPr/>
          </p:nvGrpSpPr>
          <p:grpSpPr>
            <a:xfrm>
              <a:off x="2903424" y="230872"/>
              <a:ext cx="1389573" cy="599010"/>
              <a:chOff x="2981720" y="122642"/>
              <a:chExt cx="1389573" cy="599010"/>
            </a:xfrm>
          </p:grpSpPr>
          <p:pic>
            <p:nvPicPr>
              <p:cNvPr id="27" name="Picture 2" descr="ITN Inspire Logo">
                <a:extLst>
                  <a:ext uri="{FF2B5EF4-FFF2-40B4-BE49-F238E27FC236}">
                    <a16:creationId xmlns:a16="http://schemas.microsoft.com/office/drawing/2014/main" id="{7FE60B3D-930C-4B12-A5BA-D1A063582A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TN Inspire Logo">
                <a:extLst>
                  <a:ext uri="{FF2B5EF4-FFF2-40B4-BE49-F238E27FC236}">
                    <a16:creationId xmlns:a16="http://schemas.microsoft.com/office/drawing/2014/main" id="{5484B6C1-8162-4AA1-A6AE-0EA7622126F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4" name="Gruppo 33">
            <a:extLst>
              <a:ext uri="{FF2B5EF4-FFF2-40B4-BE49-F238E27FC236}">
                <a16:creationId xmlns:a16="http://schemas.microsoft.com/office/drawing/2014/main" id="{5CC755AE-961C-4793-8CFA-8322F7D976EE}"/>
              </a:ext>
            </a:extLst>
          </p:cNvPr>
          <p:cNvGrpSpPr/>
          <p:nvPr/>
        </p:nvGrpSpPr>
        <p:grpSpPr>
          <a:xfrm>
            <a:off x="460218" y="2553942"/>
            <a:ext cx="1732426" cy="2100180"/>
            <a:chOff x="1645021" y="2977429"/>
            <a:chExt cx="2055610" cy="2100180"/>
          </a:xfrm>
        </p:grpSpPr>
        <p:grpSp>
          <p:nvGrpSpPr>
            <p:cNvPr id="35" name="Gruppo 34">
              <a:extLst>
                <a:ext uri="{FF2B5EF4-FFF2-40B4-BE49-F238E27FC236}">
                  <a16:creationId xmlns:a16="http://schemas.microsoft.com/office/drawing/2014/main" id="{47E0E1AA-B9AB-4305-91E3-3AC63C2828FA}"/>
                </a:ext>
              </a:extLst>
            </p:cNvPr>
            <p:cNvGrpSpPr/>
            <p:nvPr/>
          </p:nvGrpSpPr>
          <p:grpSpPr>
            <a:xfrm>
              <a:off x="1645021" y="2977429"/>
              <a:ext cx="2055610" cy="2100180"/>
              <a:chOff x="1645021" y="2977429"/>
              <a:chExt cx="2080772" cy="2485734"/>
            </a:xfrm>
          </p:grpSpPr>
          <p:sp>
            <p:nvSpPr>
              <p:cNvPr id="37" name="Figura a mano libera: forma 36">
                <a:extLst>
                  <a:ext uri="{FF2B5EF4-FFF2-40B4-BE49-F238E27FC236}">
                    <a16:creationId xmlns:a16="http://schemas.microsoft.com/office/drawing/2014/main" id="{3BE9C9B0-E6AC-4F82-994A-AF526F4DEC92}"/>
                  </a:ext>
                </a:extLst>
              </p:cNvPr>
              <p:cNvSpPr/>
              <p:nvPr/>
            </p:nvSpPr>
            <p:spPr>
              <a:xfrm rot="16200000">
                <a:off x="1465602" y="3156848"/>
                <a:ext cx="2439609" cy="2080772"/>
              </a:xfrm>
              <a:custGeom>
                <a:avLst/>
                <a:gdLst>
                  <a:gd name="connsiteX0" fmla="*/ 0 w 2080771"/>
                  <a:gd name="connsiteY0" fmla="*/ 104039 h 2439608"/>
                  <a:gd name="connsiteX1" fmla="*/ 104039 w 2080771"/>
                  <a:gd name="connsiteY1" fmla="*/ 0 h 2439608"/>
                  <a:gd name="connsiteX2" fmla="*/ 1976732 w 2080771"/>
                  <a:gd name="connsiteY2" fmla="*/ 0 h 2439608"/>
                  <a:gd name="connsiteX3" fmla="*/ 2080771 w 2080771"/>
                  <a:gd name="connsiteY3" fmla="*/ 104039 h 2439608"/>
                  <a:gd name="connsiteX4" fmla="*/ 2080771 w 2080771"/>
                  <a:gd name="connsiteY4" fmla="*/ 2335569 h 2439608"/>
                  <a:gd name="connsiteX5" fmla="*/ 1976732 w 2080771"/>
                  <a:gd name="connsiteY5" fmla="*/ 2439608 h 2439608"/>
                  <a:gd name="connsiteX6" fmla="*/ 104039 w 2080771"/>
                  <a:gd name="connsiteY6" fmla="*/ 2439608 h 2439608"/>
                  <a:gd name="connsiteX7" fmla="*/ 0 w 2080771"/>
                  <a:gd name="connsiteY7" fmla="*/ 2335569 h 2439608"/>
                  <a:gd name="connsiteX8" fmla="*/ 0 w 2080771"/>
                  <a:gd name="connsiteY8" fmla="*/ 104039 h 24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0771" h="2439608">
                    <a:moveTo>
                      <a:pt x="1992034" y="1"/>
                    </a:moveTo>
                    <a:cubicBezTo>
                      <a:pt x="2041042" y="1"/>
                      <a:pt x="2080771" y="54613"/>
                      <a:pt x="2080771" y="121981"/>
                    </a:cubicBezTo>
                    <a:lnTo>
                      <a:pt x="2080771" y="2317627"/>
                    </a:lnTo>
                    <a:cubicBezTo>
                      <a:pt x="2080771" y="2384995"/>
                      <a:pt x="2041042" y="2439607"/>
                      <a:pt x="1992034" y="2439607"/>
                    </a:cubicBezTo>
                    <a:lnTo>
                      <a:pt x="88737" y="2439607"/>
                    </a:lnTo>
                    <a:cubicBezTo>
                      <a:pt x="39729" y="2439607"/>
                      <a:pt x="0" y="2384995"/>
                      <a:pt x="0" y="2317627"/>
                    </a:cubicBezTo>
                    <a:lnTo>
                      <a:pt x="0" y="121981"/>
                    </a:lnTo>
                    <a:cubicBezTo>
                      <a:pt x="0" y="54613"/>
                      <a:pt x="39729" y="1"/>
                      <a:pt x="88737" y="1"/>
                    </a:cubicBezTo>
                    <a:lnTo>
                      <a:pt x="1992034" y="1"/>
                    </a:lnTo>
                    <a:close/>
                  </a:path>
                </a:pathLst>
              </a:custGeom>
              <a:noFill/>
              <a:ln w="57150">
                <a:solidFill>
                  <a:srgbClr val="A01625"/>
                </a:solidFill>
              </a:ln>
              <a:scene3d>
                <a:camera prst="orthographicFront"/>
                <a:lightRig rig="flat" dir="t"/>
              </a:scene3d>
              <a:sp3d prstMaterial="dkEdge">
                <a:bevelT w="8200" h="38100"/>
              </a:sp3d>
            </p:spPr>
            <p:style>
              <a:lnRef idx="1">
                <a:schemeClr val="accent2"/>
              </a:lnRef>
              <a:fillRef idx="2">
                <a:schemeClr val="accent2"/>
              </a:fillRef>
              <a:effectRef idx="1">
                <a:schemeClr val="accent2"/>
              </a:effectRef>
              <a:fontRef idx="minor">
                <a:schemeClr val="dk1"/>
              </a:fontRef>
            </p:style>
            <p:txBody>
              <a:bodyPr spcFirstLastPara="0" vert="horz" wrap="square" lIns="439130" tIns="48006" rIns="62230" bIns="1664617"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p:txBody>
          </p:sp>
          <p:sp>
            <p:nvSpPr>
              <p:cNvPr id="38" name="Figura a mano libera: forma 37">
                <a:extLst>
                  <a:ext uri="{FF2B5EF4-FFF2-40B4-BE49-F238E27FC236}">
                    <a16:creationId xmlns:a16="http://schemas.microsoft.com/office/drawing/2014/main" id="{844DA346-EA08-4C91-BA77-F9A57DEEB825}"/>
                  </a:ext>
                </a:extLst>
              </p:cNvPr>
              <p:cNvSpPr/>
              <p:nvPr/>
            </p:nvSpPr>
            <p:spPr>
              <a:xfrm>
                <a:off x="2047223" y="3023555"/>
                <a:ext cx="1550174" cy="2439608"/>
              </a:xfrm>
              <a:custGeom>
                <a:avLst/>
                <a:gdLst>
                  <a:gd name="connsiteX0" fmla="*/ 0 w 1550174"/>
                  <a:gd name="connsiteY0" fmla="*/ 0 h 2439608"/>
                  <a:gd name="connsiteX1" fmla="*/ 1550174 w 1550174"/>
                  <a:gd name="connsiteY1" fmla="*/ 0 h 2439608"/>
                  <a:gd name="connsiteX2" fmla="*/ 1550174 w 1550174"/>
                  <a:gd name="connsiteY2" fmla="*/ 2439608 h 2439608"/>
                  <a:gd name="connsiteX3" fmla="*/ 0 w 1550174"/>
                  <a:gd name="connsiteY3" fmla="*/ 2439608 h 2439608"/>
                  <a:gd name="connsiteX4" fmla="*/ 0 w 1550174"/>
                  <a:gd name="connsiteY4" fmla="*/ 0 h 2439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74" h="2439608">
                    <a:moveTo>
                      <a:pt x="0" y="0"/>
                    </a:moveTo>
                    <a:lnTo>
                      <a:pt x="1550174" y="0"/>
                    </a:lnTo>
                    <a:lnTo>
                      <a:pt x="1550174" y="2439608"/>
                    </a:lnTo>
                    <a:lnTo>
                      <a:pt x="0" y="2439608"/>
                    </a:lnTo>
                    <a:lnTo>
                      <a:pt x="0" y="0"/>
                    </a:lnTo>
                    <a:close/>
                  </a:path>
                </a:pathLst>
              </a:custGeom>
              <a:noFill/>
              <a:ln>
                <a:noFill/>
              </a:ln>
              <a:scene3d>
                <a:camera prst="orthographicFront"/>
                <a:lightRig rig="flat" dir="t"/>
              </a:scene3d>
              <a:sp3d/>
            </p:spPr>
            <p:style>
              <a:lnRef idx="0">
                <a:scrgbClr r="0" g="0" b="0"/>
              </a:lnRef>
              <a:fillRef idx="2">
                <a:scrgbClr r="0" g="0" b="0"/>
              </a:fillRef>
              <a:effectRef idx="1">
                <a:schemeClr val="accent2">
                  <a:hueOff val="0"/>
                  <a:satOff val="0"/>
                  <a:lumOff val="0"/>
                  <a:alphaOff val="0"/>
                </a:schemeClr>
              </a:effectRef>
              <a:fontRef idx="minor">
                <a:schemeClr val="dk1"/>
              </a:fontRef>
            </p:style>
            <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Vulnerability</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2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000" kern="1200" dirty="0">
                  <a:latin typeface="+mj-lt"/>
                </a:endParaRPr>
              </a:p>
              <a:p>
                <a:pPr marL="0" lvl="0" indent="0" algn="ctr" defTabSz="666750">
                  <a:lnSpc>
                    <a:spcPct val="90000"/>
                  </a:lnSpc>
                  <a:spcBef>
                    <a:spcPct val="0"/>
                  </a:spcBef>
                  <a:spcAft>
                    <a:spcPct val="35000"/>
                  </a:spcAft>
                  <a:buNone/>
                </a:pPr>
                <a:r>
                  <a:rPr lang="it-IT" sz="1400" i="1" kern="1200" dirty="0" err="1">
                    <a:latin typeface="+mj-lt"/>
                  </a:rPr>
                  <a:t>engineering</a:t>
                </a:r>
                <a:r>
                  <a:rPr lang="it-IT" sz="1400" i="1" kern="1200" dirty="0">
                    <a:latin typeface="+mj-lt"/>
                  </a:rPr>
                  <a:t> </a:t>
                </a:r>
                <a:r>
                  <a:rPr lang="it-IT" sz="1400" i="1" kern="1200" dirty="0" err="1">
                    <a:latin typeface="+mj-lt"/>
                  </a:rPr>
                  <a:t>demand</a:t>
                </a:r>
                <a:r>
                  <a:rPr lang="it-IT" sz="1400" i="1" kern="1200" dirty="0">
                    <a:latin typeface="+mj-lt"/>
                  </a:rPr>
                  <a:t> par.</a:t>
                </a:r>
                <a:endParaRPr lang="en-GB" sz="1400" i="1" kern="1200" dirty="0">
                  <a:latin typeface="+mj-lt"/>
                </a:endParaRPr>
              </a:p>
            </p:txBody>
          </p:sp>
        </p:grpSp>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E7A20EB4-DE2D-4DF8-B8CA-BD712478A266}"/>
                    </a:ext>
                  </a:extLst>
                </p:cNvPr>
                <p:cNvSpPr txBox="1"/>
                <p:nvPr/>
              </p:nvSpPr>
              <p:spPr>
                <a:xfrm>
                  <a:off x="2096851" y="3619605"/>
                  <a:ext cx="1484024" cy="11982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𝐸𝐷𝑃</m:t>
                            </m:r>
                          </m:e>
                        </m:d>
                        <m:r>
                          <a:rPr lang="it-IT" b="0" i="1" smtClean="0">
                            <a:latin typeface="Cambria Math" panose="02040503050406030204" pitchFamily="18" charset="0"/>
                          </a:rPr>
                          <m:t>𝐼𝑀</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𝐸𝐷𝑃</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p:txBody>
            </p:sp>
          </mc:Choice>
          <mc:Fallback xmlns="">
            <p:sp>
              <p:nvSpPr>
                <p:cNvPr id="36" name="CasellaDiTesto 35">
                  <a:extLst>
                    <a:ext uri="{FF2B5EF4-FFF2-40B4-BE49-F238E27FC236}">
                      <a16:creationId xmlns:a16="http://schemas.microsoft.com/office/drawing/2014/main" id="{E7A20EB4-DE2D-4DF8-B8CA-BD712478A266}"/>
                    </a:ext>
                  </a:extLst>
                </p:cNvPr>
                <p:cNvSpPr txBox="1">
                  <a:spLocks noRot="1" noChangeAspect="1" noMove="1" noResize="1" noEditPoints="1" noAdjustHandles="1" noChangeArrowheads="1" noChangeShapeType="1" noTextEdit="1"/>
                </p:cNvSpPr>
                <p:nvPr/>
              </p:nvSpPr>
              <p:spPr>
                <a:xfrm>
                  <a:off x="2096851" y="3619605"/>
                  <a:ext cx="1484024" cy="1198289"/>
                </a:xfrm>
                <a:prstGeom prst="rect">
                  <a:avLst/>
                </a:prstGeom>
                <a:blipFill>
                  <a:blip r:embed="rId8"/>
                  <a:stretch>
                    <a:fillRect l="-1951" t="-508" r="-3902"/>
                  </a:stretch>
                </a:blipFill>
              </p:spPr>
              <p:txBody>
                <a:bodyPr/>
                <a:lstStyle/>
                <a:p>
                  <a:r>
                    <a:rPr lang="it-IT">
                      <a:noFill/>
                    </a:rPr>
                    <a:t> </a:t>
                  </a:r>
                </a:p>
              </p:txBody>
            </p:sp>
          </mc:Fallback>
        </mc:AlternateContent>
      </p:grpSp>
      <p:grpSp>
        <p:nvGrpSpPr>
          <p:cNvPr id="39" name="Gruppo 38">
            <a:extLst>
              <a:ext uri="{FF2B5EF4-FFF2-40B4-BE49-F238E27FC236}">
                <a16:creationId xmlns:a16="http://schemas.microsoft.com/office/drawing/2014/main" id="{BBA12E64-C944-444A-8492-4090712167EE}"/>
              </a:ext>
            </a:extLst>
          </p:cNvPr>
          <p:cNvGrpSpPr/>
          <p:nvPr/>
        </p:nvGrpSpPr>
        <p:grpSpPr>
          <a:xfrm>
            <a:off x="1074740" y="4654122"/>
            <a:ext cx="1732425" cy="2078910"/>
            <a:chOff x="12560923" y="1013183"/>
            <a:chExt cx="1732425" cy="2078910"/>
          </a:xfrm>
        </p:grpSpPr>
        <p:grpSp>
          <p:nvGrpSpPr>
            <p:cNvPr id="40" name="Gruppo 39">
              <a:extLst>
                <a:ext uri="{FF2B5EF4-FFF2-40B4-BE49-F238E27FC236}">
                  <a16:creationId xmlns:a16="http://schemas.microsoft.com/office/drawing/2014/main" id="{F5A19589-84B0-494C-871F-BFA40FB16A54}"/>
                </a:ext>
              </a:extLst>
            </p:cNvPr>
            <p:cNvGrpSpPr/>
            <p:nvPr/>
          </p:nvGrpSpPr>
          <p:grpSpPr>
            <a:xfrm>
              <a:off x="12560923" y="1013183"/>
              <a:ext cx="1732425" cy="2078910"/>
              <a:chOff x="13420811" y="2795247"/>
              <a:chExt cx="1732425" cy="2078910"/>
            </a:xfrm>
          </p:grpSpPr>
          <p:sp>
            <p:nvSpPr>
              <p:cNvPr id="42" name="Figura a mano libera: forma 41">
                <a:extLst>
                  <a:ext uri="{FF2B5EF4-FFF2-40B4-BE49-F238E27FC236}">
                    <a16:creationId xmlns:a16="http://schemas.microsoft.com/office/drawing/2014/main" id="{A51370AC-4537-4EBF-8E60-298A904533D1}"/>
                  </a:ext>
                </a:extLst>
              </p:cNvPr>
              <p:cNvSpPr/>
              <p:nvPr/>
            </p:nvSpPr>
            <p:spPr>
              <a:xfrm rot="16200000">
                <a:off x="13247569" y="2968489"/>
                <a:ext cx="2078910" cy="1732425"/>
              </a:xfrm>
              <a:custGeom>
                <a:avLst/>
                <a:gdLst>
                  <a:gd name="connsiteX0" fmla="*/ 0 w 1732424"/>
                  <a:gd name="connsiteY0" fmla="*/ 86621 h 2078909"/>
                  <a:gd name="connsiteX1" fmla="*/ 86621 w 1732424"/>
                  <a:gd name="connsiteY1" fmla="*/ 0 h 2078909"/>
                  <a:gd name="connsiteX2" fmla="*/ 1645803 w 1732424"/>
                  <a:gd name="connsiteY2" fmla="*/ 0 h 2078909"/>
                  <a:gd name="connsiteX3" fmla="*/ 1732424 w 1732424"/>
                  <a:gd name="connsiteY3" fmla="*/ 86621 h 2078909"/>
                  <a:gd name="connsiteX4" fmla="*/ 1732424 w 1732424"/>
                  <a:gd name="connsiteY4" fmla="*/ 1992288 h 2078909"/>
                  <a:gd name="connsiteX5" fmla="*/ 1645803 w 1732424"/>
                  <a:gd name="connsiteY5" fmla="*/ 2078909 h 2078909"/>
                  <a:gd name="connsiteX6" fmla="*/ 86621 w 1732424"/>
                  <a:gd name="connsiteY6" fmla="*/ 2078909 h 2078909"/>
                  <a:gd name="connsiteX7" fmla="*/ 0 w 1732424"/>
                  <a:gd name="connsiteY7" fmla="*/ 1992288 h 2078909"/>
                  <a:gd name="connsiteX8" fmla="*/ 0 w 1732424"/>
                  <a:gd name="connsiteY8" fmla="*/ 86621 h 207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424" h="2078909">
                    <a:moveTo>
                      <a:pt x="1660239" y="1"/>
                    </a:moveTo>
                    <a:cubicBezTo>
                      <a:pt x="1700105" y="1"/>
                      <a:pt x="1732424" y="46539"/>
                      <a:pt x="1732424" y="103946"/>
                    </a:cubicBezTo>
                    <a:lnTo>
                      <a:pt x="1732424" y="1974963"/>
                    </a:lnTo>
                    <a:cubicBezTo>
                      <a:pt x="1732424" y="2032370"/>
                      <a:pt x="1700105" y="2078908"/>
                      <a:pt x="1660239" y="2078908"/>
                    </a:cubicBezTo>
                    <a:lnTo>
                      <a:pt x="72185" y="2078908"/>
                    </a:lnTo>
                    <a:cubicBezTo>
                      <a:pt x="32319" y="2078908"/>
                      <a:pt x="0" y="2032370"/>
                      <a:pt x="0" y="1974963"/>
                    </a:cubicBezTo>
                    <a:lnTo>
                      <a:pt x="0" y="103946"/>
                    </a:lnTo>
                    <a:cubicBezTo>
                      <a:pt x="0" y="46539"/>
                      <a:pt x="32319" y="1"/>
                      <a:pt x="72185" y="1"/>
                    </a:cubicBezTo>
                    <a:lnTo>
                      <a:pt x="1660239" y="1"/>
                    </a:lnTo>
                    <a:close/>
                  </a:path>
                </a:pathLst>
              </a:custGeom>
              <a:noFill/>
              <a:ln w="57150">
                <a:solidFill>
                  <a:srgbClr val="A01625"/>
                </a:solidFill>
              </a:ln>
              <a:scene3d>
                <a:camera prst="orthographicFront"/>
                <a:lightRig rig="flat" dir="t"/>
              </a:scene3d>
              <a:sp3d prstMaterial="dkEdge">
                <a:bevelT w="8200" h="38100"/>
              </a:sp3d>
            </p:spPr>
            <p:style>
              <a:lnRef idx="1">
                <a:schemeClr val="accent2"/>
              </a:lnRef>
              <a:fillRef idx="2">
                <a:schemeClr val="accent2"/>
              </a:fillRef>
              <a:effectRef idx="1">
                <a:schemeClr val="accent2"/>
              </a:effectRef>
              <a:fontRef idx="minor">
                <a:schemeClr val="dk1"/>
              </a:fontRef>
            </p:style>
            <p:txBody>
              <a:bodyPr spcFirstLastPara="0" vert="horz" wrap="square" lIns="374204" tIns="48006" rIns="62230" bIns="138594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p:txBody>
          </p:sp>
          <p:sp>
            <p:nvSpPr>
              <p:cNvPr id="43" name="Figura a mano libera: forma 42">
                <a:extLst>
                  <a:ext uri="{FF2B5EF4-FFF2-40B4-BE49-F238E27FC236}">
                    <a16:creationId xmlns:a16="http://schemas.microsoft.com/office/drawing/2014/main" id="{5691EDB4-48C4-4767-A6FD-5BC8327061AF}"/>
                  </a:ext>
                </a:extLst>
              </p:cNvPr>
              <p:cNvSpPr/>
              <p:nvPr/>
            </p:nvSpPr>
            <p:spPr>
              <a:xfrm>
                <a:off x="13736062" y="2795247"/>
                <a:ext cx="1290656" cy="2078909"/>
              </a:xfrm>
              <a:custGeom>
                <a:avLst/>
                <a:gdLst>
                  <a:gd name="connsiteX0" fmla="*/ 0 w 1290656"/>
                  <a:gd name="connsiteY0" fmla="*/ 0 h 2078909"/>
                  <a:gd name="connsiteX1" fmla="*/ 1290656 w 1290656"/>
                  <a:gd name="connsiteY1" fmla="*/ 0 h 2078909"/>
                  <a:gd name="connsiteX2" fmla="*/ 1290656 w 1290656"/>
                  <a:gd name="connsiteY2" fmla="*/ 2078909 h 2078909"/>
                  <a:gd name="connsiteX3" fmla="*/ 0 w 1290656"/>
                  <a:gd name="connsiteY3" fmla="*/ 2078909 h 2078909"/>
                  <a:gd name="connsiteX4" fmla="*/ 0 w 1290656"/>
                  <a:gd name="connsiteY4" fmla="*/ 0 h 207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0656" h="2078909">
                    <a:moveTo>
                      <a:pt x="0" y="0"/>
                    </a:moveTo>
                    <a:lnTo>
                      <a:pt x="1290656" y="0"/>
                    </a:lnTo>
                    <a:lnTo>
                      <a:pt x="1290656" y="2078909"/>
                    </a:lnTo>
                    <a:lnTo>
                      <a:pt x="0" y="2078909"/>
                    </a:lnTo>
                    <a:lnTo>
                      <a:pt x="0" y="0"/>
                    </a:lnTo>
                    <a:close/>
                  </a:path>
                </a:pathLst>
              </a:custGeom>
              <a:noFill/>
              <a:ln>
                <a:noFill/>
              </a:ln>
              <a:scene3d>
                <a:camera prst="orthographicFront"/>
                <a:lightRig rig="flat" dir="t"/>
              </a:scene3d>
              <a:sp3d/>
            </p:spPr>
            <p:style>
              <a:lnRef idx="0">
                <a:scrgbClr r="0" g="0" b="0"/>
              </a:lnRef>
              <a:fillRef idx="2">
                <a:scrgbClr r="0" g="0" b="0"/>
              </a:fillRef>
              <a:effectRef idx="1">
                <a:schemeClr val="accent2">
                  <a:hueOff val="0"/>
                  <a:satOff val="0"/>
                  <a:lumOff val="0"/>
                  <a:alphaOff val="0"/>
                </a:schemeClr>
              </a:effectRef>
              <a:fontRef idx="minor">
                <a:schemeClr val="dk1"/>
              </a:fontRef>
            </p:style>
            <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Damage</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3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damage</a:t>
                </a:r>
                <a:r>
                  <a:rPr lang="it-IT" sz="1500" i="1" kern="1200" dirty="0">
                    <a:latin typeface="+mj-lt"/>
                  </a:rPr>
                  <a:t> </a:t>
                </a:r>
                <a:r>
                  <a:rPr lang="it-IT" sz="1500" i="1" kern="1200" dirty="0" err="1">
                    <a:latin typeface="+mj-lt"/>
                  </a:rPr>
                  <a:t>measure</a:t>
                </a:r>
                <a:endParaRPr lang="en-GB" sz="1500" i="1" kern="1200" dirty="0">
                  <a:latin typeface="+mj-lt"/>
                </a:endParaRPr>
              </a:p>
            </p:txBody>
          </p:sp>
        </p:grpSp>
        <mc:AlternateContent xmlns:mc="http://schemas.openxmlformats.org/markup-compatibility/2006" xmlns:a14="http://schemas.microsoft.com/office/drawing/2010/main">
          <mc:Choice Requires="a14">
            <p:sp>
              <p:nvSpPr>
                <p:cNvPr id="41" name="CasellaDiTesto 40">
                  <a:extLst>
                    <a:ext uri="{FF2B5EF4-FFF2-40B4-BE49-F238E27FC236}">
                      <a16:creationId xmlns:a16="http://schemas.microsoft.com/office/drawing/2014/main" id="{D78760EC-342C-4861-A0B5-8978C7DBD4FD}"/>
                    </a:ext>
                  </a:extLst>
                </p:cNvPr>
                <p:cNvSpPr txBox="1"/>
                <p:nvPr/>
              </p:nvSpPr>
              <p:spPr>
                <a:xfrm>
                  <a:off x="12845058" y="1574452"/>
                  <a:ext cx="1321772"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𝐷𝑀</m:t>
                            </m:r>
                          </m:e>
                        </m:d>
                        <m:r>
                          <a:rPr lang="it-IT" b="0" i="1" smtClean="0">
                            <a:latin typeface="Cambria Math" panose="02040503050406030204" pitchFamily="18" charset="0"/>
                          </a:rPr>
                          <m:t>𝐸𝐷𝑃</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𝐷𝑀</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41" name="CasellaDiTesto 40">
                  <a:extLst>
                    <a:ext uri="{FF2B5EF4-FFF2-40B4-BE49-F238E27FC236}">
                      <a16:creationId xmlns:a16="http://schemas.microsoft.com/office/drawing/2014/main" id="{D78760EC-342C-4861-A0B5-8978C7DBD4FD}"/>
                    </a:ext>
                  </a:extLst>
                </p:cNvPr>
                <p:cNvSpPr txBox="1">
                  <a:spLocks noRot="1" noChangeAspect="1" noMove="1" noResize="1" noEditPoints="1" noAdjustHandles="1" noChangeArrowheads="1" noChangeShapeType="1" noTextEdit="1"/>
                </p:cNvSpPr>
                <p:nvPr/>
              </p:nvSpPr>
              <p:spPr>
                <a:xfrm>
                  <a:off x="12845058" y="1574452"/>
                  <a:ext cx="1321772" cy="1384995"/>
                </a:xfrm>
                <a:prstGeom prst="rect">
                  <a:avLst/>
                </a:prstGeom>
                <a:blipFill>
                  <a:blip r:embed="rId9"/>
                  <a:stretch>
                    <a:fillRect l="-1843" t="-881" r="-3687"/>
                  </a:stretch>
                </a:blipFill>
              </p:spPr>
              <p:txBody>
                <a:bodyPr/>
                <a:lstStyle/>
                <a:p>
                  <a:r>
                    <a:rPr lang="it-IT">
                      <a:noFill/>
                    </a:rPr>
                    <a:t> </a:t>
                  </a:r>
                </a:p>
              </p:txBody>
            </p:sp>
          </mc:Fallback>
        </mc:AlternateContent>
      </p:grpSp>
      <p:graphicFrame>
        <p:nvGraphicFramePr>
          <p:cNvPr id="44" name="Tabella 6">
            <a:extLst>
              <a:ext uri="{FF2B5EF4-FFF2-40B4-BE49-F238E27FC236}">
                <a16:creationId xmlns:a16="http://schemas.microsoft.com/office/drawing/2014/main" id="{46AAEA3A-A1B0-4ECB-9707-C8B421771BB4}"/>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pic>
        <p:nvPicPr>
          <p:cNvPr id="2" name="Immagine 1">
            <a:extLst>
              <a:ext uri="{FF2B5EF4-FFF2-40B4-BE49-F238E27FC236}">
                <a16:creationId xmlns:a16="http://schemas.microsoft.com/office/drawing/2014/main" id="{5C0607B2-D006-406B-8BB3-557F89D6B014}"/>
              </a:ext>
            </a:extLst>
          </p:cNvPr>
          <p:cNvPicPr>
            <a:picLocks noChangeAspect="1"/>
          </p:cNvPicPr>
          <p:nvPr/>
        </p:nvPicPr>
        <p:blipFill>
          <a:blip r:embed="rId10"/>
          <a:stretch>
            <a:fillRect/>
          </a:stretch>
        </p:blipFill>
        <p:spPr>
          <a:xfrm>
            <a:off x="6919027" y="2481263"/>
            <a:ext cx="4431962" cy="3933824"/>
          </a:xfrm>
          <a:prstGeom prst="rect">
            <a:avLst/>
          </a:prstGeom>
        </p:spPr>
      </p:pic>
    </p:spTree>
    <p:extLst>
      <p:ext uri="{BB962C8B-B14F-4D97-AF65-F5344CB8AC3E}">
        <p14:creationId xmlns:p14="http://schemas.microsoft.com/office/powerpoint/2010/main" val="3936719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0" name="Tabella 60">
                <a:extLst>
                  <a:ext uri="{FF2B5EF4-FFF2-40B4-BE49-F238E27FC236}">
                    <a16:creationId xmlns:a16="http://schemas.microsoft.com/office/drawing/2014/main" id="{A725F165-EF8E-4A87-B02B-CE36E4547620}"/>
                  </a:ext>
                </a:extLst>
              </p:cNvPr>
              <p:cNvGraphicFramePr>
                <a:graphicFrameLocks noGrp="1"/>
              </p:cNvGraphicFramePr>
              <p:nvPr>
                <p:extLst>
                  <p:ext uri="{D42A27DB-BD31-4B8C-83A1-F6EECF244321}">
                    <p14:modId xmlns:p14="http://schemas.microsoft.com/office/powerpoint/2010/main" val="3387680771"/>
                  </p:ext>
                </p:extLst>
              </p:nvPr>
            </p:nvGraphicFramePr>
            <p:xfrm>
              <a:off x="3477376" y="2481263"/>
              <a:ext cx="8147762" cy="4247007"/>
            </p:xfrm>
            <a:graphic>
              <a:graphicData uri="http://schemas.openxmlformats.org/drawingml/2006/table">
                <a:tbl>
                  <a:tblPr firstRow="1">
                    <a:tableStyleId>{9D7B26C5-4107-4FEC-AEDC-1716B250A1EF}</a:tableStyleId>
                  </a:tblPr>
                  <a:tblGrid>
                    <a:gridCol w="4264931">
                      <a:extLst>
                        <a:ext uri="{9D8B030D-6E8A-4147-A177-3AD203B41FA5}">
                          <a16:colId xmlns:a16="http://schemas.microsoft.com/office/drawing/2014/main" val="1382741543"/>
                        </a:ext>
                      </a:extLst>
                    </a:gridCol>
                    <a:gridCol w="3882831">
                      <a:extLst>
                        <a:ext uri="{9D8B030D-6E8A-4147-A177-3AD203B41FA5}">
                          <a16:colId xmlns:a16="http://schemas.microsoft.com/office/drawing/2014/main" val="900042537"/>
                        </a:ext>
                      </a:extLst>
                    </a:gridCol>
                  </a:tblGrid>
                  <a:tr h="370840">
                    <a:tc>
                      <a:txBody>
                        <a:bodyPr/>
                        <a:lstStyle/>
                        <a:p>
                          <a:pPr algn="ctr"/>
                          <a:r>
                            <a:rPr lang="it-IT" sz="1600" dirty="0">
                              <a:latin typeface="Adobe Caslon Pro"/>
                            </a:rPr>
                            <a:t>INTENSITY MEASURE </a:t>
                          </a:r>
                          <a14:m>
                            <m:oMath xmlns:m="http://schemas.openxmlformats.org/officeDocument/2006/math">
                              <m:r>
                                <a:rPr lang="it-IT" sz="1600" b="1" i="1" smtClean="0">
                                  <a:latin typeface="Cambria Math" panose="02040503050406030204" pitchFamily="18" charset="0"/>
                                </a:rPr>
                                <m:t>(</m:t>
                              </m:r>
                              <m:r>
                                <a:rPr lang="it-IT" sz="1600" b="1" i="1" smtClean="0">
                                  <a:latin typeface="Cambria Math" panose="02040503050406030204" pitchFamily="18" charset="0"/>
                                </a:rPr>
                                <m:t>𝑰𝑴</m:t>
                              </m:r>
                              <m:r>
                                <a:rPr lang="it-IT" sz="1600" b="1" i="1" smtClean="0">
                                  <a:latin typeface="Cambria Math" panose="02040503050406030204" pitchFamily="18" charset="0"/>
                                </a:rPr>
                                <m:t>)</m:t>
                              </m:r>
                            </m:oMath>
                          </a14:m>
                          <a:r>
                            <a:rPr lang="it-IT" sz="1600" dirty="0">
                              <a:latin typeface="Adobe Caslon Pro"/>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600" dirty="0">
                              <a:latin typeface="Adobe Caslon Pro"/>
                            </a:rPr>
                            <a:t>DAMAGE STATE </a:t>
                          </a:r>
                          <a14:m>
                            <m:oMath xmlns:m="http://schemas.openxmlformats.org/officeDocument/2006/math">
                              <m:r>
                                <a:rPr lang="it-IT" sz="1600" b="1" i="0" smtClean="0">
                                  <a:latin typeface="Cambria Math" panose="02040503050406030204" pitchFamily="18" charset="0"/>
                                </a:rPr>
                                <m:t>(</m:t>
                              </m:r>
                              <m:r>
                                <a:rPr lang="it-IT" sz="1600" b="1" i="1" smtClean="0">
                                  <a:latin typeface="Cambria Math" panose="02040503050406030204" pitchFamily="18" charset="0"/>
                                </a:rPr>
                                <m:t>𝑫</m:t>
                              </m:r>
                              <m:r>
                                <a:rPr lang="it-IT" sz="1600" b="1" i="1" smtClean="0">
                                  <a:latin typeface="Cambria Math" panose="02040503050406030204" pitchFamily="18" charset="0"/>
                                </a:rPr>
                                <m:t>)</m:t>
                              </m:r>
                            </m:oMath>
                          </a14:m>
                          <a:endParaRPr lang="it-IT" sz="1600" dirty="0">
                            <a:latin typeface="Adobe Caslon Pro"/>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3022253"/>
                      </a:ext>
                    </a:extLst>
                  </a:tr>
                  <a:tr h="510857">
                    <a:tc>
                      <a:txBody>
                        <a:bodyPr/>
                        <a:lstStyle/>
                        <a:p>
                          <a:pPr>
                            <a:lnSpc>
                              <a:spcPts val="2500"/>
                            </a:lnSpc>
                          </a:pPr>
                          <a:r>
                            <a:rPr lang="it-IT" sz="1600" dirty="0">
                              <a:latin typeface="Adobe Caslon Pro"/>
                            </a:rPr>
                            <a:t>in </a:t>
                          </a:r>
                          <a:r>
                            <a:rPr lang="it-IT" sz="1600" dirty="0" err="1">
                              <a:latin typeface="Adobe Caslon Pro"/>
                            </a:rPr>
                            <a:t>terms</a:t>
                          </a:r>
                          <a:r>
                            <a:rPr lang="it-IT" sz="1600" dirty="0">
                              <a:latin typeface="Adobe Caslon Pro"/>
                            </a:rPr>
                            <a:t> of:</a:t>
                          </a:r>
                        </a:p>
                        <a:p>
                          <a:pPr marL="285750" indent="-285750">
                            <a:lnSpc>
                              <a:spcPts val="2500"/>
                            </a:lnSpc>
                            <a:buFont typeface="Arial" panose="020B0604020202020204" pitchFamily="34" charset="0"/>
                            <a:buChar char="•"/>
                          </a:pPr>
                          <a:r>
                            <a:rPr lang="it-IT" sz="1600" b="1" i="1" u="sng" dirty="0" err="1">
                              <a:latin typeface="Adobe Caslon Pro"/>
                            </a:rPr>
                            <a:t>Efficiency</a:t>
                          </a:r>
                          <a:r>
                            <a:rPr lang="it-IT" sz="1600" dirty="0">
                              <a:latin typeface="Adobe Caslon Pro"/>
                            </a:rPr>
                            <a:t>, i.e. </a:t>
                          </a:r>
                          <a:r>
                            <a:rPr lang="it-IT" sz="1600" dirty="0" err="1">
                              <a:latin typeface="Adobe Caslon Pro"/>
                            </a:rPr>
                            <a:t>variability</a:t>
                          </a:r>
                          <a:r>
                            <a:rPr lang="it-IT" sz="1600" dirty="0">
                              <a:latin typeface="Adobe Caslon Pro"/>
                            </a:rPr>
                            <a:t> of an </a:t>
                          </a:r>
                          <a:r>
                            <a:rPr lang="it-IT" sz="1600" i="1" dirty="0">
                              <a:latin typeface="Adobe Caslon Pro"/>
                            </a:rPr>
                            <a:t>EDP</a:t>
                          </a:r>
                          <a:r>
                            <a:rPr lang="it-IT" sz="1600" dirty="0">
                              <a:latin typeface="Adobe Caslon Pro"/>
                            </a:rPr>
                            <a:t> for a </a:t>
                          </a:r>
                          <a:r>
                            <a:rPr lang="it-IT" sz="1600" dirty="0" err="1">
                              <a:latin typeface="Adobe Caslon Pro"/>
                            </a:rPr>
                            <a:t>given</a:t>
                          </a:r>
                          <a:r>
                            <a:rPr lang="it-IT" sz="1600" dirty="0">
                              <a:latin typeface="Adobe Caslon Pro"/>
                            </a:rPr>
                            <a:t> </a:t>
                          </a:r>
                          <a:r>
                            <a:rPr lang="it-IT" sz="1600" i="1" dirty="0">
                              <a:latin typeface="Adobe Caslon Pro"/>
                            </a:rPr>
                            <a:t>IM</a:t>
                          </a:r>
                          <a:r>
                            <a:rPr lang="it-IT" sz="1600" dirty="0">
                              <a:latin typeface="Adobe Caslon Pro"/>
                            </a:rPr>
                            <a:t>;</a:t>
                          </a:r>
                        </a:p>
                        <a:p>
                          <a:pPr marL="285750" indent="-285750">
                            <a:lnSpc>
                              <a:spcPts val="2500"/>
                            </a:lnSpc>
                            <a:buFont typeface="Arial" panose="020B0604020202020204" pitchFamily="34" charset="0"/>
                            <a:buChar char="•"/>
                          </a:pPr>
                          <a:r>
                            <a:rPr lang="it-IT" sz="1600" b="1" i="1" u="sng" dirty="0" err="1">
                              <a:latin typeface="Adobe Caslon Pro"/>
                            </a:rPr>
                            <a:t>Robustness</a:t>
                          </a:r>
                          <a:r>
                            <a:rPr lang="it-IT" sz="1600" dirty="0">
                              <a:latin typeface="Adobe Caslon Pro"/>
                            </a:rPr>
                            <a:t>, i.e. </a:t>
                          </a:r>
                          <a:r>
                            <a:rPr lang="it-IT" sz="1600" dirty="0" err="1">
                              <a:latin typeface="Adobe Caslon Pro"/>
                            </a:rPr>
                            <a:t>efficiency</a:t>
                          </a:r>
                          <a:r>
                            <a:rPr lang="it-IT" sz="1600" dirty="0">
                              <a:latin typeface="Adobe Caslon Pro"/>
                            </a:rPr>
                            <a:t> </a:t>
                          </a:r>
                          <a:r>
                            <a:rPr lang="it-IT" sz="1600" dirty="0" err="1">
                              <a:latin typeface="Adobe Caslon Pro"/>
                            </a:rPr>
                            <a:t>between</a:t>
                          </a:r>
                          <a:r>
                            <a:rPr lang="it-IT" sz="1600" dirty="0">
                              <a:latin typeface="Adobe Caslon Pro"/>
                            </a:rPr>
                            <a:t> </a:t>
                          </a:r>
                          <a:r>
                            <a:rPr lang="it-IT" sz="1600" i="1" dirty="0">
                              <a:latin typeface="Adobe Caslon Pro"/>
                            </a:rPr>
                            <a:t>IM-EDP </a:t>
                          </a:r>
                          <a:r>
                            <a:rPr lang="it-IT" sz="1600" dirty="0" err="1">
                              <a:latin typeface="Adobe Caslon Pro"/>
                            </a:rPr>
                            <a:t>at</a:t>
                          </a:r>
                          <a:r>
                            <a:rPr lang="it-IT" sz="1600" dirty="0">
                              <a:latin typeface="Adobe Caslon Pro"/>
                            </a:rPr>
                            <a:t> </a:t>
                          </a:r>
                          <a:r>
                            <a:rPr lang="it-IT" sz="1600" dirty="0" err="1">
                              <a:latin typeface="Adobe Caslon Pro"/>
                            </a:rPr>
                            <a:t>different</a:t>
                          </a:r>
                          <a:r>
                            <a:rPr lang="it-IT" sz="1600" dirty="0">
                              <a:latin typeface="Adobe Caslon Pro"/>
                            </a:rPr>
                            <a:t> </a:t>
                          </a:r>
                          <a:r>
                            <a:rPr lang="it-IT" sz="1600" dirty="0" err="1">
                              <a:latin typeface="Adobe Caslon Pro"/>
                            </a:rPr>
                            <a:t>period</a:t>
                          </a:r>
                          <a:r>
                            <a:rPr lang="it-IT" sz="1600" dirty="0">
                              <a:latin typeface="Adobe Caslon Pro"/>
                            </a:rPr>
                            <a:t> ranges;</a:t>
                          </a:r>
                        </a:p>
                        <a:p>
                          <a:pPr marL="285750" indent="-285750">
                            <a:lnSpc>
                              <a:spcPts val="2500"/>
                            </a:lnSpc>
                            <a:buFont typeface="Arial" panose="020B0604020202020204" pitchFamily="34" charset="0"/>
                            <a:buChar char="•"/>
                          </a:pPr>
                          <a:r>
                            <a:rPr lang="it-IT" sz="1600" b="1" i="1" u="sng" dirty="0" err="1">
                              <a:latin typeface="Adobe Caslon Pro"/>
                            </a:rPr>
                            <a:t>Practicality</a:t>
                          </a:r>
                          <a:r>
                            <a:rPr lang="it-IT" sz="1600" dirty="0">
                              <a:latin typeface="Adobe Caslon Pro"/>
                            </a:rPr>
                            <a:t>, i.e. </a:t>
                          </a:r>
                          <a:r>
                            <a:rPr lang="it-IT" sz="1600" dirty="0" err="1">
                              <a:latin typeface="Adobe Caslon Pro"/>
                            </a:rPr>
                            <a:t>correlation</a:t>
                          </a:r>
                          <a:r>
                            <a:rPr lang="it-IT" sz="1600" dirty="0">
                              <a:latin typeface="Adobe Caslon Pro"/>
                            </a:rPr>
                            <a:t> to </a:t>
                          </a:r>
                          <a:r>
                            <a:rPr lang="it-IT" sz="1600" dirty="0" err="1">
                              <a:latin typeface="Adobe Caslon Pro"/>
                            </a:rPr>
                            <a:t>known</a:t>
                          </a:r>
                          <a:r>
                            <a:rPr lang="it-IT" sz="1600" dirty="0">
                              <a:latin typeface="Adobe Caslon Pro"/>
                            </a:rPr>
                            <a:t> and easy </a:t>
                          </a:r>
                          <a:r>
                            <a:rPr lang="it-IT" sz="1600" dirty="0" err="1">
                              <a:latin typeface="Adobe Caslon Pro"/>
                            </a:rPr>
                            <a:t>identifiable</a:t>
                          </a:r>
                          <a:r>
                            <a:rPr lang="it-IT" sz="1600" dirty="0">
                              <a:latin typeface="Adobe Caslon Pro"/>
                            </a:rPr>
                            <a:t> engineering </a:t>
                          </a:r>
                          <a:r>
                            <a:rPr lang="it-IT" sz="1600" dirty="0" err="1">
                              <a:latin typeface="Adobe Caslon Pro"/>
                            </a:rPr>
                            <a:t>quantities</a:t>
                          </a:r>
                          <a:r>
                            <a:rPr lang="it-IT" sz="1600" dirty="0">
                              <a:latin typeface="Adobe Caslon Pro"/>
                            </a:rPr>
                            <a:t>;</a:t>
                          </a:r>
                        </a:p>
                        <a:p>
                          <a:pPr marL="285750" indent="-285750">
                            <a:lnSpc>
                              <a:spcPts val="2500"/>
                            </a:lnSpc>
                            <a:buFont typeface="Arial" panose="020B0604020202020204" pitchFamily="34" charset="0"/>
                            <a:buChar char="•"/>
                          </a:pPr>
                          <a:r>
                            <a:rPr lang="it-IT" sz="1600" b="1" i="1" u="sng" dirty="0" err="1">
                              <a:latin typeface="Adobe Caslon Pro"/>
                            </a:rPr>
                            <a:t>Sufficiency</a:t>
                          </a:r>
                          <a:r>
                            <a:rPr lang="it-IT" sz="1600" dirty="0">
                              <a:latin typeface="Adobe Caslon Pro"/>
                            </a:rPr>
                            <a:t>, i.e. </a:t>
                          </a:r>
                          <a:r>
                            <a:rPr lang="it-IT" sz="1600" dirty="0" err="1">
                              <a:latin typeface="Adobe Caslon Pro"/>
                            </a:rPr>
                            <a:t>validity</a:t>
                          </a:r>
                          <a:r>
                            <a:rPr lang="it-IT" sz="1600" dirty="0">
                              <a:latin typeface="Adobe Caslon Pro"/>
                            </a:rPr>
                            <a:t> of </a:t>
                          </a:r>
                          <a:r>
                            <a:rPr lang="it-IT" sz="1600" i="1" dirty="0">
                              <a:latin typeface="Adobe Caslon Pro"/>
                            </a:rPr>
                            <a:t>EDP|IM </a:t>
                          </a:r>
                          <a:r>
                            <a:rPr lang="it-IT" sz="1600" dirty="0" err="1">
                              <a:latin typeface="Adobe Caslon Pro"/>
                            </a:rPr>
                            <a:t>as</a:t>
                          </a:r>
                          <a:r>
                            <a:rPr lang="it-IT" sz="1600" dirty="0">
                              <a:latin typeface="Adobe Caslon Pro"/>
                            </a:rPr>
                            <a:t> </a:t>
                          </a:r>
                          <a:r>
                            <a:rPr lang="it-IT" sz="1600" dirty="0" err="1">
                              <a:latin typeface="Adobe Caslon Pro"/>
                            </a:rPr>
                            <a:t>statistically</a:t>
                          </a:r>
                          <a:r>
                            <a:rPr lang="it-IT" sz="1600" dirty="0">
                              <a:latin typeface="Adobe Caslon Pro"/>
                            </a:rPr>
                            <a:t> </a:t>
                          </a:r>
                          <a:r>
                            <a:rPr lang="it-IT" sz="1600" dirty="0" err="1">
                              <a:latin typeface="Adobe Caslon Pro"/>
                            </a:rPr>
                            <a:t>independent</a:t>
                          </a:r>
                          <a:r>
                            <a:rPr lang="it-IT" sz="1600" dirty="0">
                              <a:latin typeface="Adobe Caslon Pro"/>
                            </a:rPr>
                            <a:t> from </a:t>
                          </a:r>
                          <a:r>
                            <a:rPr lang="it-IT" sz="1600" dirty="0" err="1">
                              <a:latin typeface="Adobe Caslon Pro"/>
                            </a:rPr>
                            <a:t>gm</a:t>
                          </a:r>
                          <a:r>
                            <a:rPr lang="it-IT" sz="1600" dirty="0">
                              <a:latin typeface="Adobe Caslon Pro"/>
                            </a:rPr>
                            <a:t> site </a:t>
                          </a:r>
                          <a:r>
                            <a:rPr lang="it-IT" sz="1600" dirty="0" err="1">
                              <a:latin typeface="Adobe Caslon Pro"/>
                            </a:rPr>
                            <a:t>characteristics</a:t>
                          </a:r>
                          <a:r>
                            <a:rPr lang="it-IT" sz="1600" dirty="0">
                              <a:latin typeface="Adobe Caslon Pro"/>
                            </a:rPr>
                            <a:t>;</a:t>
                          </a:r>
                        </a:p>
                        <a:p>
                          <a:pPr marL="285750" indent="-285750">
                            <a:lnSpc>
                              <a:spcPts val="2500"/>
                            </a:lnSpc>
                            <a:buFont typeface="Arial" panose="020B0604020202020204" pitchFamily="34" charset="0"/>
                            <a:buChar char="•"/>
                          </a:pPr>
                          <a:r>
                            <a:rPr lang="it-IT" sz="1600" b="1" i="1" u="sng" dirty="0" err="1">
                              <a:latin typeface="Adobe Caslon Pro"/>
                            </a:rPr>
                            <a:t>Effectiveness</a:t>
                          </a:r>
                          <a:r>
                            <a:rPr lang="it-IT" sz="1600" dirty="0">
                              <a:latin typeface="Adobe Caslon Pro"/>
                            </a:rPr>
                            <a:t>, i.e. </a:t>
                          </a:r>
                          <a:r>
                            <a:rPr lang="it-IT" sz="1600" dirty="0" err="1">
                              <a:latin typeface="Adobe Caslon Pro"/>
                            </a:rPr>
                            <a:t>ability</a:t>
                          </a:r>
                          <a:r>
                            <a:rPr lang="it-IT" sz="1600" dirty="0">
                              <a:latin typeface="Adobe Caslon Pro"/>
                            </a:rPr>
                            <a:t> to </a:t>
                          </a:r>
                          <a:r>
                            <a:rPr lang="it-IT" sz="1600" dirty="0" err="1">
                              <a:latin typeface="Adobe Caslon Pro"/>
                            </a:rPr>
                            <a:t>evaluate</a:t>
                          </a:r>
                          <a:r>
                            <a:rPr lang="it-IT" sz="1600" dirty="0">
                              <a:latin typeface="Adobe Caslon Pro"/>
                            </a:rPr>
                            <a:t> an </a:t>
                          </a:r>
                          <a:r>
                            <a:rPr lang="it-IT" sz="1600" dirty="0" err="1">
                              <a:latin typeface="Adobe Caslon Pro"/>
                            </a:rPr>
                            <a:t>analytical</a:t>
                          </a:r>
                          <a:r>
                            <a:rPr lang="it-IT" sz="1600" dirty="0">
                              <a:latin typeface="Adobe Caslon Pro"/>
                            </a:rPr>
                            <a:t> relation.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nSpc>
                              <a:spcPts val="2500"/>
                            </a:lnSpc>
                          </a:pPr>
                          <a:r>
                            <a:rPr lang="it-IT" sz="1600" dirty="0">
                              <a:latin typeface="Adobe Caslon Pro"/>
                            </a:rPr>
                            <a:t>Should </a:t>
                          </a:r>
                          <a:r>
                            <a:rPr lang="it-IT" sz="1600" dirty="0" err="1">
                              <a:latin typeface="Adobe Caslon Pro"/>
                            </a:rPr>
                            <a:t>suit</a:t>
                          </a:r>
                          <a:r>
                            <a:rPr lang="it-IT" sz="1600" dirty="0">
                              <a:latin typeface="Adobe Caslon Pro"/>
                            </a:rPr>
                            <a:t> the </a:t>
                          </a:r>
                          <a:r>
                            <a:rPr lang="it-IT" sz="1600" dirty="0" err="1">
                              <a:latin typeface="Adobe Caslon Pro"/>
                            </a:rPr>
                            <a:t>specific</a:t>
                          </a:r>
                          <a:r>
                            <a:rPr lang="it-IT" sz="1600" dirty="0">
                              <a:latin typeface="Adobe Caslon Pro"/>
                            </a:rPr>
                            <a:t> </a:t>
                          </a:r>
                          <a:r>
                            <a:rPr lang="it-IT" sz="1600" dirty="0" err="1">
                              <a:latin typeface="Adobe Caslon Pro"/>
                            </a:rPr>
                            <a:t>structural</a:t>
                          </a:r>
                          <a:r>
                            <a:rPr lang="it-IT" sz="1600" dirty="0">
                              <a:latin typeface="Adobe Caslon Pro"/>
                            </a:rPr>
                            <a:t> </a:t>
                          </a:r>
                          <a:r>
                            <a:rPr lang="it-IT" sz="1600" dirty="0" err="1">
                              <a:latin typeface="Adobe Caslon Pro"/>
                            </a:rPr>
                            <a:t>problem</a:t>
                          </a:r>
                          <a:r>
                            <a:rPr lang="it-IT" sz="1600" dirty="0">
                              <a:latin typeface="Adobe Caslon Pro"/>
                            </a:rPr>
                            <a:t> </a:t>
                          </a:r>
                          <a:r>
                            <a:rPr lang="it-IT" sz="1600" dirty="0">
                              <a:latin typeface="Adobe Caslon Pro"/>
                              <a:sym typeface="Wingdings" panose="05000000000000000000" pitchFamily="2" charset="2"/>
                            </a:rPr>
                            <a:t> associate </a:t>
                          </a:r>
                          <a:r>
                            <a:rPr lang="it-IT" sz="1600" dirty="0" err="1">
                              <a:latin typeface="Adobe Caslon Pro"/>
                              <a:sym typeface="Wingdings" panose="05000000000000000000" pitchFamily="2" charset="2"/>
                            </a:rPr>
                            <a:t>each</a:t>
                          </a:r>
                          <a:r>
                            <a:rPr lang="it-IT" sz="1600" dirty="0">
                              <a:latin typeface="Adobe Caslon Pro"/>
                              <a:sym typeface="Wingdings" panose="05000000000000000000" pitchFamily="2" charset="2"/>
                            </a:rPr>
                            <a:t> </a:t>
                          </a:r>
                          <a:r>
                            <a:rPr lang="it-IT" sz="1600" dirty="0" err="1">
                              <a:latin typeface="Adobe Caslon Pro"/>
                              <a:sym typeface="Wingdings" panose="05000000000000000000" pitchFamily="2" charset="2"/>
                            </a:rPr>
                            <a:t>damage</a:t>
                          </a:r>
                          <a:r>
                            <a:rPr lang="it-IT" sz="1600" dirty="0">
                              <a:latin typeface="Adobe Caslon Pro"/>
                              <a:sym typeface="Wingdings" panose="05000000000000000000" pitchFamily="2" charset="2"/>
                            </a:rPr>
                            <a:t> state to a </a:t>
                          </a:r>
                          <a:r>
                            <a:rPr lang="it-IT" sz="1600" dirty="0" err="1">
                              <a:latin typeface="Adobe Caslon Pro"/>
                              <a:sym typeface="Wingdings" panose="05000000000000000000" pitchFamily="2" charset="2"/>
                            </a:rPr>
                            <a:t>specific</a:t>
                          </a:r>
                          <a:r>
                            <a:rPr lang="it-IT" sz="1600" dirty="0">
                              <a:latin typeface="Adobe Caslon Pro"/>
                              <a:sym typeface="Wingdings" panose="05000000000000000000" pitchFamily="2" charset="2"/>
                            </a:rPr>
                            <a:t> </a:t>
                          </a:r>
                          <a:r>
                            <a:rPr lang="it-IT" sz="1600" i="1" dirty="0">
                              <a:latin typeface="Adobe Caslon Pro"/>
                              <a:sym typeface="Wingdings" panose="05000000000000000000" pitchFamily="2" charset="2"/>
                            </a:rPr>
                            <a:t>EDP</a:t>
                          </a:r>
                        </a:p>
                        <a:p>
                          <a:pPr marL="285750" indent="-285750">
                            <a:lnSpc>
                              <a:spcPts val="2500"/>
                            </a:lnSpc>
                            <a:buFont typeface="Arial" panose="020B0604020202020204" pitchFamily="34" charset="0"/>
                            <a:buChar char="•"/>
                          </a:pPr>
                          <a:r>
                            <a:rPr lang="it-IT" sz="1600" i="0" dirty="0" err="1">
                              <a:latin typeface="Adobe Caslon Pro"/>
                              <a:sym typeface="Wingdings" panose="05000000000000000000" pitchFamily="2" charset="2"/>
                            </a:rPr>
                            <a:t>Categorical</a:t>
                          </a:r>
                          <a:r>
                            <a:rPr lang="it-IT" sz="1600" i="0" dirty="0">
                              <a:latin typeface="Adobe Caslon Pro"/>
                              <a:sym typeface="Wingdings" panose="05000000000000000000" pitchFamily="2" charset="2"/>
                            </a:rPr>
                            <a:t> </a:t>
                          </a:r>
                          <a:r>
                            <a:rPr lang="it-IT" sz="1600" i="0" dirty="0" err="1">
                              <a:latin typeface="Adobe Caslon Pro"/>
                              <a:sym typeface="Wingdings" panose="05000000000000000000" pitchFamily="2" charset="2"/>
                            </a:rPr>
                            <a:t>variables</a:t>
                          </a:r>
                          <a:r>
                            <a:rPr lang="it-IT" sz="1600" i="0" dirty="0">
                              <a:latin typeface="Adobe Caslon Pro"/>
                              <a:sym typeface="Wingdings" panose="05000000000000000000" pitchFamily="2" charset="2"/>
                            </a:rPr>
                            <a:t>, i.e. </a:t>
                          </a:r>
                          <a14:m>
                            <m:oMath xmlns:m="http://schemas.openxmlformats.org/officeDocument/2006/math">
                              <m:sSub>
                                <m:sSubPr>
                                  <m:ctrlPr>
                                    <a:rPr lang="it-IT" sz="1600" b="0" i="1" smtClean="0">
                                      <a:latin typeface="Cambria Math" panose="02040503050406030204" pitchFamily="18" charset="0"/>
                                      <a:sym typeface="Wingdings" panose="05000000000000000000" pitchFamily="2" charset="2"/>
                                    </a:rPr>
                                  </m:ctrlPr>
                                </m:sSubPr>
                                <m:e>
                                  <m:r>
                                    <a:rPr lang="it-IT" sz="1600" b="0" i="1" smtClean="0">
                                      <a:latin typeface="Cambria Math" panose="02040503050406030204" pitchFamily="18" charset="0"/>
                                      <a:sym typeface="Wingdings" panose="05000000000000000000" pitchFamily="2" charset="2"/>
                                    </a:rPr>
                                    <m:t>𝐷</m:t>
                                  </m:r>
                                </m:e>
                                <m:sub>
                                  <m:r>
                                    <a:rPr lang="it-IT" sz="1600" b="0" i="1" smtClean="0">
                                      <a:latin typeface="Cambria Math" panose="02040503050406030204" pitchFamily="18" charset="0"/>
                                      <a:sym typeface="Wingdings" panose="05000000000000000000" pitchFamily="2" charset="2"/>
                                    </a:rPr>
                                    <m:t>0</m:t>
                                  </m:r>
                                </m:sub>
                              </m:sSub>
                            </m:oMath>
                          </a14:m>
                          <a:r>
                            <a:rPr lang="it-IT" sz="1600" i="1" dirty="0">
                              <a:latin typeface="Adobe Caslon Pro"/>
                            </a:rPr>
                            <a:t> no </a:t>
                          </a:r>
                          <a:r>
                            <a:rPr lang="it-IT" sz="1600" i="1" dirty="0" err="1">
                              <a:latin typeface="Adobe Caslon Pro"/>
                            </a:rPr>
                            <a:t>damages</a:t>
                          </a:r>
                          <a:r>
                            <a:rPr lang="it-IT" sz="1600" i="1" baseline="0" dirty="0">
                              <a:latin typeface="Adobe Caslon Pro"/>
                            </a:rPr>
                            <a:t> – </a:t>
                          </a:r>
                          <a14:m>
                            <m:oMath xmlns:m="http://schemas.openxmlformats.org/officeDocument/2006/math">
                              <m:sSub>
                                <m:sSubPr>
                                  <m:ctrlPr>
                                    <a:rPr lang="it-IT" sz="1600" b="0" i="1" baseline="0" smtClean="0">
                                      <a:latin typeface="Cambria Math" panose="02040503050406030204" pitchFamily="18" charset="0"/>
                                    </a:rPr>
                                  </m:ctrlPr>
                                </m:sSubPr>
                                <m:e>
                                  <m:r>
                                    <a:rPr lang="it-IT" sz="1600" b="0" i="1" baseline="0" smtClean="0">
                                      <a:latin typeface="Cambria Math" panose="02040503050406030204" pitchFamily="18" charset="0"/>
                                    </a:rPr>
                                    <m:t>𝐷</m:t>
                                  </m:r>
                                </m:e>
                                <m:sub>
                                  <m:r>
                                    <a:rPr lang="it-IT" sz="1600" b="0" i="1" baseline="0" smtClean="0">
                                      <a:latin typeface="Cambria Math" panose="02040503050406030204" pitchFamily="18" charset="0"/>
                                    </a:rPr>
                                    <m:t>1</m:t>
                                  </m:r>
                                </m:sub>
                              </m:sSub>
                            </m:oMath>
                          </a14:m>
                          <a:r>
                            <a:rPr lang="it-IT" sz="1600" i="1" dirty="0">
                              <a:latin typeface="Adobe Caslon Pro"/>
                            </a:rPr>
                            <a:t> minor – </a:t>
                          </a:r>
                          <a14:m>
                            <m:oMath xmlns:m="http://schemas.openxmlformats.org/officeDocument/2006/math">
                              <m:sSub>
                                <m:sSubPr>
                                  <m:ctrlPr>
                                    <a:rPr lang="it-IT" sz="1600" i="1" dirty="0" smtClean="0">
                                      <a:latin typeface="Cambria Math" panose="02040503050406030204" pitchFamily="18" charset="0"/>
                                    </a:rPr>
                                  </m:ctrlPr>
                                </m:sSubPr>
                                <m:e>
                                  <m:r>
                                    <a:rPr lang="it-IT" sz="1600" i="1" dirty="0" smtClean="0">
                                      <a:latin typeface="Cambria Math" panose="02040503050406030204" pitchFamily="18" charset="0"/>
                                    </a:rPr>
                                    <m:t>𝐷</m:t>
                                  </m:r>
                                </m:e>
                                <m:sub>
                                  <m:r>
                                    <a:rPr lang="it-IT" sz="1600" i="1" dirty="0" smtClean="0">
                                      <a:latin typeface="Cambria Math" panose="02040503050406030204" pitchFamily="18" charset="0"/>
                                    </a:rPr>
                                    <m:t>2</m:t>
                                  </m:r>
                                </m:sub>
                              </m:sSub>
                              <m:r>
                                <a:rPr lang="it-IT" sz="1600" b="0" i="1" dirty="0" smtClean="0">
                                  <a:latin typeface="Cambria Math" panose="02040503050406030204" pitchFamily="18" charset="0"/>
                                </a:rPr>
                                <m:t> </m:t>
                              </m:r>
                              <m:r>
                                <a:rPr lang="it-IT" sz="1600" b="0" i="1" dirty="0" smtClean="0">
                                  <a:latin typeface="Cambria Math" panose="02040503050406030204" pitchFamily="18" charset="0"/>
                                </a:rPr>
                                <m:t>𝑚𝑜𝑑𝑒𝑟𝑎𝑡𝑒</m:t>
                              </m:r>
                              <m:r>
                                <a:rPr lang="it-IT" sz="1600" b="0" i="1" dirty="0" smtClean="0">
                                  <a:latin typeface="Cambria Math" panose="02040503050406030204" pitchFamily="18" charset="0"/>
                                </a:rPr>
                                <m:t> − …−</m:t>
                              </m:r>
                              <m:sSub>
                                <m:sSubPr>
                                  <m:ctrlPr>
                                    <a:rPr lang="it-IT" sz="1600" b="0" i="1" dirty="0" smtClean="0">
                                      <a:latin typeface="Cambria Math" panose="02040503050406030204" pitchFamily="18" charset="0"/>
                                    </a:rPr>
                                  </m:ctrlPr>
                                </m:sSubPr>
                                <m:e>
                                  <m:r>
                                    <a:rPr lang="it-IT" sz="1600" b="0" i="1" dirty="0" smtClean="0">
                                      <a:latin typeface="Cambria Math" panose="02040503050406030204" pitchFamily="18" charset="0"/>
                                    </a:rPr>
                                    <m:t>𝐷</m:t>
                                  </m:r>
                                </m:e>
                                <m:sub>
                                  <m:r>
                                    <a:rPr lang="it-IT" sz="1600" b="0" i="1" dirty="0" smtClean="0">
                                      <a:latin typeface="Cambria Math" panose="02040503050406030204" pitchFamily="18" charset="0"/>
                                    </a:rPr>
                                    <m:t>𝑓</m:t>
                                  </m:r>
                                </m:sub>
                              </m:sSub>
                              <m:r>
                                <a:rPr lang="it-IT" sz="1600" b="0" i="1" dirty="0" smtClean="0">
                                  <a:latin typeface="Cambria Math" panose="02040503050406030204" pitchFamily="18" charset="0"/>
                                </a:rPr>
                                <m:t>=</m:t>
                              </m:r>
                              <m:r>
                                <a:rPr lang="it-IT" sz="1600" b="0" i="1" dirty="0" smtClean="0">
                                  <a:latin typeface="Cambria Math" panose="02040503050406030204" pitchFamily="18" charset="0"/>
                                </a:rPr>
                                <m:t>𝐶</m:t>
                              </m:r>
                              <m:r>
                                <a:rPr lang="it-IT" sz="1600" b="0" i="1" dirty="0" smtClean="0">
                                  <a:latin typeface="Cambria Math" panose="02040503050406030204" pitchFamily="18" charset="0"/>
                                </a:rPr>
                                <m:t>  </m:t>
                              </m:r>
                              <m:r>
                                <a:rPr lang="it-IT" sz="1600" b="0" i="1" dirty="0" smtClean="0">
                                  <a:latin typeface="Cambria Math" panose="02040503050406030204" pitchFamily="18" charset="0"/>
                                </a:rPr>
                                <m:t>𝑐𝑜𝑙𝑙𝑎𝑝𝑠𝑒</m:t>
                              </m:r>
                              <m:r>
                                <a:rPr lang="it-IT" sz="1600" b="0" i="1" dirty="0" smtClean="0">
                                  <a:latin typeface="Cambria Math" panose="02040503050406030204" pitchFamily="18" charset="0"/>
                                </a:rPr>
                                <m:t> </m:t>
                              </m:r>
                            </m:oMath>
                          </a14:m>
                          <a:r>
                            <a:rPr lang="it-IT" sz="1600" i="1" dirty="0">
                              <a:latin typeface="Adobe Caslon Pro"/>
                            </a:rPr>
                            <a:t>;</a:t>
                          </a:r>
                        </a:p>
                        <a:p>
                          <a:pPr marL="285750" indent="-285750">
                            <a:lnSpc>
                              <a:spcPts val="2500"/>
                            </a:lnSpc>
                            <a:buFont typeface="Arial" panose="020B0604020202020204" pitchFamily="34" charset="0"/>
                            <a:buChar char="•"/>
                          </a:pPr>
                          <a:r>
                            <a:rPr lang="it-IT" sz="1600" i="0" dirty="0" err="1">
                              <a:latin typeface="Adobe Caslon Pro"/>
                            </a:rPr>
                            <a:t>Probabilistic</a:t>
                          </a:r>
                          <a:r>
                            <a:rPr lang="it-IT" sz="1600" i="0" dirty="0">
                              <a:latin typeface="Adobe Caslon Pro"/>
                            </a:rPr>
                            <a:t> or </a:t>
                          </a:r>
                          <a:r>
                            <a:rPr lang="it-IT" sz="1600" i="0" dirty="0" err="1">
                              <a:latin typeface="Adobe Caslon Pro"/>
                            </a:rPr>
                            <a:t>deterministic</a:t>
                          </a:r>
                          <a:r>
                            <a:rPr lang="it-IT" sz="1600" i="0" dirty="0">
                              <a:latin typeface="Adobe Caslon Pro"/>
                            </a:rPr>
                            <a:t> </a:t>
                          </a:r>
                          <a:r>
                            <a:rPr lang="it-IT" sz="1600" i="0" dirty="0" err="1">
                              <a:latin typeface="Adobe Caslon Pro"/>
                            </a:rPr>
                            <a:t>relationship</a:t>
                          </a:r>
                          <a:r>
                            <a:rPr lang="it-IT" sz="1600" i="0" dirty="0">
                              <a:latin typeface="Adobe Caslon Pro"/>
                            </a:rPr>
                            <a:t> </a:t>
                          </a:r>
                          <a:r>
                            <a:rPr lang="it-IT" sz="1600" i="0" dirty="0" err="1">
                              <a:latin typeface="Adobe Caslon Pro"/>
                            </a:rPr>
                            <a:t>between</a:t>
                          </a:r>
                          <a:r>
                            <a:rPr lang="it-IT" sz="1600" i="0" dirty="0">
                              <a:latin typeface="Adobe Caslon Pro"/>
                            </a:rPr>
                            <a:t> </a:t>
                          </a:r>
                          <a:r>
                            <a:rPr lang="it-IT" sz="1600" i="1" dirty="0">
                              <a:latin typeface="Adobe Caslon Pro"/>
                            </a:rPr>
                            <a:t>EDP</a:t>
                          </a:r>
                          <a:r>
                            <a:rPr lang="it-IT" sz="1600" i="0" dirty="0">
                              <a:latin typeface="Adobe Caslon Pro"/>
                            </a:rPr>
                            <a:t> and </a:t>
                          </a:r>
                          <a:r>
                            <a:rPr lang="it-IT" sz="1600" i="1" dirty="0">
                              <a:latin typeface="Adobe Caslon Pro"/>
                            </a:rPr>
                            <a:t>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132201132"/>
                      </a:ext>
                    </a:extLst>
                  </a:tr>
                </a:tbl>
              </a:graphicData>
            </a:graphic>
          </p:graphicFrame>
        </mc:Choice>
        <mc:Fallback xmlns="">
          <p:graphicFrame>
            <p:nvGraphicFramePr>
              <p:cNvPr id="60" name="Tabella 60">
                <a:extLst>
                  <a:ext uri="{FF2B5EF4-FFF2-40B4-BE49-F238E27FC236}">
                    <a16:creationId xmlns:a16="http://schemas.microsoft.com/office/drawing/2014/main" id="{A725F165-EF8E-4A87-B02B-CE36E4547620}"/>
                  </a:ext>
                </a:extLst>
              </p:cNvPr>
              <p:cNvGraphicFramePr>
                <a:graphicFrameLocks noGrp="1"/>
              </p:cNvGraphicFramePr>
              <p:nvPr>
                <p:extLst>
                  <p:ext uri="{D42A27DB-BD31-4B8C-83A1-F6EECF244321}">
                    <p14:modId xmlns:p14="http://schemas.microsoft.com/office/powerpoint/2010/main" val="3387680771"/>
                  </p:ext>
                </p:extLst>
              </p:nvPr>
            </p:nvGraphicFramePr>
            <p:xfrm>
              <a:off x="3477376" y="2481263"/>
              <a:ext cx="8147762" cy="4247007"/>
            </p:xfrm>
            <a:graphic>
              <a:graphicData uri="http://schemas.openxmlformats.org/drawingml/2006/table">
                <a:tbl>
                  <a:tblPr firstRow="1">
                    <a:tableStyleId>{9D7B26C5-4107-4FEC-AEDC-1716B250A1EF}</a:tableStyleId>
                  </a:tblPr>
                  <a:tblGrid>
                    <a:gridCol w="4264931">
                      <a:extLst>
                        <a:ext uri="{9D8B030D-6E8A-4147-A177-3AD203B41FA5}">
                          <a16:colId xmlns:a16="http://schemas.microsoft.com/office/drawing/2014/main" val="1382741543"/>
                        </a:ext>
                      </a:extLst>
                    </a:gridCol>
                    <a:gridCol w="3882831">
                      <a:extLst>
                        <a:ext uri="{9D8B030D-6E8A-4147-A177-3AD203B41FA5}">
                          <a16:colId xmlns:a16="http://schemas.microsoft.com/office/drawing/2014/main" val="900042537"/>
                        </a:ext>
                      </a:extLst>
                    </a:gridCol>
                  </a:tblGrid>
                  <a:tr h="370840">
                    <a:tc>
                      <a:txBody>
                        <a:bodyPr/>
                        <a:lstStyle/>
                        <a:p>
                          <a:endParaRPr lang="it-I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t="-4918" r="-91286" b="-1063934"/>
                          </a:stretch>
                        </a:blipFill>
                      </a:tcPr>
                    </a:tc>
                    <a:tc>
                      <a:txBody>
                        <a:bodyPr/>
                        <a:lstStyle/>
                        <a:p>
                          <a:endParaRPr lang="it-I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09718" t="-4918" r="-157" b="-1063934"/>
                          </a:stretch>
                        </a:blipFill>
                      </a:tcPr>
                    </a:tc>
                    <a:extLst>
                      <a:ext uri="{0D108BD9-81ED-4DB2-BD59-A6C34878D82A}">
                        <a16:rowId xmlns:a16="http://schemas.microsoft.com/office/drawing/2014/main" val="983022253"/>
                      </a:ext>
                    </a:extLst>
                  </a:tr>
                  <a:tr h="3876167">
                    <a:tc>
                      <a:txBody>
                        <a:bodyPr/>
                        <a:lstStyle/>
                        <a:p>
                          <a:pPr>
                            <a:lnSpc>
                              <a:spcPts val="2500"/>
                            </a:lnSpc>
                          </a:pPr>
                          <a:r>
                            <a:rPr lang="it-IT" sz="1600" dirty="0">
                              <a:latin typeface="Adobe Caslon Pro"/>
                            </a:rPr>
                            <a:t>in </a:t>
                          </a:r>
                          <a:r>
                            <a:rPr lang="it-IT" sz="1600" dirty="0" err="1">
                              <a:latin typeface="Adobe Caslon Pro"/>
                            </a:rPr>
                            <a:t>terms</a:t>
                          </a:r>
                          <a:r>
                            <a:rPr lang="it-IT" sz="1600" dirty="0">
                              <a:latin typeface="Adobe Caslon Pro"/>
                            </a:rPr>
                            <a:t> of:</a:t>
                          </a:r>
                        </a:p>
                        <a:p>
                          <a:pPr marL="285750" indent="-285750">
                            <a:lnSpc>
                              <a:spcPts val="2500"/>
                            </a:lnSpc>
                            <a:buFont typeface="Arial" panose="020B0604020202020204" pitchFamily="34" charset="0"/>
                            <a:buChar char="•"/>
                          </a:pPr>
                          <a:r>
                            <a:rPr lang="it-IT" sz="1600" b="1" i="1" u="sng" dirty="0" err="1">
                              <a:latin typeface="Adobe Caslon Pro"/>
                            </a:rPr>
                            <a:t>Efficiency</a:t>
                          </a:r>
                          <a:r>
                            <a:rPr lang="it-IT" sz="1600" dirty="0">
                              <a:latin typeface="Adobe Caslon Pro"/>
                            </a:rPr>
                            <a:t>, i.e. </a:t>
                          </a:r>
                          <a:r>
                            <a:rPr lang="it-IT" sz="1600" dirty="0" err="1">
                              <a:latin typeface="Adobe Caslon Pro"/>
                            </a:rPr>
                            <a:t>variability</a:t>
                          </a:r>
                          <a:r>
                            <a:rPr lang="it-IT" sz="1600" dirty="0">
                              <a:latin typeface="Adobe Caslon Pro"/>
                            </a:rPr>
                            <a:t> of an </a:t>
                          </a:r>
                          <a:r>
                            <a:rPr lang="it-IT" sz="1600" i="1" dirty="0">
                              <a:latin typeface="Adobe Caslon Pro"/>
                            </a:rPr>
                            <a:t>EDP</a:t>
                          </a:r>
                          <a:r>
                            <a:rPr lang="it-IT" sz="1600" dirty="0">
                              <a:latin typeface="Adobe Caslon Pro"/>
                            </a:rPr>
                            <a:t> for a </a:t>
                          </a:r>
                          <a:r>
                            <a:rPr lang="it-IT" sz="1600" dirty="0" err="1">
                              <a:latin typeface="Adobe Caslon Pro"/>
                            </a:rPr>
                            <a:t>given</a:t>
                          </a:r>
                          <a:r>
                            <a:rPr lang="it-IT" sz="1600" dirty="0">
                              <a:latin typeface="Adobe Caslon Pro"/>
                            </a:rPr>
                            <a:t> </a:t>
                          </a:r>
                          <a:r>
                            <a:rPr lang="it-IT" sz="1600" i="1" dirty="0">
                              <a:latin typeface="Adobe Caslon Pro"/>
                            </a:rPr>
                            <a:t>IM</a:t>
                          </a:r>
                          <a:r>
                            <a:rPr lang="it-IT" sz="1600" dirty="0">
                              <a:latin typeface="Adobe Caslon Pro"/>
                            </a:rPr>
                            <a:t>;</a:t>
                          </a:r>
                        </a:p>
                        <a:p>
                          <a:pPr marL="285750" indent="-285750">
                            <a:lnSpc>
                              <a:spcPts val="2500"/>
                            </a:lnSpc>
                            <a:buFont typeface="Arial" panose="020B0604020202020204" pitchFamily="34" charset="0"/>
                            <a:buChar char="•"/>
                          </a:pPr>
                          <a:r>
                            <a:rPr lang="it-IT" sz="1600" b="1" i="1" u="sng" dirty="0" err="1">
                              <a:latin typeface="Adobe Caslon Pro"/>
                            </a:rPr>
                            <a:t>Robustness</a:t>
                          </a:r>
                          <a:r>
                            <a:rPr lang="it-IT" sz="1600" dirty="0">
                              <a:latin typeface="Adobe Caslon Pro"/>
                            </a:rPr>
                            <a:t>, i.e. </a:t>
                          </a:r>
                          <a:r>
                            <a:rPr lang="it-IT" sz="1600" dirty="0" err="1">
                              <a:latin typeface="Adobe Caslon Pro"/>
                            </a:rPr>
                            <a:t>efficiency</a:t>
                          </a:r>
                          <a:r>
                            <a:rPr lang="it-IT" sz="1600" dirty="0">
                              <a:latin typeface="Adobe Caslon Pro"/>
                            </a:rPr>
                            <a:t> </a:t>
                          </a:r>
                          <a:r>
                            <a:rPr lang="it-IT" sz="1600" dirty="0" err="1">
                              <a:latin typeface="Adobe Caslon Pro"/>
                            </a:rPr>
                            <a:t>between</a:t>
                          </a:r>
                          <a:r>
                            <a:rPr lang="it-IT" sz="1600" dirty="0">
                              <a:latin typeface="Adobe Caslon Pro"/>
                            </a:rPr>
                            <a:t> </a:t>
                          </a:r>
                          <a:r>
                            <a:rPr lang="it-IT" sz="1600" i="1" dirty="0">
                              <a:latin typeface="Adobe Caslon Pro"/>
                            </a:rPr>
                            <a:t>IM-EDP </a:t>
                          </a:r>
                          <a:r>
                            <a:rPr lang="it-IT" sz="1600" dirty="0" err="1">
                              <a:latin typeface="Adobe Caslon Pro"/>
                            </a:rPr>
                            <a:t>at</a:t>
                          </a:r>
                          <a:r>
                            <a:rPr lang="it-IT" sz="1600" dirty="0">
                              <a:latin typeface="Adobe Caslon Pro"/>
                            </a:rPr>
                            <a:t> </a:t>
                          </a:r>
                          <a:r>
                            <a:rPr lang="it-IT" sz="1600" dirty="0" err="1">
                              <a:latin typeface="Adobe Caslon Pro"/>
                            </a:rPr>
                            <a:t>different</a:t>
                          </a:r>
                          <a:r>
                            <a:rPr lang="it-IT" sz="1600" dirty="0">
                              <a:latin typeface="Adobe Caslon Pro"/>
                            </a:rPr>
                            <a:t> </a:t>
                          </a:r>
                          <a:r>
                            <a:rPr lang="it-IT" sz="1600" dirty="0" err="1">
                              <a:latin typeface="Adobe Caslon Pro"/>
                            </a:rPr>
                            <a:t>period</a:t>
                          </a:r>
                          <a:r>
                            <a:rPr lang="it-IT" sz="1600" dirty="0">
                              <a:latin typeface="Adobe Caslon Pro"/>
                            </a:rPr>
                            <a:t> ranges;</a:t>
                          </a:r>
                        </a:p>
                        <a:p>
                          <a:pPr marL="285750" indent="-285750">
                            <a:lnSpc>
                              <a:spcPts val="2500"/>
                            </a:lnSpc>
                            <a:buFont typeface="Arial" panose="020B0604020202020204" pitchFamily="34" charset="0"/>
                            <a:buChar char="•"/>
                          </a:pPr>
                          <a:r>
                            <a:rPr lang="it-IT" sz="1600" b="1" i="1" u="sng" dirty="0" err="1">
                              <a:latin typeface="Adobe Caslon Pro"/>
                            </a:rPr>
                            <a:t>Practicality</a:t>
                          </a:r>
                          <a:r>
                            <a:rPr lang="it-IT" sz="1600" dirty="0">
                              <a:latin typeface="Adobe Caslon Pro"/>
                            </a:rPr>
                            <a:t>, i.e. </a:t>
                          </a:r>
                          <a:r>
                            <a:rPr lang="it-IT" sz="1600" dirty="0" err="1">
                              <a:latin typeface="Adobe Caslon Pro"/>
                            </a:rPr>
                            <a:t>correlation</a:t>
                          </a:r>
                          <a:r>
                            <a:rPr lang="it-IT" sz="1600" dirty="0">
                              <a:latin typeface="Adobe Caslon Pro"/>
                            </a:rPr>
                            <a:t> to </a:t>
                          </a:r>
                          <a:r>
                            <a:rPr lang="it-IT" sz="1600" dirty="0" err="1">
                              <a:latin typeface="Adobe Caslon Pro"/>
                            </a:rPr>
                            <a:t>known</a:t>
                          </a:r>
                          <a:r>
                            <a:rPr lang="it-IT" sz="1600" dirty="0">
                              <a:latin typeface="Adobe Caslon Pro"/>
                            </a:rPr>
                            <a:t> and easy </a:t>
                          </a:r>
                          <a:r>
                            <a:rPr lang="it-IT" sz="1600" dirty="0" err="1">
                              <a:latin typeface="Adobe Caslon Pro"/>
                            </a:rPr>
                            <a:t>identifiable</a:t>
                          </a:r>
                          <a:r>
                            <a:rPr lang="it-IT" sz="1600" dirty="0">
                              <a:latin typeface="Adobe Caslon Pro"/>
                            </a:rPr>
                            <a:t> engineering </a:t>
                          </a:r>
                          <a:r>
                            <a:rPr lang="it-IT" sz="1600" dirty="0" err="1">
                              <a:latin typeface="Adobe Caslon Pro"/>
                            </a:rPr>
                            <a:t>quantities</a:t>
                          </a:r>
                          <a:r>
                            <a:rPr lang="it-IT" sz="1600" dirty="0">
                              <a:latin typeface="Adobe Caslon Pro"/>
                            </a:rPr>
                            <a:t>;</a:t>
                          </a:r>
                        </a:p>
                        <a:p>
                          <a:pPr marL="285750" indent="-285750">
                            <a:lnSpc>
                              <a:spcPts val="2500"/>
                            </a:lnSpc>
                            <a:buFont typeface="Arial" panose="020B0604020202020204" pitchFamily="34" charset="0"/>
                            <a:buChar char="•"/>
                          </a:pPr>
                          <a:r>
                            <a:rPr lang="it-IT" sz="1600" b="1" i="1" u="sng" dirty="0" err="1">
                              <a:latin typeface="Adobe Caslon Pro"/>
                            </a:rPr>
                            <a:t>Sufficiency</a:t>
                          </a:r>
                          <a:r>
                            <a:rPr lang="it-IT" sz="1600" dirty="0">
                              <a:latin typeface="Adobe Caslon Pro"/>
                            </a:rPr>
                            <a:t>, i.e. </a:t>
                          </a:r>
                          <a:r>
                            <a:rPr lang="it-IT" sz="1600" dirty="0" err="1">
                              <a:latin typeface="Adobe Caslon Pro"/>
                            </a:rPr>
                            <a:t>validity</a:t>
                          </a:r>
                          <a:r>
                            <a:rPr lang="it-IT" sz="1600" dirty="0">
                              <a:latin typeface="Adobe Caslon Pro"/>
                            </a:rPr>
                            <a:t> of </a:t>
                          </a:r>
                          <a:r>
                            <a:rPr lang="it-IT" sz="1600" i="1" dirty="0">
                              <a:latin typeface="Adobe Caslon Pro"/>
                            </a:rPr>
                            <a:t>EDP|IM </a:t>
                          </a:r>
                          <a:r>
                            <a:rPr lang="it-IT" sz="1600" dirty="0" err="1">
                              <a:latin typeface="Adobe Caslon Pro"/>
                            </a:rPr>
                            <a:t>as</a:t>
                          </a:r>
                          <a:r>
                            <a:rPr lang="it-IT" sz="1600" dirty="0">
                              <a:latin typeface="Adobe Caslon Pro"/>
                            </a:rPr>
                            <a:t> </a:t>
                          </a:r>
                          <a:r>
                            <a:rPr lang="it-IT" sz="1600" dirty="0" err="1">
                              <a:latin typeface="Adobe Caslon Pro"/>
                            </a:rPr>
                            <a:t>statistically</a:t>
                          </a:r>
                          <a:r>
                            <a:rPr lang="it-IT" sz="1600" dirty="0">
                              <a:latin typeface="Adobe Caslon Pro"/>
                            </a:rPr>
                            <a:t> </a:t>
                          </a:r>
                          <a:r>
                            <a:rPr lang="it-IT" sz="1600" dirty="0" err="1">
                              <a:latin typeface="Adobe Caslon Pro"/>
                            </a:rPr>
                            <a:t>independent</a:t>
                          </a:r>
                          <a:r>
                            <a:rPr lang="it-IT" sz="1600" dirty="0">
                              <a:latin typeface="Adobe Caslon Pro"/>
                            </a:rPr>
                            <a:t> from </a:t>
                          </a:r>
                          <a:r>
                            <a:rPr lang="it-IT" sz="1600" dirty="0" err="1">
                              <a:latin typeface="Adobe Caslon Pro"/>
                            </a:rPr>
                            <a:t>gm</a:t>
                          </a:r>
                          <a:r>
                            <a:rPr lang="it-IT" sz="1600" dirty="0">
                              <a:latin typeface="Adobe Caslon Pro"/>
                            </a:rPr>
                            <a:t> site </a:t>
                          </a:r>
                          <a:r>
                            <a:rPr lang="it-IT" sz="1600" dirty="0" err="1">
                              <a:latin typeface="Adobe Caslon Pro"/>
                            </a:rPr>
                            <a:t>characteristics</a:t>
                          </a:r>
                          <a:r>
                            <a:rPr lang="it-IT" sz="1600" dirty="0">
                              <a:latin typeface="Adobe Caslon Pro"/>
                            </a:rPr>
                            <a:t>;</a:t>
                          </a:r>
                        </a:p>
                        <a:p>
                          <a:pPr marL="285750" indent="-285750">
                            <a:lnSpc>
                              <a:spcPts val="2500"/>
                            </a:lnSpc>
                            <a:buFont typeface="Arial" panose="020B0604020202020204" pitchFamily="34" charset="0"/>
                            <a:buChar char="•"/>
                          </a:pPr>
                          <a:r>
                            <a:rPr lang="it-IT" sz="1600" b="1" i="1" u="sng" dirty="0" err="1">
                              <a:latin typeface="Adobe Caslon Pro"/>
                            </a:rPr>
                            <a:t>Effectiveness</a:t>
                          </a:r>
                          <a:r>
                            <a:rPr lang="it-IT" sz="1600" dirty="0">
                              <a:latin typeface="Adobe Caslon Pro"/>
                            </a:rPr>
                            <a:t>, i.e. </a:t>
                          </a:r>
                          <a:r>
                            <a:rPr lang="it-IT" sz="1600" dirty="0" err="1">
                              <a:latin typeface="Adobe Caslon Pro"/>
                            </a:rPr>
                            <a:t>ability</a:t>
                          </a:r>
                          <a:r>
                            <a:rPr lang="it-IT" sz="1600" dirty="0">
                              <a:latin typeface="Adobe Caslon Pro"/>
                            </a:rPr>
                            <a:t> to </a:t>
                          </a:r>
                          <a:r>
                            <a:rPr lang="it-IT" sz="1600" dirty="0" err="1">
                              <a:latin typeface="Adobe Caslon Pro"/>
                            </a:rPr>
                            <a:t>evaluate</a:t>
                          </a:r>
                          <a:r>
                            <a:rPr lang="it-IT" sz="1600" dirty="0">
                              <a:latin typeface="Adobe Caslon Pro"/>
                            </a:rPr>
                            <a:t> an </a:t>
                          </a:r>
                          <a:r>
                            <a:rPr lang="it-IT" sz="1600" dirty="0" err="1">
                              <a:latin typeface="Adobe Caslon Pro"/>
                            </a:rPr>
                            <a:t>analytical</a:t>
                          </a:r>
                          <a:r>
                            <a:rPr lang="it-IT" sz="1600" dirty="0">
                              <a:latin typeface="Adobe Caslon Pro"/>
                            </a:rPr>
                            <a:t> relation.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it-I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blipFill>
                          <a:blip r:embed="rId3"/>
                          <a:stretch>
                            <a:fillRect l="-109718" t="-10063" r="-157" b="-2044"/>
                          </a:stretch>
                        </a:blipFill>
                      </a:tcPr>
                    </a:tc>
                    <a:extLst>
                      <a:ext uri="{0D108BD9-81ED-4DB2-BD59-A6C34878D82A}">
                        <a16:rowId xmlns:a16="http://schemas.microsoft.com/office/drawing/2014/main" val="1132201132"/>
                      </a:ext>
                    </a:extLst>
                  </a:tr>
                </a:tbl>
              </a:graphicData>
            </a:graphic>
          </p:graphicFrame>
        </mc:Fallback>
      </mc:AlternateContent>
      <p:sp>
        <p:nvSpPr>
          <p:cNvPr id="3" name="Segnaposto testo 2"/>
          <p:cNvSpPr>
            <a:spLocks noGrp="1"/>
          </p:cNvSpPr>
          <p:nvPr>
            <p:ph type="body" sz="quarter" idx="11"/>
          </p:nvPr>
        </p:nvSpPr>
        <p:spPr/>
        <p:txBody>
          <a:bodyPr/>
          <a:lstStyle/>
          <a:p>
            <a:r>
              <a:rPr lang="it-IT" dirty="0" err="1">
                <a:latin typeface="Adobe Caslon Pro"/>
              </a:rPr>
              <a:t>Fragility</a:t>
            </a:r>
            <a:r>
              <a:rPr lang="it-IT" dirty="0">
                <a:latin typeface="Adobe Caslon Pro"/>
              </a:rPr>
              <a:t> Analysis: key </a:t>
            </a:r>
            <a:r>
              <a:rPr lang="it-IT" dirty="0" err="1">
                <a:latin typeface="Adobe Caslon Pro"/>
              </a:rPr>
              <a:t>aspects</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45</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24" name="Gruppo 23">
            <a:extLst>
              <a:ext uri="{FF2B5EF4-FFF2-40B4-BE49-F238E27FC236}">
                <a16:creationId xmlns:a16="http://schemas.microsoft.com/office/drawing/2014/main" id="{D6C6AEDA-F296-41EE-BFFE-38F0D3968B00}"/>
              </a:ext>
            </a:extLst>
          </p:cNvPr>
          <p:cNvGrpSpPr/>
          <p:nvPr/>
        </p:nvGrpSpPr>
        <p:grpSpPr>
          <a:xfrm>
            <a:off x="2903424" y="373469"/>
            <a:ext cx="1829461" cy="618073"/>
            <a:chOff x="2903424" y="211809"/>
            <a:chExt cx="1829461" cy="618073"/>
          </a:xfrm>
        </p:grpSpPr>
        <p:pic>
          <p:nvPicPr>
            <p:cNvPr id="25" name="Immagine 24">
              <a:extLst>
                <a:ext uri="{FF2B5EF4-FFF2-40B4-BE49-F238E27FC236}">
                  <a16:creationId xmlns:a16="http://schemas.microsoft.com/office/drawing/2014/main" id="{30DB6A93-48E5-48DF-BFCE-D1DF2053F71C}"/>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26" name="Gruppo 25">
              <a:extLst>
                <a:ext uri="{FF2B5EF4-FFF2-40B4-BE49-F238E27FC236}">
                  <a16:creationId xmlns:a16="http://schemas.microsoft.com/office/drawing/2014/main" id="{CE4C336B-915E-4F53-A9C4-CEA517CAC39B}"/>
                </a:ext>
              </a:extLst>
            </p:cNvPr>
            <p:cNvGrpSpPr/>
            <p:nvPr/>
          </p:nvGrpSpPr>
          <p:grpSpPr>
            <a:xfrm>
              <a:off x="2903424" y="230872"/>
              <a:ext cx="1389573" cy="599010"/>
              <a:chOff x="2981720" y="122642"/>
              <a:chExt cx="1389573" cy="599010"/>
            </a:xfrm>
          </p:grpSpPr>
          <p:pic>
            <p:nvPicPr>
              <p:cNvPr id="27" name="Picture 2" descr="ITN Inspire Logo">
                <a:extLst>
                  <a:ext uri="{FF2B5EF4-FFF2-40B4-BE49-F238E27FC236}">
                    <a16:creationId xmlns:a16="http://schemas.microsoft.com/office/drawing/2014/main" id="{7FE60B3D-930C-4B12-A5BA-D1A063582A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TN Inspire Logo">
                <a:extLst>
                  <a:ext uri="{FF2B5EF4-FFF2-40B4-BE49-F238E27FC236}">
                    <a16:creationId xmlns:a16="http://schemas.microsoft.com/office/drawing/2014/main" id="{5484B6C1-8162-4AA1-A6AE-0EA7622126F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8" name="Gruppo 47">
            <a:extLst>
              <a:ext uri="{FF2B5EF4-FFF2-40B4-BE49-F238E27FC236}">
                <a16:creationId xmlns:a16="http://schemas.microsoft.com/office/drawing/2014/main" id="{55EC1C39-6F17-480C-BE81-37F2F1B9E375}"/>
              </a:ext>
            </a:extLst>
          </p:cNvPr>
          <p:cNvGrpSpPr/>
          <p:nvPr/>
        </p:nvGrpSpPr>
        <p:grpSpPr>
          <a:xfrm>
            <a:off x="460218" y="2553942"/>
            <a:ext cx="1732426" cy="2100180"/>
            <a:chOff x="1645021" y="2977429"/>
            <a:chExt cx="2055610" cy="2100180"/>
          </a:xfrm>
        </p:grpSpPr>
        <p:grpSp>
          <p:nvGrpSpPr>
            <p:cNvPr id="49" name="Gruppo 48">
              <a:extLst>
                <a:ext uri="{FF2B5EF4-FFF2-40B4-BE49-F238E27FC236}">
                  <a16:creationId xmlns:a16="http://schemas.microsoft.com/office/drawing/2014/main" id="{20629274-4947-4518-BB18-5EB4EC506056}"/>
                </a:ext>
              </a:extLst>
            </p:cNvPr>
            <p:cNvGrpSpPr/>
            <p:nvPr/>
          </p:nvGrpSpPr>
          <p:grpSpPr>
            <a:xfrm>
              <a:off x="1645021" y="2977429"/>
              <a:ext cx="2055610" cy="2100180"/>
              <a:chOff x="1645021" y="2977429"/>
              <a:chExt cx="2080772" cy="2485734"/>
            </a:xfrm>
          </p:grpSpPr>
          <p:sp>
            <p:nvSpPr>
              <p:cNvPr id="51" name="Figura a mano libera: forma 50">
                <a:extLst>
                  <a:ext uri="{FF2B5EF4-FFF2-40B4-BE49-F238E27FC236}">
                    <a16:creationId xmlns:a16="http://schemas.microsoft.com/office/drawing/2014/main" id="{7096CC35-F6AE-42B7-9412-4FDC504364CD}"/>
                  </a:ext>
                </a:extLst>
              </p:cNvPr>
              <p:cNvSpPr/>
              <p:nvPr/>
            </p:nvSpPr>
            <p:spPr>
              <a:xfrm rot="16200000">
                <a:off x="1465602" y="3156848"/>
                <a:ext cx="2439609" cy="2080772"/>
              </a:xfrm>
              <a:custGeom>
                <a:avLst/>
                <a:gdLst>
                  <a:gd name="connsiteX0" fmla="*/ 0 w 2080771"/>
                  <a:gd name="connsiteY0" fmla="*/ 104039 h 2439608"/>
                  <a:gd name="connsiteX1" fmla="*/ 104039 w 2080771"/>
                  <a:gd name="connsiteY1" fmla="*/ 0 h 2439608"/>
                  <a:gd name="connsiteX2" fmla="*/ 1976732 w 2080771"/>
                  <a:gd name="connsiteY2" fmla="*/ 0 h 2439608"/>
                  <a:gd name="connsiteX3" fmla="*/ 2080771 w 2080771"/>
                  <a:gd name="connsiteY3" fmla="*/ 104039 h 2439608"/>
                  <a:gd name="connsiteX4" fmla="*/ 2080771 w 2080771"/>
                  <a:gd name="connsiteY4" fmla="*/ 2335569 h 2439608"/>
                  <a:gd name="connsiteX5" fmla="*/ 1976732 w 2080771"/>
                  <a:gd name="connsiteY5" fmla="*/ 2439608 h 2439608"/>
                  <a:gd name="connsiteX6" fmla="*/ 104039 w 2080771"/>
                  <a:gd name="connsiteY6" fmla="*/ 2439608 h 2439608"/>
                  <a:gd name="connsiteX7" fmla="*/ 0 w 2080771"/>
                  <a:gd name="connsiteY7" fmla="*/ 2335569 h 2439608"/>
                  <a:gd name="connsiteX8" fmla="*/ 0 w 2080771"/>
                  <a:gd name="connsiteY8" fmla="*/ 104039 h 24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0771" h="2439608">
                    <a:moveTo>
                      <a:pt x="1992034" y="1"/>
                    </a:moveTo>
                    <a:cubicBezTo>
                      <a:pt x="2041042" y="1"/>
                      <a:pt x="2080771" y="54613"/>
                      <a:pt x="2080771" y="121981"/>
                    </a:cubicBezTo>
                    <a:lnTo>
                      <a:pt x="2080771" y="2317627"/>
                    </a:lnTo>
                    <a:cubicBezTo>
                      <a:pt x="2080771" y="2384995"/>
                      <a:pt x="2041042" y="2439607"/>
                      <a:pt x="1992034" y="2439607"/>
                    </a:cubicBezTo>
                    <a:lnTo>
                      <a:pt x="88737" y="2439607"/>
                    </a:lnTo>
                    <a:cubicBezTo>
                      <a:pt x="39729" y="2439607"/>
                      <a:pt x="0" y="2384995"/>
                      <a:pt x="0" y="2317627"/>
                    </a:cubicBezTo>
                    <a:lnTo>
                      <a:pt x="0" y="121981"/>
                    </a:lnTo>
                    <a:cubicBezTo>
                      <a:pt x="0" y="54613"/>
                      <a:pt x="39729" y="1"/>
                      <a:pt x="88737" y="1"/>
                    </a:cubicBezTo>
                    <a:lnTo>
                      <a:pt x="1992034" y="1"/>
                    </a:lnTo>
                    <a:close/>
                  </a:path>
                </a:pathLst>
              </a:custGeom>
              <a:noFill/>
              <a:ln w="57150">
                <a:solidFill>
                  <a:srgbClr val="A01625"/>
                </a:solidFill>
              </a:ln>
              <a:scene3d>
                <a:camera prst="orthographicFront"/>
                <a:lightRig rig="flat" dir="t"/>
              </a:scene3d>
              <a:sp3d prstMaterial="dkEdge">
                <a:bevelT w="8200" h="38100"/>
              </a:sp3d>
            </p:spPr>
            <p:style>
              <a:lnRef idx="1">
                <a:schemeClr val="accent2"/>
              </a:lnRef>
              <a:fillRef idx="2">
                <a:schemeClr val="accent2"/>
              </a:fillRef>
              <a:effectRef idx="1">
                <a:schemeClr val="accent2"/>
              </a:effectRef>
              <a:fontRef idx="minor">
                <a:schemeClr val="dk1"/>
              </a:fontRef>
            </p:style>
            <p:txBody>
              <a:bodyPr spcFirstLastPara="0" vert="horz" wrap="square" lIns="439130" tIns="48006" rIns="62230" bIns="1664617"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p:txBody>
          </p:sp>
          <p:sp>
            <p:nvSpPr>
              <p:cNvPr id="52" name="Figura a mano libera: forma 51">
                <a:extLst>
                  <a:ext uri="{FF2B5EF4-FFF2-40B4-BE49-F238E27FC236}">
                    <a16:creationId xmlns:a16="http://schemas.microsoft.com/office/drawing/2014/main" id="{A09D98AC-D751-41EB-B522-39F543ACBB34}"/>
                  </a:ext>
                </a:extLst>
              </p:cNvPr>
              <p:cNvSpPr/>
              <p:nvPr/>
            </p:nvSpPr>
            <p:spPr>
              <a:xfrm>
                <a:off x="2047223" y="3023555"/>
                <a:ext cx="1550174" cy="2439608"/>
              </a:xfrm>
              <a:custGeom>
                <a:avLst/>
                <a:gdLst>
                  <a:gd name="connsiteX0" fmla="*/ 0 w 1550174"/>
                  <a:gd name="connsiteY0" fmla="*/ 0 h 2439608"/>
                  <a:gd name="connsiteX1" fmla="*/ 1550174 w 1550174"/>
                  <a:gd name="connsiteY1" fmla="*/ 0 h 2439608"/>
                  <a:gd name="connsiteX2" fmla="*/ 1550174 w 1550174"/>
                  <a:gd name="connsiteY2" fmla="*/ 2439608 h 2439608"/>
                  <a:gd name="connsiteX3" fmla="*/ 0 w 1550174"/>
                  <a:gd name="connsiteY3" fmla="*/ 2439608 h 2439608"/>
                  <a:gd name="connsiteX4" fmla="*/ 0 w 1550174"/>
                  <a:gd name="connsiteY4" fmla="*/ 0 h 2439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74" h="2439608">
                    <a:moveTo>
                      <a:pt x="0" y="0"/>
                    </a:moveTo>
                    <a:lnTo>
                      <a:pt x="1550174" y="0"/>
                    </a:lnTo>
                    <a:lnTo>
                      <a:pt x="1550174" y="2439608"/>
                    </a:lnTo>
                    <a:lnTo>
                      <a:pt x="0" y="2439608"/>
                    </a:lnTo>
                    <a:lnTo>
                      <a:pt x="0" y="0"/>
                    </a:lnTo>
                    <a:close/>
                  </a:path>
                </a:pathLst>
              </a:custGeom>
              <a:noFill/>
              <a:ln>
                <a:noFill/>
              </a:ln>
              <a:scene3d>
                <a:camera prst="orthographicFront"/>
                <a:lightRig rig="flat" dir="t"/>
              </a:scene3d>
              <a:sp3d/>
            </p:spPr>
            <p:style>
              <a:lnRef idx="0">
                <a:scrgbClr r="0" g="0" b="0"/>
              </a:lnRef>
              <a:fillRef idx="2">
                <a:scrgbClr r="0" g="0" b="0"/>
              </a:fillRef>
              <a:effectRef idx="1">
                <a:schemeClr val="accent2">
                  <a:hueOff val="0"/>
                  <a:satOff val="0"/>
                  <a:lumOff val="0"/>
                  <a:alphaOff val="0"/>
                </a:schemeClr>
              </a:effectRef>
              <a:fontRef idx="minor">
                <a:schemeClr val="dk1"/>
              </a:fontRef>
            </p:style>
            <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Vulnerability</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2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400" kern="1200" dirty="0">
                  <a:latin typeface="+mj-lt"/>
                </a:endParaRPr>
              </a:p>
              <a:p>
                <a:pPr marL="0" lvl="0" indent="0" algn="ctr" defTabSz="666750">
                  <a:lnSpc>
                    <a:spcPct val="90000"/>
                  </a:lnSpc>
                  <a:spcBef>
                    <a:spcPct val="0"/>
                  </a:spcBef>
                  <a:spcAft>
                    <a:spcPct val="35000"/>
                  </a:spcAft>
                  <a:buNone/>
                </a:pPr>
                <a:endParaRPr lang="it-IT" sz="1000" kern="1200" dirty="0">
                  <a:latin typeface="+mj-lt"/>
                </a:endParaRPr>
              </a:p>
              <a:p>
                <a:pPr marL="0" lvl="0" indent="0" algn="ctr" defTabSz="666750">
                  <a:lnSpc>
                    <a:spcPct val="90000"/>
                  </a:lnSpc>
                  <a:spcBef>
                    <a:spcPct val="0"/>
                  </a:spcBef>
                  <a:spcAft>
                    <a:spcPct val="35000"/>
                  </a:spcAft>
                  <a:buNone/>
                </a:pPr>
                <a:r>
                  <a:rPr lang="it-IT" sz="1400" i="1" kern="1200" dirty="0" err="1">
                    <a:latin typeface="+mj-lt"/>
                  </a:rPr>
                  <a:t>engineering</a:t>
                </a:r>
                <a:r>
                  <a:rPr lang="it-IT" sz="1400" i="1" kern="1200" dirty="0">
                    <a:latin typeface="+mj-lt"/>
                  </a:rPr>
                  <a:t> </a:t>
                </a:r>
                <a:r>
                  <a:rPr lang="it-IT" sz="1400" i="1" kern="1200" dirty="0" err="1">
                    <a:latin typeface="+mj-lt"/>
                  </a:rPr>
                  <a:t>demand</a:t>
                </a:r>
                <a:r>
                  <a:rPr lang="it-IT" sz="1400" i="1" kern="1200" dirty="0">
                    <a:latin typeface="+mj-lt"/>
                  </a:rPr>
                  <a:t> par.</a:t>
                </a:r>
                <a:endParaRPr lang="en-GB" sz="1400" i="1" kern="1200" dirty="0">
                  <a:latin typeface="+mj-lt"/>
                </a:endParaRPr>
              </a:p>
            </p:txBody>
          </p:sp>
        </p:grpSp>
        <mc:AlternateContent xmlns:mc="http://schemas.openxmlformats.org/markup-compatibility/2006" xmlns:a14="http://schemas.microsoft.com/office/drawing/2010/main">
          <mc:Choice Requires="a14">
            <p:sp>
              <p:nvSpPr>
                <p:cNvPr id="50" name="CasellaDiTesto 49">
                  <a:extLst>
                    <a:ext uri="{FF2B5EF4-FFF2-40B4-BE49-F238E27FC236}">
                      <a16:creationId xmlns:a16="http://schemas.microsoft.com/office/drawing/2014/main" id="{671AB363-2434-4244-891C-900C3B709339}"/>
                    </a:ext>
                  </a:extLst>
                </p:cNvPr>
                <p:cNvSpPr txBox="1"/>
                <p:nvPr/>
              </p:nvSpPr>
              <p:spPr>
                <a:xfrm>
                  <a:off x="2096851" y="3619605"/>
                  <a:ext cx="1484024" cy="11982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𝐸𝐷𝑃</m:t>
                            </m:r>
                          </m:e>
                        </m:d>
                        <m:r>
                          <a:rPr lang="it-IT" b="0" i="1" smtClean="0">
                            <a:latin typeface="Cambria Math" panose="02040503050406030204" pitchFamily="18" charset="0"/>
                          </a:rPr>
                          <m:t>𝐼𝑀</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𝐸𝐷𝑃</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p:txBody>
            </p:sp>
          </mc:Choice>
          <mc:Fallback xmlns="">
            <p:sp>
              <p:nvSpPr>
                <p:cNvPr id="50" name="CasellaDiTesto 49">
                  <a:extLst>
                    <a:ext uri="{FF2B5EF4-FFF2-40B4-BE49-F238E27FC236}">
                      <a16:creationId xmlns:a16="http://schemas.microsoft.com/office/drawing/2014/main" id="{671AB363-2434-4244-891C-900C3B709339}"/>
                    </a:ext>
                  </a:extLst>
                </p:cNvPr>
                <p:cNvSpPr txBox="1">
                  <a:spLocks noRot="1" noChangeAspect="1" noMove="1" noResize="1" noEditPoints="1" noAdjustHandles="1" noChangeArrowheads="1" noChangeShapeType="1" noTextEdit="1"/>
                </p:cNvSpPr>
                <p:nvPr/>
              </p:nvSpPr>
              <p:spPr>
                <a:xfrm>
                  <a:off x="2096851" y="3619605"/>
                  <a:ext cx="1484024" cy="1198289"/>
                </a:xfrm>
                <a:prstGeom prst="rect">
                  <a:avLst/>
                </a:prstGeom>
                <a:blipFill>
                  <a:blip r:embed="rId7"/>
                  <a:stretch>
                    <a:fillRect l="-1951" t="-508" r="-3902"/>
                  </a:stretch>
                </a:blipFill>
              </p:spPr>
              <p:txBody>
                <a:bodyPr/>
                <a:lstStyle/>
                <a:p>
                  <a:r>
                    <a:rPr lang="it-IT">
                      <a:noFill/>
                    </a:rPr>
                    <a:t> </a:t>
                  </a:r>
                </a:p>
              </p:txBody>
            </p:sp>
          </mc:Fallback>
        </mc:AlternateContent>
      </p:grpSp>
      <p:grpSp>
        <p:nvGrpSpPr>
          <p:cNvPr id="53" name="Gruppo 52">
            <a:extLst>
              <a:ext uri="{FF2B5EF4-FFF2-40B4-BE49-F238E27FC236}">
                <a16:creationId xmlns:a16="http://schemas.microsoft.com/office/drawing/2014/main" id="{FB41F88E-CB95-49C6-84C7-0B251C3EF1C8}"/>
              </a:ext>
            </a:extLst>
          </p:cNvPr>
          <p:cNvGrpSpPr/>
          <p:nvPr/>
        </p:nvGrpSpPr>
        <p:grpSpPr>
          <a:xfrm>
            <a:off x="1074740" y="4654122"/>
            <a:ext cx="1732425" cy="2078910"/>
            <a:chOff x="12560923" y="1013183"/>
            <a:chExt cx="1732425" cy="2078910"/>
          </a:xfrm>
        </p:grpSpPr>
        <p:grpSp>
          <p:nvGrpSpPr>
            <p:cNvPr id="54" name="Gruppo 53">
              <a:extLst>
                <a:ext uri="{FF2B5EF4-FFF2-40B4-BE49-F238E27FC236}">
                  <a16:creationId xmlns:a16="http://schemas.microsoft.com/office/drawing/2014/main" id="{F39CBA90-AB6C-400C-90AC-FF824F0FF0D4}"/>
                </a:ext>
              </a:extLst>
            </p:cNvPr>
            <p:cNvGrpSpPr/>
            <p:nvPr/>
          </p:nvGrpSpPr>
          <p:grpSpPr>
            <a:xfrm>
              <a:off x="12560923" y="1013183"/>
              <a:ext cx="1732425" cy="2078910"/>
              <a:chOff x="13420811" y="2795247"/>
              <a:chExt cx="1732425" cy="2078910"/>
            </a:xfrm>
          </p:grpSpPr>
          <p:sp>
            <p:nvSpPr>
              <p:cNvPr id="56" name="Figura a mano libera: forma 55">
                <a:extLst>
                  <a:ext uri="{FF2B5EF4-FFF2-40B4-BE49-F238E27FC236}">
                    <a16:creationId xmlns:a16="http://schemas.microsoft.com/office/drawing/2014/main" id="{56369AE2-45F4-450A-8D62-1DA7DB28853A}"/>
                  </a:ext>
                </a:extLst>
              </p:cNvPr>
              <p:cNvSpPr/>
              <p:nvPr/>
            </p:nvSpPr>
            <p:spPr>
              <a:xfrm rot="16200000">
                <a:off x="13247569" y="2968489"/>
                <a:ext cx="2078910" cy="1732425"/>
              </a:xfrm>
              <a:custGeom>
                <a:avLst/>
                <a:gdLst>
                  <a:gd name="connsiteX0" fmla="*/ 0 w 1732424"/>
                  <a:gd name="connsiteY0" fmla="*/ 86621 h 2078909"/>
                  <a:gd name="connsiteX1" fmla="*/ 86621 w 1732424"/>
                  <a:gd name="connsiteY1" fmla="*/ 0 h 2078909"/>
                  <a:gd name="connsiteX2" fmla="*/ 1645803 w 1732424"/>
                  <a:gd name="connsiteY2" fmla="*/ 0 h 2078909"/>
                  <a:gd name="connsiteX3" fmla="*/ 1732424 w 1732424"/>
                  <a:gd name="connsiteY3" fmla="*/ 86621 h 2078909"/>
                  <a:gd name="connsiteX4" fmla="*/ 1732424 w 1732424"/>
                  <a:gd name="connsiteY4" fmla="*/ 1992288 h 2078909"/>
                  <a:gd name="connsiteX5" fmla="*/ 1645803 w 1732424"/>
                  <a:gd name="connsiteY5" fmla="*/ 2078909 h 2078909"/>
                  <a:gd name="connsiteX6" fmla="*/ 86621 w 1732424"/>
                  <a:gd name="connsiteY6" fmla="*/ 2078909 h 2078909"/>
                  <a:gd name="connsiteX7" fmla="*/ 0 w 1732424"/>
                  <a:gd name="connsiteY7" fmla="*/ 1992288 h 2078909"/>
                  <a:gd name="connsiteX8" fmla="*/ 0 w 1732424"/>
                  <a:gd name="connsiteY8" fmla="*/ 86621 h 207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424" h="2078909">
                    <a:moveTo>
                      <a:pt x="1660239" y="1"/>
                    </a:moveTo>
                    <a:cubicBezTo>
                      <a:pt x="1700105" y="1"/>
                      <a:pt x="1732424" y="46539"/>
                      <a:pt x="1732424" y="103946"/>
                    </a:cubicBezTo>
                    <a:lnTo>
                      <a:pt x="1732424" y="1974963"/>
                    </a:lnTo>
                    <a:cubicBezTo>
                      <a:pt x="1732424" y="2032370"/>
                      <a:pt x="1700105" y="2078908"/>
                      <a:pt x="1660239" y="2078908"/>
                    </a:cubicBezTo>
                    <a:lnTo>
                      <a:pt x="72185" y="2078908"/>
                    </a:lnTo>
                    <a:cubicBezTo>
                      <a:pt x="32319" y="2078908"/>
                      <a:pt x="0" y="2032370"/>
                      <a:pt x="0" y="1974963"/>
                    </a:cubicBezTo>
                    <a:lnTo>
                      <a:pt x="0" y="103946"/>
                    </a:lnTo>
                    <a:cubicBezTo>
                      <a:pt x="0" y="46539"/>
                      <a:pt x="32319" y="1"/>
                      <a:pt x="72185" y="1"/>
                    </a:cubicBezTo>
                    <a:lnTo>
                      <a:pt x="1660239" y="1"/>
                    </a:lnTo>
                    <a:close/>
                  </a:path>
                </a:pathLst>
              </a:custGeom>
              <a:noFill/>
              <a:ln w="57150">
                <a:solidFill>
                  <a:srgbClr val="A01625"/>
                </a:solidFill>
              </a:ln>
              <a:scene3d>
                <a:camera prst="orthographicFront"/>
                <a:lightRig rig="flat" dir="t"/>
              </a:scene3d>
              <a:sp3d prstMaterial="dkEdge">
                <a:bevelT w="8200" h="38100"/>
              </a:sp3d>
            </p:spPr>
            <p:style>
              <a:lnRef idx="1">
                <a:schemeClr val="accent2"/>
              </a:lnRef>
              <a:fillRef idx="2">
                <a:schemeClr val="accent2"/>
              </a:fillRef>
              <a:effectRef idx="1">
                <a:schemeClr val="accent2"/>
              </a:effectRef>
              <a:fontRef idx="minor">
                <a:schemeClr val="dk1"/>
              </a:fontRef>
            </p:style>
            <p:txBody>
              <a:bodyPr spcFirstLastPara="0" vert="horz" wrap="square" lIns="374204" tIns="48006" rIns="62230" bIns="1385940" numCol="1" spcCol="1270" anchor="t" anchorCtr="0">
                <a:noAutofit/>
              </a:bodyPr>
              <a:lstStyle/>
              <a:p>
                <a:pPr marL="0" lvl="0" indent="0" algn="r" defTabSz="622300">
                  <a:lnSpc>
                    <a:spcPct val="90000"/>
                  </a:lnSpc>
                  <a:spcBef>
                    <a:spcPct val="0"/>
                  </a:spcBef>
                  <a:spcAft>
                    <a:spcPct val="35000"/>
                  </a:spcAft>
                  <a:buNone/>
                </a:pPr>
                <a:r>
                  <a:rPr lang="it-IT" sz="1400" b="1" kern="1200" dirty="0">
                    <a:latin typeface="+mj-lt"/>
                  </a:rPr>
                  <a:t>VULNERABILITY</a:t>
                </a:r>
                <a:endParaRPr lang="en-GB" sz="1400" b="1" kern="1200" dirty="0">
                  <a:latin typeface="+mj-lt"/>
                </a:endParaRPr>
              </a:p>
            </p:txBody>
          </p:sp>
          <p:sp>
            <p:nvSpPr>
              <p:cNvPr id="57" name="Figura a mano libera: forma 56">
                <a:extLst>
                  <a:ext uri="{FF2B5EF4-FFF2-40B4-BE49-F238E27FC236}">
                    <a16:creationId xmlns:a16="http://schemas.microsoft.com/office/drawing/2014/main" id="{86CE4E05-B742-4077-8C41-3E91F5B4A0FD}"/>
                  </a:ext>
                </a:extLst>
              </p:cNvPr>
              <p:cNvSpPr/>
              <p:nvPr/>
            </p:nvSpPr>
            <p:spPr>
              <a:xfrm>
                <a:off x="13736062" y="2795247"/>
                <a:ext cx="1290656" cy="2078909"/>
              </a:xfrm>
              <a:custGeom>
                <a:avLst/>
                <a:gdLst>
                  <a:gd name="connsiteX0" fmla="*/ 0 w 1290656"/>
                  <a:gd name="connsiteY0" fmla="*/ 0 h 2078909"/>
                  <a:gd name="connsiteX1" fmla="*/ 1290656 w 1290656"/>
                  <a:gd name="connsiteY1" fmla="*/ 0 h 2078909"/>
                  <a:gd name="connsiteX2" fmla="*/ 1290656 w 1290656"/>
                  <a:gd name="connsiteY2" fmla="*/ 2078909 h 2078909"/>
                  <a:gd name="connsiteX3" fmla="*/ 0 w 1290656"/>
                  <a:gd name="connsiteY3" fmla="*/ 2078909 h 2078909"/>
                  <a:gd name="connsiteX4" fmla="*/ 0 w 1290656"/>
                  <a:gd name="connsiteY4" fmla="*/ 0 h 207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0656" h="2078909">
                    <a:moveTo>
                      <a:pt x="0" y="0"/>
                    </a:moveTo>
                    <a:lnTo>
                      <a:pt x="1290656" y="0"/>
                    </a:lnTo>
                    <a:lnTo>
                      <a:pt x="1290656" y="2078909"/>
                    </a:lnTo>
                    <a:lnTo>
                      <a:pt x="0" y="2078909"/>
                    </a:lnTo>
                    <a:lnTo>
                      <a:pt x="0" y="0"/>
                    </a:lnTo>
                    <a:close/>
                  </a:path>
                </a:pathLst>
              </a:custGeom>
              <a:noFill/>
              <a:ln>
                <a:noFill/>
              </a:ln>
              <a:scene3d>
                <a:camera prst="orthographicFront"/>
                <a:lightRig rig="flat" dir="t"/>
              </a:scene3d>
              <a:sp3d/>
            </p:spPr>
            <p:style>
              <a:lnRef idx="0">
                <a:scrgbClr r="0" g="0" b="0"/>
              </a:lnRef>
              <a:fillRef idx="2">
                <a:scrgbClr r="0" g="0" b="0"/>
              </a:fillRef>
              <a:effectRef idx="1">
                <a:schemeClr val="accent2">
                  <a:hueOff val="0"/>
                  <a:satOff val="0"/>
                  <a:lumOff val="0"/>
                  <a:alphaOff val="0"/>
                </a:schemeClr>
              </a:effectRef>
              <a:fontRef idx="minor">
                <a:schemeClr val="dk1"/>
              </a:fontRef>
            </p:style>
            <p:txBody>
              <a:bodyPr spcFirstLastPara="0" vert="horz" wrap="square" lIns="0" tIns="51435" rIns="0" bIns="0" numCol="1" spcCol="1270" anchor="t" anchorCtr="0">
                <a:noAutofit/>
              </a:bodyPr>
              <a:lstStyle/>
              <a:p>
                <a:pPr marL="0" lvl="0" indent="0" algn="ctr" defTabSz="666750">
                  <a:lnSpc>
                    <a:spcPct val="90000"/>
                  </a:lnSpc>
                  <a:spcBef>
                    <a:spcPct val="0"/>
                  </a:spcBef>
                  <a:spcAft>
                    <a:spcPct val="35000"/>
                  </a:spcAft>
                  <a:buNone/>
                </a:pPr>
                <a:r>
                  <a:rPr lang="it-IT" sz="1500" kern="1200" dirty="0" err="1">
                    <a:latin typeface="+mj-lt"/>
                  </a:rPr>
                  <a:t>Damage</a:t>
                </a:r>
                <a:r>
                  <a:rPr lang="it-IT" sz="1500" kern="1200" dirty="0">
                    <a:latin typeface="+mj-lt"/>
                  </a:rPr>
                  <a:t> </a:t>
                </a:r>
                <a:r>
                  <a:rPr lang="it-IT" sz="1500" kern="1200" dirty="0" err="1">
                    <a:latin typeface="+mj-lt"/>
                  </a:rPr>
                  <a:t>analysis</a:t>
                </a: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1500" kern="1200" dirty="0">
                  <a:latin typeface="+mj-lt"/>
                </a:endParaRPr>
              </a:p>
              <a:p>
                <a:pPr marL="0" lvl="0" indent="0" algn="ctr" defTabSz="666750">
                  <a:lnSpc>
                    <a:spcPct val="90000"/>
                  </a:lnSpc>
                  <a:spcBef>
                    <a:spcPct val="0"/>
                  </a:spcBef>
                  <a:spcAft>
                    <a:spcPct val="35000"/>
                  </a:spcAft>
                  <a:buNone/>
                </a:pPr>
                <a:endParaRPr lang="it-IT" sz="300" kern="1200" dirty="0">
                  <a:latin typeface="+mj-lt"/>
                </a:endParaRPr>
              </a:p>
              <a:p>
                <a:pPr marL="0" lvl="0" indent="0" algn="ctr" defTabSz="666750">
                  <a:lnSpc>
                    <a:spcPct val="90000"/>
                  </a:lnSpc>
                  <a:spcBef>
                    <a:spcPct val="0"/>
                  </a:spcBef>
                  <a:spcAft>
                    <a:spcPct val="35000"/>
                  </a:spcAft>
                  <a:buNone/>
                </a:pPr>
                <a:r>
                  <a:rPr lang="it-IT" sz="1500" i="1" kern="1200" dirty="0" err="1">
                    <a:latin typeface="+mj-lt"/>
                  </a:rPr>
                  <a:t>damage</a:t>
                </a:r>
                <a:r>
                  <a:rPr lang="it-IT" sz="1500" i="1" kern="1200" dirty="0">
                    <a:latin typeface="+mj-lt"/>
                  </a:rPr>
                  <a:t> </a:t>
                </a:r>
                <a:r>
                  <a:rPr lang="it-IT" sz="1500" i="1" kern="1200" dirty="0" err="1">
                    <a:latin typeface="+mj-lt"/>
                  </a:rPr>
                  <a:t>measure</a:t>
                </a:r>
                <a:endParaRPr lang="en-GB" sz="1500" i="1" kern="1200" dirty="0">
                  <a:latin typeface="+mj-lt"/>
                </a:endParaRPr>
              </a:p>
            </p:txBody>
          </p:sp>
        </p:grpSp>
        <mc:AlternateContent xmlns:mc="http://schemas.openxmlformats.org/markup-compatibility/2006" xmlns:a14="http://schemas.microsoft.com/office/drawing/2010/main">
          <mc:Choice Requires="a14">
            <p:sp>
              <p:nvSpPr>
                <p:cNvPr id="55" name="CasellaDiTesto 54">
                  <a:extLst>
                    <a:ext uri="{FF2B5EF4-FFF2-40B4-BE49-F238E27FC236}">
                      <a16:creationId xmlns:a16="http://schemas.microsoft.com/office/drawing/2014/main" id="{718DE6FD-4B50-4F34-8177-5D720A3B7F21}"/>
                    </a:ext>
                  </a:extLst>
                </p:cNvPr>
                <p:cNvSpPr txBox="1"/>
                <p:nvPr/>
              </p:nvSpPr>
              <p:spPr>
                <a:xfrm>
                  <a:off x="12845058" y="1574452"/>
                  <a:ext cx="1321772"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𝐷𝑀</m:t>
                            </m:r>
                          </m:e>
                        </m:d>
                        <m:r>
                          <a:rPr lang="it-IT" b="0" i="1" smtClean="0">
                            <a:latin typeface="Cambria Math" panose="02040503050406030204" pitchFamily="18" charset="0"/>
                          </a:rPr>
                          <m:t>𝐸𝐷𝑃</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𝐷𝑀</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55" name="CasellaDiTesto 54">
                  <a:extLst>
                    <a:ext uri="{FF2B5EF4-FFF2-40B4-BE49-F238E27FC236}">
                      <a16:creationId xmlns:a16="http://schemas.microsoft.com/office/drawing/2014/main" id="{718DE6FD-4B50-4F34-8177-5D720A3B7F21}"/>
                    </a:ext>
                  </a:extLst>
                </p:cNvPr>
                <p:cNvSpPr txBox="1">
                  <a:spLocks noRot="1" noChangeAspect="1" noMove="1" noResize="1" noEditPoints="1" noAdjustHandles="1" noChangeArrowheads="1" noChangeShapeType="1" noTextEdit="1"/>
                </p:cNvSpPr>
                <p:nvPr/>
              </p:nvSpPr>
              <p:spPr>
                <a:xfrm>
                  <a:off x="12845058" y="1574452"/>
                  <a:ext cx="1321772" cy="1384995"/>
                </a:xfrm>
                <a:prstGeom prst="rect">
                  <a:avLst/>
                </a:prstGeom>
                <a:blipFill>
                  <a:blip r:embed="rId8"/>
                  <a:stretch>
                    <a:fillRect l="-1843" t="-881" r="-3687"/>
                  </a:stretch>
                </a:blipFill>
              </p:spPr>
              <p:txBody>
                <a:bodyPr/>
                <a:lstStyle/>
                <a:p>
                  <a:r>
                    <a:rPr lang="it-IT">
                      <a:noFill/>
                    </a:rPr>
                    <a:t> </a:t>
                  </a:r>
                </a:p>
              </p:txBody>
            </p:sp>
          </mc:Fallback>
        </mc:AlternateContent>
      </p:grpSp>
      <p:graphicFrame>
        <p:nvGraphicFramePr>
          <p:cNvPr id="62" name="Tabella 6">
            <a:extLst>
              <a:ext uri="{FF2B5EF4-FFF2-40B4-BE49-F238E27FC236}">
                <a16:creationId xmlns:a16="http://schemas.microsoft.com/office/drawing/2014/main" id="{CE34BCEE-86B8-45FE-B5B7-B37F0FE3F1E2}"/>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209896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Tabella 60">
            <a:extLst>
              <a:ext uri="{FF2B5EF4-FFF2-40B4-BE49-F238E27FC236}">
                <a16:creationId xmlns:a16="http://schemas.microsoft.com/office/drawing/2014/main" id="{A725F165-EF8E-4A87-B02B-CE36E4547620}"/>
              </a:ext>
            </a:extLst>
          </p:cNvPr>
          <p:cNvGraphicFramePr>
            <a:graphicFrameLocks noGrp="1"/>
          </p:cNvGraphicFramePr>
          <p:nvPr>
            <p:extLst>
              <p:ext uri="{D42A27DB-BD31-4B8C-83A1-F6EECF244321}">
                <p14:modId xmlns:p14="http://schemas.microsoft.com/office/powerpoint/2010/main" val="643587036"/>
              </p:ext>
            </p:extLst>
          </p:nvPr>
        </p:nvGraphicFramePr>
        <p:xfrm>
          <a:off x="741122" y="2481263"/>
          <a:ext cx="10884015" cy="4114800"/>
        </p:xfrm>
        <a:graphic>
          <a:graphicData uri="http://schemas.openxmlformats.org/drawingml/2006/table">
            <a:tbl>
              <a:tblPr firstRow="1">
                <a:tableStyleId>{9D7B26C5-4107-4FEC-AEDC-1716B250A1EF}</a:tableStyleId>
              </a:tblPr>
              <a:tblGrid>
                <a:gridCol w="2917008">
                  <a:extLst>
                    <a:ext uri="{9D8B030D-6E8A-4147-A177-3AD203B41FA5}">
                      <a16:colId xmlns:a16="http://schemas.microsoft.com/office/drawing/2014/main" val="1382741543"/>
                    </a:ext>
                  </a:extLst>
                </a:gridCol>
                <a:gridCol w="2655669">
                  <a:extLst>
                    <a:ext uri="{9D8B030D-6E8A-4147-A177-3AD203B41FA5}">
                      <a16:colId xmlns:a16="http://schemas.microsoft.com/office/drawing/2014/main" val="900042537"/>
                    </a:ext>
                  </a:extLst>
                </a:gridCol>
                <a:gridCol w="2655669">
                  <a:extLst>
                    <a:ext uri="{9D8B030D-6E8A-4147-A177-3AD203B41FA5}">
                      <a16:colId xmlns:a16="http://schemas.microsoft.com/office/drawing/2014/main" val="2585665796"/>
                    </a:ext>
                  </a:extLst>
                </a:gridCol>
                <a:gridCol w="2655669">
                  <a:extLst>
                    <a:ext uri="{9D8B030D-6E8A-4147-A177-3AD203B41FA5}">
                      <a16:colId xmlns:a16="http://schemas.microsoft.com/office/drawing/2014/main" val="1841418794"/>
                    </a:ext>
                  </a:extLst>
                </a:gridCol>
              </a:tblGrid>
              <a:tr h="301149">
                <a:tc>
                  <a:txBody>
                    <a:bodyPr/>
                    <a:lstStyle/>
                    <a:p>
                      <a:pPr algn="ctr"/>
                      <a:r>
                        <a:rPr lang="it-IT" i="0" dirty="0">
                          <a:latin typeface="Adobe Caslon Pro"/>
                        </a:rPr>
                        <a:t>EMPIRICAL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i="0" dirty="0">
                          <a:latin typeface="Adobe Caslon Pro"/>
                        </a:rPr>
                        <a:t>ANALYTICAL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i="0" dirty="0">
                          <a:latin typeface="Adobe Caslon Pro"/>
                        </a:rPr>
                        <a:t>EXPERT OPINION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i="0" dirty="0">
                          <a:latin typeface="Adobe Caslon Pro"/>
                        </a:rPr>
                        <a:t>HYBRID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3022253"/>
                  </a:ext>
                </a:extLst>
              </a:tr>
              <a:tr h="2609300">
                <a:tc>
                  <a:txBody>
                    <a:bodyPr/>
                    <a:lstStyle/>
                    <a:p>
                      <a:pPr marL="285750" indent="-285750" algn="l" defTabSz="914400" rtl="0" eaLnBrk="1" latinLnBrk="0" hangingPunct="1">
                        <a:buFont typeface="Arial" panose="020B0604020202020204" pitchFamily="34" charset="0"/>
                        <a:buChar char="•"/>
                      </a:pPr>
                      <a:r>
                        <a:rPr lang="it-IT" sz="1600" i="0" kern="1200" dirty="0">
                          <a:solidFill>
                            <a:schemeClr val="tx1"/>
                          </a:solidFill>
                          <a:latin typeface="Adobe Caslon Pro"/>
                          <a:ea typeface="+mn-ea"/>
                          <a:cs typeface="+mn-cs"/>
                        </a:rPr>
                        <a:t>by fitting a </a:t>
                      </a:r>
                      <a:r>
                        <a:rPr lang="it-IT" sz="1600" i="0" kern="1200" dirty="0" err="1">
                          <a:solidFill>
                            <a:schemeClr val="tx1"/>
                          </a:solidFill>
                          <a:latin typeface="Adobe Caslon Pro"/>
                          <a:ea typeface="+mn-ea"/>
                          <a:cs typeface="+mn-cs"/>
                        </a:rPr>
                        <a:t>function</a:t>
                      </a:r>
                      <a:r>
                        <a:rPr lang="it-IT" sz="1600" i="0" kern="1200" dirty="0">
                          <a:solidFill>
                            <a:schemeClr val="tx1"/>
                          </a:solidFill>
                          <a:latin typeface="Adobe Caslon Pro"/>
                          <a:ea typeface="+mn-ea"/>
                          <a:cs typeface="+mn-cs"/>
                        </a:rPr>
                        <a:t> to </a:t>
                      </a:r>
                      <a:r>
                        <a:rPr lang="it-IT" sz="1600" i="0" kern="1200" dirty="0" err="1">
                          <a:solidFill>
                            <a:schemeClr val="tx1"/>
                          </a:solidFill>
                          <a:latin typeface="Adobe Caslon Pro"/>
                          <a:ea typeface="+mn-ea"/>
                          <a:cs typeface="+mn-cs"/>
                        </a:rPr>
                        <a:t>observational</a:t>
                      </a:r>
                      <a:r>
                        <a:rPr lang="it-IT" sz="1600" i="0" kern="1200" dirty="0">
                          <a:solidFill>
                            <a:schemeClr val="tx1"/>
                          </a:solidFill>
                          <a:latin typeface="Adobe Caslon Pro"/>
                          <a:ea typeface="+mn-ea"/>
                          <a:cs typeface="+mn-cs"/>
                        </a:rPr>
                        <a:t> data from </a:t>
                      </a:r>
                      <a:r>
                        <a:rPr lang="it-IT" sz="1600" i="0" kern="1200" dirty="0" err="1">
                          <a:solidFill>
                            <a:schemeClr val="tx1"/>
                          </a:solidFill>
                          <a:latin typeface="Adobe Caslon Pro"/>
                          <a:ea typeface="+mn-ea"/>
                          <a:cs typeface="+mn-cs"/>
                        </a:rPr>
                        <a:t>past</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earthquakes</a:t>
                      </a:r>
                      <a:r>
                        <a:rPr lang="it-IT" sz="1600" i="0" kern="1200" dirty="0">
                          <a:solidFill>
                            <a:schemeClr val="tx1"/>
                          </a:solidFill>
                          <a:latin typeface="Adobe Caslon Pro"/>
                          <a:ea typeface="+mn-ea"/>
                          <a:cs typeface="+mn-cs"/>
                        </a:rPr>
                        <a:t> or lab </a:t>
                      </a:r>
                      <a:r>
                        <a:rPr lang="it-IT" sz="1600" i="0" kern="1200" dirty="0" err="1">
                          <a:solidFill>
                            <a:schemeClr val="tx1"/>
                          </a:solidFill>
                          <a:latin typeface="Adobe Caslon Pro"/>
                          <a:ea typeface="+mn-ea"/>
                          <a:cs typeface="+mn-cs"/>
                        </a:rPr>
                        <a:t>tests</a:t>
                      </a:r>
                      <a:endParaRPr lang="it-IT" sz="1600" i="0" kern="1200" dirty="0">
                        <a:solidFill>
                          <a:schemeClr val="tx1"/>
                        </a:solidFill>
                        <a:latin typeface="Adobe Caslon Pro"/>
                        <a:ea typeface="+mn-ea"/>
                        <a:cs typeface="+mn-cs"/>
                      </a:endParaRPr>
                    </a:p>
                    <a:p>
                      <a:pPr marL="285750" indent="-285750" algn="l" defTabSz="914400" rtl="0" eaLnBrk="1" latinLnBrk="0" hangingPunct="1">
                        <a:buFont typeface="Arial" panose="020B0604020202020204" pitchFamily="34" charset="0"/>
                        <a:buChar char="•"/>
                      </a:pPr>
                      <a:endParaRPr lang="it-IT" sz="1600" i="0" kern="1200" dirty="0">
                        <a:solidFill>
                          <a:schemeClr val="tx1"/>
                        </a:solidFill>
                        <a:latin typeface="Adobe Caslon Pro"/>
                        <a:ea typeface="+mn-ea"/>
                        <a:cs typeface="+mn-cs"/>
                      </a:endParaRPr>
                    </a:p>
                    <a:p>
                      <a:pPr marL="285750" indent="-285750" algn="l" defTabSz="914400" rtl="0" eaLnBrk="1" latinLnBrk="0" hangingPunct="1">
                        <a:buFont typeface="Arial" panose="020B0604020202020204" pitchFamily="34" charset="0"/>
                        <a:buChar char="•"/>
                      </a:pPr>
                      <a:endParaRPr lang="it-IT" sz="1600" i="0" kern="1200" dirty="0">
                        <a:solidFill>
                          <a:schemeClr val="tx1"/>
                        </a:solidFill>
                        <a:latin typeface="Adobe Caslon Pro"/>
                        <a:ea typeface="+mn-ea"/>
                        <a:cs typeface="+mn-cs"/>
                      </a:endParaRPr>
                    </a:p>
                    <a:p>
                      <a:pPr marL="0" indent="0" algn="ctr" defTabSz="914400" rtl="0" eaLnBrk="1" latinLnBrk="0" hangingPunct="1">
                        <a:buFont typeface="Arial" panose="020B0604020202020204" pitchFamily="34" charset="0"/>
                        <a:buNone/>
                      </a:pPr>
                      <a:r>
                        <a:rPr lang="it-IT" sz="1600" i="0" kern="1200" dirty="0" err="1">
                          <a:solidFill>
                            <a:schemeClr val="tx1"/>
                          </a:solidFill>
                          <a:latin typeface="Adobe Caslon Pro"/>
                          <a:ea typeface="+mn-ea"/>
                          <a:cs typeface="+mn-cs"/>
                        </a:rPr>
                        <a:t>collections</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pairs</a:t>
                      </a:r>
                      <a:r>
                        <a:rPr lang="it-IT" sz="1600" i="0" kern="1200" dirty="0">
                          <a:solidFill>
                            <a:schemeClr val="tx1"/>
                          </a:solidFill>
                          <a:latin typeface="Adobe Caslon Pro"/>
                          <a:ea typeface="+mn-ea"/>
                          <a:cs typeface="+mn-cs"/>
                        </a:rPr>
                        <a:t> of </a:t>
                      </a:r>
                      <a:r>
                        <a:rPr lang="it-IT" sz="1600" i="0" kern="1200" dirty="0" err="1">
                          <a:solidFill>
                            <a:schemeClr val="tx1"/>
                          </a:solidFill>
                          <a:latin typeface="Adobe Caslon Pro"/>
                          <a:ea typeface="+mn-ea"/>
                          <a:cs typeface="+mn-cs"/>
                        </a:rPr>
                        <a:t>level</a:t>
                      </a:r>
                      <a:r>
                        <a:rPr lang="it-IT" sz="1600" i="0" kern="1200" dirty="0">
                          <a:solidFill>
                            <a:schemeClr val="tx1"/>
                          </a:solidFill>
                          <a:latin typeface="Adobe Caslon Pro"/>
                          <a:ea typeface="+mn-ea"/>
                          <a:cs typeface="+mn-cs"/>
                        </a:rPr>
                        <a:t> of </a:t>
                      </a:r>
                      <a:r>
                        <a:rPr lang="it-IT" sz="1600" i="0" kern="1200" dirty="0" err="1">
                          <a:solidFill>
                            <a:schemeClr val="tx1"/>
                          </a:solidFill>
                          <a:latin typeface="Adobe Caslon Pro"/>
                          <a:ea typeface="+mn-ea"/>
                          <a:cs typeface="+mn-cs"/>
                        </a:rPr>
                        <a:t>excitation</a:t>
                      </a:r>
                      <a:r>
                        <a:rPr lang="it-IT" sz="1600" i="0" kern="1200" dirty="0">
                          <a:solidFill>
                            <a:schemeClr val="tx1"/>
                          </a:solidFill>
                          <a:latin typeface="Adobe Caslon Pro"/>
                          <a:ea typeface="+mn-ea"/>
                          <a:cs typeface="+mn-cs"/>
                        </a:rPr>
                        <a:t> and </a:t>
                      </a:r>
                      <a:r>
                        <a:rPr lang="it-IT" sz="1600" i="0" kern="1200" dirty="0" err="1">
                          <a:solidFill>
                            <a:schemeClr val="tx1"/>
                          </a:solidFill>
                          <a:latin typeface="Adobe Caslon Pro"/>
                          <a:ea typeface="+mn-ea"/>
                          <a:cs typeface="+mn-cs"/>
                        </a:rPr>
                        <a:t>categorical</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variables</a:t>
                      </a:r>
                      <a:r>
                        <a:rPr lang="it-IT" sz="1600" i="0" kern="1200" dirty="0">
                          <a:solidFill>
                            <a:schemeClr val="tx1"/>
                          </a:solidFill>
                          <a:latin typeface="Adobe Caslon Pro"/>
                          <a:ea typeface="+mn-ea"/>
                          <a:cs typeface="+mn-cs"/>
                        </a:rPr>
                        <a:t> of </a:t>
                      </a:r>
                      <a:r>
                        <a:rPr lang="it-IT" sz="1600" i="0" kern="1200" dirty="0" err="1">
                          <a:solidFill>
                            <a:schemeClr val="tx1"/>
                          </a:solidFill>
                          <a:latin typeface="Adobe Caslon Pro"/>
                          <a:ea typeface="+mn-ea"/>
                          <a:cs typeface="+mn-cs"/>
                        </a:rPr>
                        <a:t>damage</a:t>
                      </a:r>
                      <a:r>
                        <a:rPr lang="it-IT" sz="1600" i="0" kern="1200" dirty="0">
                          <a:solidFill>
                            <a:schemeClr val="tx1"/>
                          </a:solidFill>
                          <a:latin typeface="Adobe Caslon Pro"/>
                          <a:ea typeface="+mn-ea"/>
                          <a:cs typeface="+mn-cs"/>
                        </a:rPr>
                        <a:t> or </a:t>
                      </a:r>
                      <a:r>
                        <a:rPr lang="it-IT" sz="1600" i="0" kern="1200" dirty="0" err="1">
                          <a:solidFill>
                            <a:schemeClr val="tx1"/>
                          </a:solidFill>
                          <a:latin typeface="Adobe Caslon Pro"/>
                          <a:ea typeface="+mn-ea"/>
                          <a:cs typeface="+mn-cs"/>
                        </a:rPr>
                        <a:t>collapse</a:t>
                      </a:r>
                      <a:endParaRPr lang="it-IT" sz="1600" i="0" kern="1200" dirty="0">
                        <a:solidFill>
                          <a:schemeClr val="tx1"/>
                        </a:solidFill>
                        <a:latin typeface="Adobe Caslon Pro"/>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285750" indent="-285750" algn="l" defTabSz="914400" rtl="0" eaLnBrk="1" latinLnBrk="0" hangingPunct="1">
                        <a:buFont typeface="Arial" panose="020B0604020202020204" pitchFamily="34" charset="0"/>
                        <a:buChar char="•"/>
                      </a:pPr>
                      <a:r>
                        <a:rPr lang="it-IT" sz="1600" i="0" kern="1200" dirty="0">
                          <a:solidFill>
                            <a:schemeClr val="tx1"/>
                          </a:solidFill>
                          <a:latin typeface="Adobe Caslon Pro"/>
                          <a:ea typeface="+mn-ea"/>
                          <a:cs typeface="+mn-cs"/>
                        </a:rPr>
                        <a:t>by </a:t>
                      </a:r>
                      <a:r>
                        <a:rPr lang="it-IT" sz="1600" i="0" kern="1200" dirty="0" err="1">
                          <a:solidFill>
                            <a:schemeClr val="tx1"/>
                          </a:solidFill>
                          <a:latin typeface="Adobe Caslon Pro"/>
                          <a:ea typeface="+mn-ea"/>
                          <a:cs typeface="+mn-cs"/>
                        </a:rPr>
                        <a:t>defining</a:t>
                      </a:r>
                      <a:r>
                        <a:rPr lang="it-IT" sz="1600" i="0" kern="1200" dirty="0">
                          <a:solidFill>
                            <a:schemeClr val="tx1"/>
                          </a:solidFill>
                          <a:latin typeface="Adobe Caslon Pro"/>
                          <a:ea typeface="+mn-ea"/>
                          <a:cs typeface="+mn-cs"/>
                        </a:rPr>
                        <a:t> </a:t>
                      </a:r>
                      <a:r>
                        <a:rPr lang="en-US" sz="1600" i="0" kern="1200" dirty="0">
                          <a:solidFill>
                            <a:schemeClr val="tx1"/>
                          </a:solidFill>
                          <a:latin typeface="Adobe Caslon Pro"/>
                          <a:ea typeface="+mn-ea"/>
                          <a:cs typeface="+mn-cs"/>
                        </a:rPr>
                        <a:t>analytical structural model and analyzing its performance under different levels of the seismic hazard</a:t>
                      </a:r>
                    </a:p>
                    <a:p>
                      <a:pPr marL="285750" indent="-285750" algn="l" defTabSz="914400" rtl="0" eaLnBrk="1" latinLnBrk="0" hangingPunct="1">
                        <a:buFont typeface="Arial" panose="020B0604020202020204" pitchFamily="34" charset="0"/>
                        <a:buChar char="•"/>
                      </a:pPr>
                      <a:endParaRPr lang="en-US"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en-US" sz="1600" i="0" kern="1200" dirty="0">
                        <a:solidFill>
                          <a:schemeClr val="tx1"/>
                        </a:solidFill>
                        <a:latin typeface="Adobe Caslon Pro"/>
                        <a:ea typeface="+mn-ea"/>
                        <a:cs typeface="+mn-cs"/>
                      </a:endParaRPr>
                    </a:p>
                    <a:p>
                      <a:pPr marL="0" indent="0" algn="ctr" defTabSz="914400" rtl="0" eaLnBrk="1" latinLnBrk="0" hangingPunct="1">
                        <a:buFont typeface="Arial" panose="020B0604020202020204" pitchFamily="34" charset="0"/>
                        <a:buNone/>
                      </a:pPr>
                      <a:r>
                        <a:rPr lang="en-US" sz="1600" b="1" i="1" u="sng" kern="1200" dirty="0">
                          <a:solidFill>
                            <a:schemeClr val="tx1"/>
                          </a:solidFill>
                          <a:latin typeface="Adobe Caslon Pro"/>
                          <a:ea typeface="+mn-ea"/>
                          <a:cs typeface="+mn-cs"/>
                        </a:rPr>
                        <a:t>static</a:t>
                      </a:r>
                      <a:r>
                        <a:rPr lang="en-US" sz="1600" i="0" kern="1200" dirty="0">
                          <a:solidFill>
                            <a:schemeClr val="tx1"/>
                          </a:solidFill>
                          <a:latin typeface="Adobe Caslon Pro"/>
                          <a:ea typeface="+mn-ea"/>
                          <a:cs typeface="+mn-cs"/>
                        </a:rPr>
                        <a:t>, i.e. hazard as response spectrum and push-over analysis</a:t>
                      </a:r>
                    </a:p>
                    <a:p>
                      <a:pPr marL="0" indent="0" algn="ctr" defTabSz="914400" rtl="0" eaLnBrk="1" latinLnBrk="0" hangingPunct="1">
                        <a:buFont typeface="Arial" panose="020B0604020202020204" pitchFamily="34" charset="0"/>
                        <a:buNone/>
                      </a:pPr>
                      <a:r>
                        <a:rPr lang="en-US" sz="1600" i="1" kern="1200" dirty="0">
                          <a:solidFill>
                            <a:schemeClr val="tx1"/>
                          </a:solidFill>
                          <a:latin typeface="Adobe Caslon Pro"/>
                          <a:ea typeface="+mn-ea"/>
                          <a:cs typeface="+mn-cs"/>
                        </a:rPr>
                        <a:t>vs</a:t>
                      </a:r>
                    </a:p>
                    <a:p>
                      <a:pPr marL="0" indent="0" algn="ctr" defTabSz="914400" rtl="0" eaLnBrk="1" latinLnBrk="0" hangingPunct="1">
                        <a:buFont typeface="Arial" panose="020B0604020202020204" pitchFamily="34" charset="0"/>
                        <a:buNone/>
                      </a:pPr>
                      <a:r>
                        <a:rPr lang="en-US" sz="1600" b="1" i="1" u="sng" kern="1200" dirty="0">
                          <a:solidFill>
                            <a:schemeClr val="tx1"/>
                          </a:solidFill>
                          <a:latin typeface="Adobe Caslon Pro"/>
                          <a:ea typeface="+mn-ea"/>
                          <a:cs typeface="+mn-cs"/>
                        </a:rPr>
                        <a:t>dynamic</a:t>
                      </a:r>
                      <a:r>
                        <a:rPr lang="en-US" sz="1600" i="0" kern="1200" dirty="0">
                          <a:solidFill>
                            <a:schemeClr val="tx1"/>
                          </a:solidFill>
                          <a:latin typeface="Adobe Caslon Pro"/>
                          <a:ea typeface="+mn-ea"/>
                          <a:cs typeface="+mn-cs"/>
                        </a:rPr>
                        <a:t>, i.e. collection of </a:t>
                      </a:r>
                      <a:r>
                        <a:rPr lang="en-US" sz="1600" i="0" kern="1200" dirty="0" err="1">
                          <a:solidFill>
                            <a:schemeClr val="tx1"/>
                          </a:solidFill>
                          <a:latin typeface="Adobe Caslon Pro"/>
                          <a:ea typeface="+mn-ea"/>
                          <a:cs typeface="+mn-cs"/>
                        </a:rPr>
                        <a:t>gms</a:t>
                      </a:r>
                      <a:r>
                        <a:rPr lang="en-US" sz="1600" i="0" kern="1200" dirty="0">
                          <a:solidFill>
                            <a:schemeClr val="tx1"/>
                          </a:solidFill>
                          <a:latin typeface="Adobe Caslon Pro"/>
                          <a:ea typeface="+mn-ea"/>
                          <a:cs typeface="+mn-cs"/>
                        </a:rPr>
                        <a:t> and simulations on FEM via NLA</a:t>
                      </a:r>
                      <a:endParaRPr lang="it-IT" sz="1600" i="0" kern="1200" dirty="0">
                        <a:solidFill>
                          <a:schemeClr val="tx1"/>
                        </a:solidFill>
                        <a:latin typeface="Adobe Caslon Pro"/>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285750" indent="-285750" algn="l" defTabSz="914400" rtl="0" eaLnBrk="1" latinLnBrk="0" hangingPunct="1">
                        <a:buFont typeface="Arial" panose="020B0604020202020204" pitchFamily="34" charset="0"/>
                        <a:buChar char="•"/>
                      </a:pPr>
                      <a:r>
                        <a:rPr lang="it-IT" sz="1600" i="0" kern="1200" dirty="0">
                          <a:solidFill>
                            <a:schemeClr val="tx1"/>
                          </a:solidFill>
                          <a:latin typeface="Adobe Caslon Pro"/>
                          <a:ea typeface="+mn-ea"/>
                          <a:cs typeface="+mn-cs"/>
                        </a:rPr>
                        <a:t>by polling one or more </a:t>
                      </a:r>
                      <a:r>
                        <a:rPr lang="it-IT" sz="1600" i="0" kern="1200" dirty="0" err="1">
                          <a:solidFill>
                            <a:schemeClr val="tx1"/>
                          </a:solidFill>
                          <a:latin typeface="Adobe Caslon Pro"/>
                          <a:ea typeface="+mn-ea"/>
                          <a:cs typeface="+mn-cs"/>
                        </a:rPr>
                        <a:t>experts</a:t>
                      </a:r>
                      <a:r>
                        <a:rPr lang="it-IT" sz="1600" i="0" kern="1200" dirty="0">
                          <a:solidFill>
                            <a:schemeClr val="tx1"/>
                          </a:solidFill>
                          <a:latin typeface="Adobe Caslon Pro"/>
                          <a:ea typeface="+mn-ea"/>
                          <a:cs typeface="+mn-cs"/>
                        </a:rPr>
                        <a:t> of the </a:t>
                      </a:r>
                      <a:r>
                        <a:rPr lang="it-IT" sz="1600" i="0" kern="1200" dirty="0" err="1">
                          <a:solidFill>
                            <a:schemeClr val="tx1"/>
                          </a:solidFill>
                          <a:latin typeface="Adobe Caslon Pro"/>
                          <a:ea typeface="+mn-ea"/>
                          <a:cs typeface="+mn-cs"/>
                        </a:rPr>
                        <a:t>given</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structural</a:t>
                      </a:r>
                      <a:r>
                        <a:rPr lang="it-IT" sz="1600" i="0" kern="1200" dirty="0">
                          <a:solidFill>
                            <a:schemeClr val="tx1"/>
                          </a:solidFill>
                          <a:latin typeface="Adobe Caslon Pro"/>
                          <a:ea typeface="+mn-ea"/>
                          <a:cs typeface="+mn-cs"/>
                        </a:rPr>
                        <a:t> asset</a:t>
                      </a:r>
                    </a:p>
                    <a:p>
                      <a:pPr marL="285750" indent="-285750" algn="l" defTabSz="914400" rtl="0" eaLnBrk="1" latinLnBrk="0" hangingPunct="1">
                        <a:buFont typeface="Arial" panose="020B0604020202020204" pitchFamily="34" charset="0"/>
                        <a:buChar char="•"/>
                      </a:pPr>
                      <a:endParaRPr lang="it-IT" sz="1600" i="0" kern="1200" dirty="0">
                        <a:solidFill>
                          <a:schemeClr val="tx1"/>
                        </a:solidFill>
                        <a:latin typeface="Adobe Caslon Pro"/>
                        <a:ea typeface="+mn-ea"/>
                        <a:cs typeface="+mn-cs"/>
                      </a:endParaRPr>
                    </a:p>
                    <a:p>
                      <a:pPr marL="285750" indent="-285750" algn="l" defTabSz="914400" rtl="0" eaLnBrk="1" latinLnBrk="0" hangingPunct="1">
                        <a:buFont typeface="Arial" panose="020B0604020202020204" pitchFamily="34" charset="0"/>
                        <a:buChar char="•"/>
                      </a:pPr>
                      <a:endParaRPr lang="it-IT" sz="1600" i="0" kern="1200" dirty="0">
                        <a:solidFill>
                          <a:schemeClr val="tx1"/>
                        </a:solidFill>
                        <a:latin typeface="Adobe Caslon Pro"/>
                        <a:ea typeface="+mn-ea"/>
                        <a:cs typeface="+mn-cs"/>
                      </a:endParaRPr>
                    </a:p>
                    <a:p>
                      <a:pPr marL="0" indent="0" algn="ctr" defTabSz="914400" rtl="0" eaLnBrk="1" latinLnBrk="0" hangingPunct="1">
                        <a:buFont typeface="Arial" panose="020B0604020202020204" pitchFamily="34" charset="0"/>
                        <a:buNone/>
                      </a:pPr>
                      <a:r>
                        <a:rPr lang="it-IT" sz="1600" i="0" kern="1200" dirty="0">
                          <a:solidFill>
                            <a:schemeClr val="tx1"/>
                          </a:solidFill>
                          <a:latin typeface="Adobe Caslon Pro"/>
                          <a:ea typeface="+mn-ea"/>
                          <a:cs typeface="+mn-cs"/>
                        </a:rPr>
                        <a:t>to </a:t>
                      </a:r>
                      <a:r>
                        <a:rPr lang="it-IT" sz="1600" i="0" kern="1200" dirty="0" err="1">
                          <a:solidFill>
                            <a:schemeClr val="tx1"/>
                          </a:solidFill>
                          <a:latin typeface="Adobe Caslon Pro"/>
                          <a:ea typeface="+mn-ea"/>
                          <a:cs typeface="+mn-cs"/>
                        </a:rPr>
                        <a:t>guess</a:t>
                      </a:r>
                      <a:r>
                        <a:rPr lang="it-IT" sz="1600" i="0" kern="1200" dirty="0">
                          <a:solidFill>
                            <a:schemeClr val="tx1"/>
                          </a:solidFill>
                          <a:latin typeface="Adobe Caslon Pro"/>
                          <a:ea typeface="+mn-ea"/>
                          <a:cs typeface="+mn-cs"/>
                        </a:rPr>
                        <a:t> or estimate the </a:t>
                      </a:r>
                      <a:r>
                        <a:rPr lang="it-IT" sz="1600" i="0" kern="1200" dirty="0" err="1">
                          <a:solidFill>
                            <a:schemeClr val="tx1"/>
                          </a:solidFill>
                          <a:latin typeface="Adobe Caslon Pro"/>
                          <a:ea typeface="+mn-ea"/>
                          <a:cs typeface="+mn-cs"/>
                        </a:rPr>
                        <a:t>failure</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probability</a:t>
                      </a:r>
                      <a:r>
                        <a:rPr lang="it-IT" sz="1600" i="0" kern="1200" dirty="0">
                          <a:solidFill>
                            <a:schemeClr val="tx1"/>
                          </a:solidFill>
                          <a:latin typeface="Adobe Caslon Pro"/>
                          <a:ea typeface="+mn-ea"/>
                          <a:cs typeface="+mn-cs"/>
                        </a:rPr>
                        <a:t> for a </a:t>
                      </a:r>
                      <a:r>
                        <a:rPr lang="it-IT" sz="1600" i="0" kern="1200" dirty="0" err="1">
                          <a:solidFill>
                            <a:schemeClr val="tx1"/>
                          </a:solidFill>
                          <a:latin typeface="Adobe Caslon Pro"/>
                          <a:ea typeface="+mn-ea"/>
                          <a:cs typeface="+mn-cs"/>
                        </a:rPr>
                        <a:t>given</a:t>
                      </a:r>
                      <a:r>
                        <a:rPr lang="it-IT" sz="1600" i="0" kern="1200" dirty="0">
                          <a:solidFill>
                            <a:schemeClr val="tx1"/>
                          </a:solidFill>
                          <a:latin typeface="Adobe Caslon Pro"/>
                          <a:ea typeface="+mn-ea"/>
                          <a:cs typeface="+mn-cs"/>
                        </a:rPr>
                        <a:t> hazard </a:t>
                      </a:r>
                      <a:r>
                        <a:rPr lang="it-IT" sz="1600" i="0" kern="1200" dirty="0" err="1">
                          <a:solidFill>
                            <a:schemeClr val="tx1"/>
                          </a:solidFill>
                          <a:latin typeface="Adobe Caslon Pro"/>
                          <a:ea typeface="+mn-ea"/>
                          <a:cs typeface="+mn-cs"/>
                        </a:rPr>
                        <a:t>level</a:t>
                      </a:r>
                      <a:endParaRPr lang="it-IT" sz="1600" i="0" kern="1200" dirty="0">
                        <a:solidFill>
                          <a:schemeClr val="tx1"/>
                        </a:solidFill>
                        <a:latin typeface="Adobe Caslon Pro"/>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285750" indent="-285750" algn="l">
                        <a:buFont typeface="Arial" panose="020B0604020202020204" pitchFamily="34" charset="0"/>
                        <a:buChar char="•"/>
                      </a:pPr>
                      <a:r>
                        <a:rPr lang="it-IT" sz="1600" i="0" dirty="0" err="1">
                          <a:latin typeface="Adobe Caslon Pro"/>
                        </a:rPr>
                        <a:t>based</a:t>
                      </a:r>
                      <a:r>
                        <a:rPr lang="it-IT" sz="1600" i="0" dirty="0">
                          <a:latin typeface="Adobe Caslon Pro"/>
                        </a:rPr>
                        <a:t> on </a:t>
                      </a:r>
                      <a:r>
                        <a:rPr lang="it-IT" sz="1600" i="0" dirty="0" err="1">
                          <a:latin typeface="Adobe Caslon Pro"/>
                        </a:rPr>
                        <a:t>combination</a:t>
                      </a:r>
                      <a:r>
                        <a:rPr lang="it-IT" sz="1600" i="0" dirty="0">
                          <a:latin typeface="Adobe Caslon Pro"/>
                        </a:rPr>
                        <a:t> of the </a:t>
                      </a:r>
                      <a:r>
                        <a:rPr lang="it-IT" sz="1600" i="0" dirty="0" err="1">
                          <a:latin typeface="Adobe Caslon Pro"/>
                        </a:rPr>
                        <a:t>different</a:t>
                      </a:r>
                      <a:r>
                        <a:rPr lang="it-IT" sz="1600" i="0" dirty="0">
                          <a:latin typeface="Adobe Caslon Pro"/>
                        </a:rPr>
                        <a:t> </a:t>
                      </a:r>
                      <a:r>
                        <a:rPr lang="it-IT" sz="1600" i="0" dirty="0" err="1">
                          <a:latin typeface="Adobe Caslon Pro"/>
                        </a:rPr>
                        <a:t>methods</a:t>
                      </a:r>
                      <a:endParaRPr lang="it-IT" sz="1600" i="0" dirty="0">
                        <a:latin typeface="Adobe Caslon Pro"/>
                      </a:endParaRPr>
                    </a:p>
                  </a:txBody>
                  <a:tcPr marL="137160" marR="13716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132201132"/>
                  </a:ext>
                </a:extLst>
              </a:tr>
            </a:tbl>
          </a:graphicData>
        </a:graphic>
      </p:graphicFrame>
      <p:sp>
        <p:nvSpPr>
          <p:cNvPr id="3" name="Segnaposto testo 2"/>
          <p:cNvSpPr>
            <a:spLocks noGrp="1"/>
          </p:cNvSpPr>
          <p:nvPr>
            <p:ph type="body" sz="quarter" idx="11"/>
          </p:nvPr>
        </p:nvSpPr>
        <p:spPr/>
        <p:txBody>
          <a:bodyPr/>
          <a:lstStyle/>
          <a:p>
            <a:r>
              <a:rPr lang="it-IT" dirty="0">
                <a:latin typeface="Adobe Caslon Pro"/>
              </a:rPr>
              <a:t>Class of </a:t>
            </a:r>
            <a:r>
              <a:rPr lang="it-IT" dirty="0" err="1">
                <a:latin typeface="Adobe Caslon Pro"/>
              </a:rPr>
              <a:t>fragilities</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46</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24" name="Gruppo 23">
            <a:extLst>
              <a:ext uri="{FF2B5EF4-FFF2-40B4-BE49-F238E27FC236}">
                <a16:creationId xmlns:a16="http://schemas.microsoft.com/office/drawing/2014/main" id="{D6C6AEDA-F296-41EE-BFFE-38F0D3968B00}"/>
              </a:ext>
            </a:extLst>
          </p:cNvPr>
          <p:cNvGrpSpPr/>
          <p:nvPr/>
        </p:nvGrpSpPr>
        <p:grpSpPr>
          <a:xfrm>
            <a:off x="2903424" y="373469"/>
            <a:ext cx="1829461" cy="618073"/>
            <a:chOff x="2903424" y="211809"/>
            <a:chExt cx="1829461" cy="618073"/>
          </a:xfrm>
        </p:grpSpPr>
        <p:pic>
          <p:nvPicPr>
            <p:cNvPr id="25" name="Immagine 24">
              <a:extLst>
                <a:ext uri="{FF2B5EF4-FFF2-40B4-BE49-F238E27FC236}">
                  <a16:creationId xmlns:a16="http://schemas.microsoft.com/office/drawing/2014/main" id="{30DB6A93-48E5-48DF-BFCE-D1DF2053F71C}"/>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26" name="Gruppo 25">
              <a:extLst>
                <a:ext uri="{FF2B5EF4-FFF2-40B4-BE49-F238E27FC236}">
                  <a16:creationId xmlns:a16="http://schemas.microsoft.com/office/drawing/2014/main" id="{CE4C336B-915E-4F53-A9C4-CEA517CAC39B}"/>
                </a:ext>
              </a:extLst>
            </p:cNvPr>
            <p:cNvGrpSpPr/>
            <p:nvPr/>
          </p:nvGrpSpPr>
          <p:grpSpPr>
            <a:xfrm>
              <a:off x="2903424" y="230872"/>
              <a:ext cx="1389573" cy="599010"/>
              <a:chOff x="2981720" y="122642"/>
              <a:chExt cx="1389573" cy="599010"/>
            </a:xfrm>
          </p:grpSpPr>
          <p:pic>
            <p:nvPicPr>
              <p:cNvPr id="27" name="Picture 2" descr="ITN Inspire Logo">
                <a:extLst>
                  <a:ext uri="{FF2B5EF4-FFF2-40B4-BE49-F238E27FC236}">
                    <a16:creationId xmlns:a16="http://schemas.microsoft.com/office/drawing/2014/main" id="{7FE60B3D-930C-4B12-A5BA-D1A063582A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TN Inspire Logo">
                <a:extLst>
                  <a:ext uri="{FF2B5EF4-FFF2-40B4-BE49-F238E27FC236}">
                    <a16:creationId xmlns:a16="http://schemas.microsoft.com/office/drawing/2014/main" id="{5484B6C1-8162-4AA1-A6AE-0EA7622126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1" name="Connettore 2 20" title="Standard Normal CDF">
            <a:extLst>
              <a:ext uri="{FF2B5EF4-FFF2-40B4-BE49-F238E27FC236}">
                <a16:creationId xmlns:a16="http://schemas.microsoft.com/office/drawing/2014/main" id="{9A1F10A4-947A-4172-9694-556C21973130}"/>
              </a:ext>
            </a:extLst>
          </p:cNvPr>
          <p:cNvCxnSpPr>
            <a:cxnSpLocks/>
          </p:cNvCxnSpPr>
          <p:nvPr/>
        </p:nvCxnSpPr>
        <p:spPr>
          <a:xfrm>
            <a:off x="7603744" y="3743619"/>
            <a:ext cx="0" cy="450347"/>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title="Standard Normal CDF">
            <a:extLst>
              <a:ext uri="{FF2B5EF4-FFF2-40B4-BE49-F238E27FC236}">
                <a16:creationId xmlns:a16="http://schemas.microsoft.com/office/drawing/2014/main" id="{622B77CE-B2EB-4657-B8A9-0E92E69C9EC8}"/>
              </a:ext>
            </a:extLst>
          </p:cNvPr>
          <p:cNvCxnSpPr>
            <a:cxnSpLocks/>
          </p:cNvCxnSpPr>
          <p:nvPr/>
        </p:nvCxnSpPr>
        <p:spPr>
          <a:xfrm>
            <a:off x="2105769" y="3912839"/>
            <a:ext cx="0" cy="450347"/>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title="Standard Normal CDF">
            <a:extLst>
              <a:ext uri="{FF2B5EF4-FFF2-40B4-BE49-F238E27FC236}">
                <a16:creationId xmlns:a16="http://schemas.microsoft.com/office/drawing/2014/main" id="{7BE60E77-4CBE-4C5F-A17C-F02E71E7F325}"/>
              </a:ext>
            </a:extLst>
          </p:cNvPr>
          <p:cNvCxnSpPr>
            <a:cxnSpLocks/>
          </p:cNvCxnSpPr>
          <p:nvPr/>
        </p:nvCxnSpPr>
        <p:spPr>
          <a:xfrm>
            <a:off x="4964716" y="4363186"/>
            <a:ext cx="0" cy="450347"/>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ttangolo 4">
            <a:extLst>
              <a:ext uri="{FF2B5EF4-FFF2-40B4-BE49-F238E27FC236}">
                <a16:creationId xmlns:a16="http://schemas.microsoft.com/office/drawing/2014/main" id="{9028EB5A-DDC9-48D0-8729-AA8E09ABAE92}"/>
              </a:ext>
            </a:extLst>
          </p:cNvPr>
          <p:cNvSpPr/>
          <p:nvPr/>
        </p:nvSpPr>
        <p:spPr>
          <a:xfrm>
            <a:off x="3588052" y="2481263"/>
            <a:ext cx="2720152" cy="4278352"/>
          </a:xfrm>
          <a:prstGeom prst="rect">
            <a:avLst/>
          </a:prstGeom>
          <a:noFill/>
          <a:ln w="57150">
            <a:solidFill>
              <a:srgbClr val="A016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31" name="Tabella 6">
            <a:extLst>
              <a:ext uri="{FF2B5EF4-FFF2-40B4-BE49-F238E27FC236}">
                <a16:creationId xmlns:a16="http://schemas.microsoft.com/office/drawing/2014/main" id="{767D0F68-D7D4-4650-A800-837103B79BCB}"/>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942248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p:txBody>
          <a:bodyPr/>
          <a:lstStyle/>
          <a:p>
            <a:r>
              <a:rPr lang="it-IT" dirty="0">
                <a:latin typeface="Adobe Caslon Pro"/>
              </a:rPr>
              <a:t>Dynamic </a:t>
            </a:r>
            <a:r>
              <a:rPr lang="it-IT" dirty="0" err="1">
                <a:latin typeface="Adobe Caslon Pro"/>
              </a:rPr>
              <a:t>based</a:t>
            </a:r>
            <a:r>
              <a:rPr lang="it-IT" dirty="0">
                <a:latin typeface="Adobe Caslon Pro"/>
              </a:rPr>
              <a:t> </a:t>
            </a:r>
            <a:r>
              <a:rPr lang="it-IT" dirty="0" err="1">
                <a:latin typeface="Adobe Caslon Pro"/>
              </a:rPr>
              <a:t>fragility</a:t>
            </a:r>
            <a:r>
              <a:rPr lang="it-IT" dirty="0">
                <a:latin typeface="Adobe Caslon Pro"/>
              </a:rPr>
              <a:t> </a:t>
            </a:r>
            <a:r>
              <a:rPr lang="it-IT" dirty="0" err="1">
                <a:latin typeface="Adobe Caslon Pro"/>
              </a:rPr>
              <a:t>functions</a:t>
            </a:r>
            <a:r>
              <a:rPr lang="it-IT" dirty="0">
                <a:latin typeface="Adobe Caslon Pro"/>
              </a:rPr>
              <a:t>: steps</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47</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24" name="Gruppo 23">
            <a:extLst>
              <a:ext uri="{FF2B5EF4-FFF2-40B4-BE49-F238E27FC236}">
                <a16:creationId xmlns:a16="http://schemas.microsoft.com/office/drawing/2014/main" id="{D6C6AEDA-F296-41EE-BFFE-38F0D3968B00}"/>
              </a:ext>
            </a:extLst>
          </p:cNvPr>
          <p:cNvGrpSpPr/>
          <p:nvPr/>
        </p:nvGrpSpPr>
        <p:grpSpPr>
          <a:xfrm>
            <a:off x="2903424" y="373469"/>
            <a:ext cx="1829461" cy="618073"/>
            <a:chOff x="2903424" y="211809"/>
            <a:chExt cx="1829461" cy="618073"/>
          </a:xfrm>
        </p:grpSpPr>
        <p:pic>
          <p:nvPicPr>
            <p:cNvPr id="25" name="Immagine 24">
              <a:extLst>
                <a:ext uri="{FF2B5EF4-FFF2-40B4-BE49-F238E27FC236}">
                  <a16:creationId xmlns:a16="http://schemas.microsoft.com/office/drawing/2014/main" id="{30DB6A93-48E5-48DF-BFCE-D1DF2053F71C}"/>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26" name="Gruppo 25">
              <a:extLst>
                <a:ext uri="{FF2B5EF4-FFF2-40B4-BE49-F238E27FC236}">
                  <a16:creationId xmlns:a16="http://schemas.microsoft.com/office/drawing/2014/main" id="{CE4C336B-915E-4F53-A9C4-CEA517CAC39B}"/>
                </a:ext>
              </a:extLst>
            </p:cNvPr>
            <p:cNvGrpSpPr/>
            <p:nvPr/>
          </p:nvGrpSpPr>
          <p:grpSpPr>
            <a:xfrm>
              <a:off x="2903424" y="230872"/>
              <a:ext cx="1389573" cy="599010"/>
              <a:chOff x="2981720" y="122642"/>
              <a:chExt cx="1389573" cy="599010"/>
            </a:xfrm>
          </p:grpSpPr>
          <p:pic>
            <p:nvPicPr>
              <p:cNvPr id="27" name="Picture 2" descr="ITN Inspire Logo">
                <a:extLst>
                  <a:ext uri="{FF2B5EF4-FFF2-40B4-BE49-F238E27FC236}">
                    <a16:creationId xmlns:a16="http://schemas.microsoft.com/office/drawing/2014/main" id="{7FE60B3D-930C-4B12-A5BA-D1A063582A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TN Inspire Logo">
                <a:extLst>
                  <a:ext uri="{FF2B5EF4-FFF2-40B4-BE49-F238E27FC236}">
                    <a16:creationId xmlns:a16="http://schemas.microsoft.com/office/drawing/2014/main" id="{5484B6C1-8162-4AA1-A6AE-0EA7622126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 name="Gruppo 11">
            <a:extLst>
              <a:ext uri="{FF2B5EF4-FFF2-40B4-BE49-F238E27FC236}">
                <a16:creationId xmlns:a16="http://schemas.microsoft.com/office/drawing/2014/main" id="{A7862DB1-5BEE-48F7-A423-197039BB35FF}"/>
              </a:ext>
            </a:extLst>
          </p:cNvPr>
          <p:cNvGrpSpPr/>
          <p:nvPr/>
        </p:nvGrpSpPr>
        <p:grpSpPr>
          <a:xfrm>
            <a:off x="741123" y="2684463"/>
            <a:ext cx="10885854" cy="4071937"/>
            <a:chOff x="741123" y="2481263"/>
            <a:chExt cx="10885854" cy="4071937"/>
          </a:xfrm>
        </p:grpSpPr>
        <mc:AlternateContent xmlns:mc="http://schemas.openxmlformats.org/markup-compatibility/2006" xmlns:a14="http://schemas.microsoft.com/office/drawing/2010/main">
          <mc:Choice Requires="a14">
            <p:sp>
              <p:nvSpPr>
                <p:cNvPr id="15" name="Segnaposto testo 3">
                  <a:extLst>
                    <a:ext uri="{FF2B5EF4-FFF2-40B4-BE49-F238E27FC236}">
                      <a16:creationId xmlns:a16="http://schemas.microsoft.com/office/drawing/2014/main" id="{DC271E59-1297-49D0-9C59-55BBF15F7CC2}"/>
                    </a:ext>
                  </a:extLst>
                </p:cNvPr>
                <p:cNvSpPr txBox="1">
                  <a:spLocks/>
                </p:cNvSpPr>
                <p:nvPr/>
              </p:nvSpPr>
              <p:spPr>
                <a:xfrm>
                  <a:off x="741123" y="2481263"/>
                  <a:ext cx="10576165" cy="4071937"/>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400050">
                    <a:lnSpc>
                      <a:spcPct val="125000"/>
                    </a:lnSpc>
                    <a:buAutoNum type="romanLcParenR"/>
                  </a:pPr>
                  <a:r>
                    <a:rPr lang="en-GB" dirty="0">
                      <a:latin typeface="Adobe Caslon Pro"/>
                    </a:rPr>
                    <a:t>Definition of a numerical model: </a:t>
                  </a:r>
                </a:p>
                <a:p>
                  <a:pPr marL="400050" indent="-400050">
                    <a:lnSpc>
                      <a:spcPct val="125000"/>
                    </a:lnSpc>
                    <a:buAutoNum type="romanLcParenR"/>
                  </a:pPr>
                  <a:r>
                    <a:rPr lang="en-GB" dirty="0">
                      <a:latin typeface="Adobe Caslon Pro"/>
                    </a:rPr>
                    <a:t>Selection of a suitable </a:t>
                  </a:r>
                  <a14:m>
                    <m:oMath xmlns:m="http://schemas.openxmlformats.org/officeDocument/2006/math">
                      <m:r>
                        <a:rPr lang="it-IT" b="0" i="1" smtClean="0">
                          <a:latin typeface="Cambria Math" panose="02040503050406030204" pitchFamily="18" charset="0"/>
                        </a:rPr>
                        <m:t>𝐼𝑀</m:t>
                      </m:r>
                      <m:r>
                        <a:rPr lang="it-IT" b="0" i="1" smtClean="0">
                          <a:latin typeface="Cambria Math" panose="02040503050406030204" pitchFamily="18" charset="0"/>
                        </a:rPr>
                        <m:t> </m:t>
                      </m:r>
                    </m:oMath>
                  </a14:m>
                  <a:r>
                    <a:rPr lang="en-GB" dirty="0">
                      <a:latin typeface="Adobe Caslon Pro"/>
                    </a:rPr>
                    <a:t>given the structure</a:t>
                  </a:r>
                </a:p>
                <a:p>
                  <a:pPr marL="400050" indent="-400050">
                    <a:lnSpc>
                      <a:spcPct val="125000"/>
                    </a:lnSpc>
                    <a:buAutoNum type="romanLcParenR"/>
                  </a:pPr>
                  <a:r>
                    <a:rPr lang="en-GB" dirty="0">
                      <a:latin typeface="Adobe Caslon Pro"/>
                    </a:rPr>
                    <a:t>Selection of a suitable set of </a:t>
                  </a:r>
                  <a14:m>
                    <m:oMath xmlns:m="http://schemas.openxmlformats.org/officeDocument/2006/math">
                      <m:r>
                        <a:rPr lang="it-IT" b="0" i="1" smtClean="0">
                          <a:latin typeface="Cambria Math" panose="02040503050406030204" pitchFamily="18" charset="0"/>
                        </a:rPr>
                        <m:t>𝑁</m:t>
                      </m:r>
                    </m:oMath>
                  </a14:m>
                  <a:r>
                    <a:rPr lang="en-GB" dirty="0">
                      <a:latin typeface="Adobe Caslon Pro"/>
                    </a:rPr>
                    <a:t> </a:t>
                  </a:r>
                  <a:r>
                    <a:rPr lang="en-GB" dirty="0" err="1">
                      <a:latin typeface="Adobe Caslon Pro"/>
                    </a:rPr>
                    <a:t>gms</a:t>
                  </a:r>
                  <a:r>
                    <a:rPr lang="en-GB" dirty="0">
                      <a:latin typeface="Adobe Caslon Pro"/>
                    </a:rPr>
                    <a:t> for the location</a:t>
                  </a:r>
                </a:p>
                <a:p>
                  <a:pPr marL="400050" indent="-400050">
                    <a:lnSpc>
                      <a:spcPct val="125000"/>
                    </a:lnSpc>
                    <a:buAutoNum type="romanLcParenR"/>
                  </a:pPr>
                  <a:r>
                    <a:rPr lang="en-GB" dirty="0">
                      <a:latin typeface="Adobe Caslon Pro"/>
                    </a:rPr>
                    <a:t>Selection of an </a:t>
                  </a:r>
                  <a14:m>
                    <m:oMath xmlns:m="http://schemas.openxmlformats.org/officeDocument/2006/math">
                      <m:r>
                        <a:rPr lang="it-IT" b="0" i="1" smtClean="0">
                          <a:latin typeface="Cambria Math" panose="02040503050406030204" pitchFamily="18" charset="0"/>
                        </a:rPr>
                        <m:t>𝐸𝐷𝑃</m:t>
                      </m:r>
                    </m:oMath>
                  </a14:m>
                  <a:r>
                    <a:rPr lang="en-GB" dirty="0">
                      <a:latin typeface="Adobe Caslon Pro"/>
                    </a:rPr>
                    <a:t> of interest</a:t>
                  </a:r>
                </a:p>
                <a:p>
                  <a:pPr marL="400050" indent="-400050">
                    <a:lnSpc>
                      <a:spcPct val="125000"/>
                    </a:lnSpc>
                    <a:buAutoNum type="romanLcParenR"/>
                  </a:pPr>
                  <a:r>
                    <a:rPr lang="en-GB" dirty="0">
                      <a:latin typeface="Adobe Caslon Pro"/>
                    </a:rPr>
                    <a:t>Definition of damage limit states </a:t>
                  </a:r>
                  <a14:m>
                    <m:oMath xmlns:m="http://schemas.openxmlformats.org/officeDocument/2006/math">
                      <m:r>
                        <a:rPr lang="it-IT" b="0" i="1" smtClean="0">
                          <a:latin typeface="Cambria Math" panose="02040503050406030204" pitchFamily="18" charset="0"/>
                        </a:rPr>
                        <m:t>𝐷</m:t>
                      </m:r>
                    </m:oMath>
                  </a14:m>
                  <a:r>
                    <a:rPr lang="en-GB" dirty="0">
                      <a:latin typeface="Adobe Caslon Pro"/>
                    </a:rPr>
                    <a:t> via </a:t>
                  </a:r>
                  <a14:m>
                    <m:oMath xmlns:m="http://schemas.openxmlformats.org/officeDocument/2006/math">
                      <m:r>
                        <a:rPr lang="it-IT" b="0" i="1" smtClean="0">
                          <a:latin typeface="Cambria Math" panose="02040503050406030204" pitchFamily="18" charset="0"/>
                        </a:rPr>
                        <m:t>𝐸𝐷𝑃</m:t>
                      </m:r>
                      <m:r>
                        <a:rPr lang="it-IT" b="0" i="1" smtClean="0">
                          <a:latin typeface="Cambria Math" panose="02040503050406030204" pitchFamily="18" charset="0"/>
                        </a:rPr>
                        <m:t> </m:t>
                      </m:r>
                    </m:oMath>
                  </a14:m>
                  <a:r>
                    <a:rPr lang="en-GB" dirty="0">
                      <a:latin typeface="Adobe Caslon Pro"/>
                    </a:rPr>
                    <a:t>thresholds</a:t>
                  </a:r>
                </a:p>
                <a:p>
                  <a:pPr marL="400050" indent="-400050">
                    <a:lnSpc>
                      <a:spcPct val="125000"/>
                    </a:lnSpc>
                    <a:buAutoNum type="romanLcParenR"/>
                  </a:pPr>
                  <a:r>
                    <a:rPr lang="en-GB" dirty="0">
                      <a:latin typeface="Adobe Caslon Pro"/>
                    </a:rPr>
                    <a:t>Scale each gm based on the given </a:t>
                  </a:r>
                  <a14:m>
                    <m:oMath xmlns:m="http://schemas.openxmlformats.org/officeDocument/2006/math">
                      <m:r>
                        <a:rPr lang="it-IT" b="0" i="1" smtClean="0">
                          <a:latin typeface="Cambria Math" panose="02040503050406030204" pitchFamily="18" charset="0"/>
                        </a:rPr>
                        <m:t>𝐼𝑀</m:t>
                      </m:r>
                      <m:r>
                        <a:rPr lang="it-IT" b="0" i="1" smtClean="0">
                          <a:latin typeface="Cambria Math" panose="02040503050406030204" pitchFamily="18" charset="0"/>
                        </a:rPr>
                        <m:t> </m:t>
                      </m:r>
                    </m:oMath>
                  </a14:m>
                  <a:r>
                    <a:rPr lang="en-GB" u="sng" dirty="0">
                      <a:latin typeface="Adobe Caslon Pro"/>
                    </a:rPr>
                    <a:t>eventually</a:t>
                  </a:r>
                  <a:r>
                    <a:rPr lang="en-GB" dirty="0">
                      <a:latin typeface="Adobe Caslon Pro"/>
                    </a:rPr>
                    <a:t> until collapse</a:t>
                  </a:r>
                </a:p>
                <a:p>
                  <a:pPr marL="400050" indent="-400050">
                    <a:lnSpc>
                      <a:spcPct val="125000"/>
                    </a:lnSpc>
                    <a:buAutoNum type="romanLcParenR"/>
                  </a:pPr>
                  <a:r>
                    <a:rPr lang="en-GB" dirty="0">
                      <a:latin typeface="Adobe Caslon Pro"/>
                    </a:rPr>
                    <a:t>Save each </a:t>
                  </a:r>
                  <a14:m>
                    <m:oMath xmlns:m="http://schemas.openxmlformats.org/officeDocument/2006/math">
                      <m:d>
                        <m:dPr>
                          <m:begChr m:val="["/>
                          <m:endChr m:val="]"/>
                          <m:ctrlPr>
                            <a:rPr lang="it-IT" b="0" i="1" smtClean="0">
                              <a:latin typeface="Cambria Math" panose="02040503050406030204" pitchFamily="18" charset="0"/>
                            </a:rPr>
                          </m:ctrlPr>
                        </m:dPr>
                        <m:e>
                          <m:r>
                            <a:rPr lang="it-IT" b="0" i="1" smtClean="0">
                              <a:latin typeface="Cambria Math" panose="02040503050406030204" pitchFamily="18" charset="0"/>
                            </a:rPr>
                            <m:t>𝐸𝐷𝑃</m:t>
                          </m:r>
                          <m:r>
                            <a:rPr lang="it-IT" b="0" i="1" smtClean="0">
                              <a:latin typeface="Cambria Math" panose="02040503050406030204" pitchFamily="18" charset="0"/>
                            </a:rPr>
                            <m:t>→</m:t>
                          </m:r>
                          <m:r>
                            <a:rPr lang="it-IT" b="0" i="1" smtClean="0">
                              <a:latin typeface="Cambria Math" panose="02040503050406030204" pitchFamily="18" charset="0"/>
                            </a:rPr>
                            <m:t>𝐷</m:t>
                          </m:r>
                        </m:e>
                      </m:d>
                    </m:oMath>
                  </a14:m>
                  <a:r>
                    <a:rPr lang="en-GB" dirty="0">
                      <a:latin typeface="Adobe Caslon Pro"/>
                    </a:rPr>
                    <a:t> threshold-</a:t>
                  </a:r>
                  <a14:m>
                    <m:oMath xmlns:m="http://schemas.openxmlformats.org/officeDocument/2006/math">
                      <m:r>
                        <a:rPr lang="it-IT" b="0" i="1" dirty="0" smtClean="0">
                          <a:latin typeface="Cambria Math" panose="02040503050406030204" pitchFamily="18" charset="0"/>
                        </a:rPr>
                        <m:t>𝑖</m:t>
                      </m:r>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𝑚</m:t>
                          </m:r>
                        </m:e>
                        <m:sub>
                          <m:r>
                            <a:rPr lang="it-IT" b="0" i="1" dirty="0" smtClean="0">
                              <a:latin typeface="Cambria Math" panose="02040503050406030204" pitchFamily="18" charset="0"/>
                            </a:rPr>
                            <m:t>𝑛</m:t>
                          </m:r>
                        </m:sub>
                      </m:sSub>
                    </m:oMath>
                  </a14:m>
                  <a:r>
                    <a:rPr lang="en-GB" dirty="0">
                      <a:latin typeface="Adobe Caslon Pro"/>
                    </a:rPr>
                    <a:t> pair for each gm</a:t>
                  </a:r>
                </a:p>
              </p:txBody>
            </p:sp>
          </mc:Choice>
          <mc:Fallback xmlns="">
            <p:sp>
              <p:nvSpPr>
                <p:cNvPr id="15" name="Segnaposto testo 3">
                  <a:extLst>
                    <a:ext uri="{FF2B5EF4-FFF2-40B4-BE49-F238E27FC236}">
                      <a16:creationId xmlns:a16="http://schemas.microsoft.com/office/drawing/2014/main" id="{DC271E59-1297-49D0-9C59-55BBF15F7CC2}"/>
                    </a:ext>
                  </a:extLst>
                </p:cNvPr>
                <p:cNvSpPr txBox="1">
                  <a:spLocks noRot="1" noChangeAspect="1" noMove="1" noResize="1" noEditPoints="1" noAdjustHandles="1" noChangeArrowheads="1" noChangeShapeType="1" noTextEdit="1"/>
                </p:cNvSpPr>
                <p:nvPr/>
              </p:nvSpPr>
              <p:spPr>
                <a:xfrm>
                  <a:off x="741123" y="2481263"/>
                  <a:ext cx="10576165" cy="4071937"/>
                </a:xfrm>
                <a:prstGeom prst="rect">
                  <a:avLst/>
                </a:prstGeom>
                <a:blipFill>
                  <a:blip r:embed="rId6"/>
                  <a:stretch>
                    <a:fillRect l="-634" t="-449"/>
                  </a:stretch>
                </a:blipFill>
              </p:spPr>
              <p:txBody>
                <a:bodyPr/>
                <a:lstStyle/>
                <a:p>
                  <a:r>
                    <a:rPr lang="it-IT">
                      <a:noFill/>
                    </a:rPr>
                    <a:t> </a:t>
                  </a:r>
                </a:p>
              </p:txBody>
            </p:sp>
          </mc:Fallback>
        </mc:AlternateContent>
        <p:pic>
          <p:nvPicPr>
            <p:cNvPr id="4" name="Immagine 3">
              <a:extLst>
                <a:ext uri="{FF2B5EF4-FFF2-40B4-BE49-F238E27FC236}">
                  <a16:creationId xmlns:a16="http://schemas.microsoft.com/office/drawing/2014/main" id="{9C45C3A9-1C18-4D98-9BE5-4B9985A92C4A}"/>
                </a:ext>
              </a:extLst>
            </p:cNvPr>
            <p:cNvPicPr>
              <a:picLocks noChangeAspect="1"/>
            </p:cNvPicPr>
            <p:nvPr/>
          </p:nvPicPr>
          <p:blipFill>
            <a:blip r:embed="rId7"/>
            <a:stretch>
              <a:fillRect/>
            </a:stretch>
          </p:blipFill>
          <p:spPr>
            <a:xfrm>
              <a:off x="4729026" y="2552383"/>
              <a:ext cx="3724275" cy="342900"/>
            </a:xfrm>
            <a:prstGeom prst="rect">
              <a:avLst/>
            </a:prstGeom>
          </p:spPr>
        </p:pic>
        <p:cxnSp>
          <p:nvCxnSpPr>
            <p:cNvPr id="8" name="Connettore 2 7">
              <a:extLst>
                <a:ext uri="{FF2B5EF4-FFF2-40B4-BE49-F238E27FC236}">
                  <a16:creationId xmlns:a16="http://schemas.microsoft.com/office/drawing/2014/main" id="{5A367A7E-B1B3-43F2-8DC4-A015307D215D}"/>
                </a:ext>
              </a:extLst>
            </p:cNvPr>
            <p:cNvCxnSpPr>
              <a:cxnSpLocks/>
            </p:cNvCxnSpPr>
            <p:nvPr/>
          </p:nvCxnSpPr>
          <p:spPr>
            <a:xfrm flipV="1">
              <a:off x="7665605" y="4860448"/>
              <a:ext cx="811051" cy="216693"/>
            </a:xfrm>
            <a:prstGeom prst="straightConnector1">
              <a:avLst/>
            </a:prstGeom>
            <a:ln>
              <a:solidFill>
                <a:srgbClr val="A0162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462AF68A-7390-4D6E-9F61-FE44788C23DF}"/>
                </a:ext>
              </a:extLst>
            </p:cNvPr>
            <p:cNvCxnSpPr>
              <a:cxnSpLocks/>
            </p:cNvCxnSpPr>
            <p:nvPr/>
          </p:nvCxnSpPr>
          <p:spPr>
            <a:xfrm>
              <a:off x="7665605" y="5110478"/>
              <a:ext cx="811051" cy="252925"/>
            </a:xfrm>
            <a:prstGeom prst="straightConnector1">
              <a:avLst/>
            </a:prstGeom>
            <a:ln>
              <a:solidFill>
                <a:srgbClr val="A01625"/>
              </a:solidFill>
              <a:tailEnd type="triangle"/>
            </a:ln>
          </p:spPr>
          <p:style>
            <a:lnRef idx="1">
              <a:schemeClr val="accent1"/>
            </a:lnRef>
            <a:fillRef idx="0">
              <a:schemeClr val="accent1"/>
            </a:fillRef>
            <a:effectRef idx="0">
              <a:schemeClr val="accent1"/>
            </a:effectRef>
            <a:fontRef idx="minor">
              <a:schemeClr val="tx1"/>
            </a:fontRef>
          </p:style>
        </p:cxnSp>
        <p:sp>
          <p:nvSpPr>
            <p:cNvPr id="31" name="Segnaposto testo 3">
              <a:extLst>
                <a:ext uri="{FF2B5EF4-FFF2-40B4-BE49-F238E27FC236}">
                  <a16:creationId xmlns:a16="http://schemas.microsoft.com/office/drawing/2014/main" id="{C3B1176B-270F-4167-AFB8-B7F4A64208FA}"/>
                </a:ext>
              </a:extLst>
            </p:cNvPr>
            <p:cNvSpPr txBox="1">
              <a:spLocks/>
            </p:cNvSpPr>
            <p:nvPr/>
          </p:nvSpPr>
          <p:spPr>
            <a:xfrm>
              <a:off x="8453301" y="4674874"/>
              <a:ext cx="3173676" cy="1008801"/>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400050">
                <a:buFont typeface="+mj-lt"/>
                <a:buAutoNum type="alphaLcParenR"/>
              </a:pPr>
              <a:r>
                <a:rPr lang="it-IT" sz="1600" i="1" dirty="0">
                  <a:latin typeface="Adobe Caslon Pro"/>
                </a:rPr>
                <a:t>Full IDA</a:t>
              </a:r>
            </a:p>
            <a:p>
              <a:pPr marL="400050" indent="-400050">
                <a:buFont typeface="+mj-lt"/>
                <a:buAutoNum type="alphaLcParenR"/>
              </a:pPr>
              <a:endParaRPr lang="it-IT" sz="400" i="1" dirty="0">
                <a:latin typeface="Adobe Caslon Pro"/>
              </a:endParaRPr>
            </a:p>
            <a:p>
              <a:pPr marL="400050" indent="-400050">
                <a:buFont typeface="+mj-lt"/>
                <a:buAutoNum type="alphaLcParenR"/>
              </a:pPr>
              <a:r>
                <a:rPr lang="it-IT" sz="1600" i="1" dirty="0" err="1">
                  <a:latin typeface="Adobe Caslon Pro"/>
                </a:rPr>
                <a:t>Truncated</a:t>
              </a:r>
              <a:r>
                <a:rPr lang="it-IT" sz="1600" i="1" dirty="0">
                  <a:latin typeface="Adobe Caslon Pro"/>
                </a:rPr>
                <a:t> IDA</a:t>
              </a:r>
              <a:endParaRPr lang="en-GB" sz="1600" i="1" dirty="0">
                <a:latin typeface="Adobe Caslon Pro"/>
              </a:endParaRPr>
            </a:p>
          </p:txBody>
        </p:sp>
      </p:grpSp>
      <p:graphicFrame>
        <p:nvGraphicFramePr>
          <p:cNvPr id="32" name="Tabella 6">
            <a:extLst>
              <a:ext uri="{FF2B5EF4-FFF2-40B4-BE49-F238E27FC236}">
                <a16:creationId xmlns:a16="http://schemas.microsoft.com/office/drawing/2014/main" id="{244F3FBE-9F88-41F9-9407-4DB30AE719E2}"/>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260617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p:txBody>
          <a:bodyPr/>
          <a:lstStyle/>
          <a:p>
            <a:r>
              <a:rPr lang="it-IT" dirty="0" err="1">
                <a:latin typeface="Adobe Caslon Pro"/>
              </a:rPr>
              <a:t>Computation</a:t>
            </a:r>
            <a:r>
              <a:rPr lang="it-IT" dirty="0">
                <a:latin typeface="Adobe Caslon Pro"/>
              </a:rPr>
              <a:t> of </a:t>
            </a:r>
            <a:r>
              <a:rPr lang="it-IT" dirty="0" err="1">
                <a:latin typeface="Adobe Caslon Pro"/>
              </a:rPr>
              <a:t>fragility</a:t>
            </a:r>
            <a:r>
              <a:rPr lang="it-IT" dirty="0">
                <a:latin typeface="Adobe Caslon Pro"/>
              </a:rPr>
              <a:t> </a:t>
            </a:r>
            <a:r>
              <a:rPr lang="it-IT" dirty="0" err="1">
                <a:latin typeface="Adobe Caslon Pro"/>
              </a:rPr>
              <a:t>function</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48</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24" name="Gruppo 23">
            <a:extLst>
              <a:ext uri="{FF2B5EF4-FFF2-40B4-BE49-F238E27FC236}">
                <a16:creationId xmlns:a16="http://schemas.microsoft.com/office/drawing/2014/main" id="{D6C6AEDA-F296-41EE-BFFE-38F0D3968B00}"/>
              </a:ext>
            </a:extLst>
          </p:cNvPr>
          <p:cNvGrpSpPr/>
          <p:nvPr/>
        </p:nvGrpSpPr>
        <p:grpSpPr>
          <a:xfrm>
            <a:off x="2903424" y="373469"/>
            <a:ext cx="1829461" cy="618073"/>
            <a:chOff x="2903424" y="211809"/>
            <a:chExt cx="1829461" cy="618073"/>
          </a:xfrm>
        </p:grpSpPr>
        <p:pic>
          <p:nvPicPr>
            <p:cNvPr id="25" name="Immagine 24">
              <a:extLst>
                <a:ext uri="{FF2B5EF4-FFF2-40B4-BE49-F238E27FC236}">
                  <a16:creationId xmlns:a16="http://schemas.microsoft.com/office/drawing/2014/main" id="{30DB6A93-48E5-48DF-BFCE-D1DF2053F71C}"/>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26" name="Gruppo 25">
              <a:extLst>
                <a:ext uri="{FF2B5EF4-FFF2-40B4-BE49-F238E27FC236}">
                  <a16:creationId xmlns:a16="http://schemas.microsoft.com/office/drawing/2014/main" id="{CE4C336B-915E-4F53-A9C4-CEA517CAC39B}"/>
                </a:ext>
              </a:extLst>
            </p:cNvPr>
            <p:cNvGrpSpPr/>
            <p:nvPr/>
          </p:nvGrpSpPr>
          <p:grpSpPr>
            <a:xfrm>
              <a:off x="2903424" y="230872"/>
              <a:ext cx="1389573" cy="599010"/>
              <a:chOff x="2981720" y="122642"/>
              <a:chExt cx="1389573" cy="599010"/>
            </a:xfrm>
          </p:grpSpPr>
          <p:pic>
            <p:nvPicPr>
              <p:cNvPr id="27" name="Picture 2" descr="ITN Inspire Logo">
                <a:extLst>
                  <a:ext uri="{FF2B5EF4-FFF2-40B4-BE49-F238E27FC236}">
                    <a16:creationId xmlns:a16="http://schemas.microsoft.com/office/drawing/2014/main" id="{7FE60B3D-930C-4B12-A5BA-D1A063582A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TN Inspire Logo">
                <a:extLst>
                  <a:ext uri="{FF2B5EF4-FFF2-40B4-BE49-F238E27FC236}">
                    <a16:creationId xmlns:a16="http://schemas.microsoft.com/office/drawing/2014/main" id="{5484B6C1-8162-4AA1-A6AE-0EA7622126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mc:AlternateContent xmlns:mc="http://schemas.openxmlformats.org/markup-compatibility/2006" xmlns:a14="http://schemas.microsoft.com/office/drawing/2010/main">
        <mc:Choice Requires="a14">
          <p:graphicFrame>
            <p:nvGraphicFramePr>
              <p:cNvPr id="16" name="Tabella 60">
                <a:extLst>
                  <a:ext uri="{FF2B5EF4-FFF2-40B4-BE49-F238E27FC236}">
                    <a16:creationId xmlns:a16="http://schemas.microsoft.com/office/drawing/2014/main" id="{C7EAEB68-453E-49A4-B582-58D57D5D6CFB}"/>
                  </a:ext>
                </a:extLst>
              </p:cNvPr>
              <p:cNvGraphicFramePr>
                <a:graphicFrameLocks noGrp="1"/>
              </p:cNvGraphicFramePr>
              <p:nvPr>
                <p:extLst>
                  <p:ext uri="{D42A27DB-BD31-4B8C-83A1-F6EECF244321}">
                    <p14:modId xmlns:p14="http://schemas.microsoft.com/office/powerpoint/2010/main" val="4254070137"/>
                  </p:ext>
                </p:extLst>
              </p:nvPr>
            </p:nvGraphicFramePr>
            <p:xfrm>
              <a:off x="864554" y="2999539"/>
              <a:ext cx="10576164" cy="2975060"/>
            </p:xfrm>
            <a:graphic>
              <a:graphicData uri="http://schemas.openxmlformats.org/drawingml/2006/table">
                <a:tbl>
                  <a:tblPr firstRow="1">
                    <a:tableStyleId>{9D7B26C5-4107-4FEC-AEDC-1716B250A1EF}</a:tableStyleId>
                  </a:tblPr>
                  <a:tblGrid>
                    <a:gridCol w="5536074">
                      <a:extLst>
                        <a:ext uri="{9D8B030D-6E8A-4147-A177-3AD203B41FA5}">
                          <a16:colId xmlns:a16="http://schemas.microsoft.com/office/drawing/2014/main" val="1382741543"/>
                        </a:ext>
                      </a:extLst>
                    </a:gridCol>
                    <a:gridCol w="5040090">
                      <a:extLst>
                        <a:ext uri="{9D8B030D-6E8A-4147-A177-3AD203B41FA5}">
                          <a16:colId xmlns:a16="http://schemas.microsoft.com/office/drawing/2014/main" val="900042537"/>
                        </a:ext>
                      </a:extLst>
                    </a:gridCol>
                  </a:tblGrid>
                  <a:tr h="301149">
                    <a:tc>
                      <a:txBody>
                        <a:bodyPr/>
                        <a:lstStyle/>
                        <a:p>
                          <a:pPr algn="ctr"/>
                          <a:r>
                            <a:rPr lang="it-IT" i="0" dirty="0">
                              <a:latin typeface="Adobe Caslon Pro"/>
                            </a:rPr>
                            <a:t>FULL IDA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i="0" dirty="0">
                              <a:latin typeface="Adobe Caslon Pro"/>
                            </a:rPr>
                            <a:t>TRUNCATED IDA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3022253"/>
                      </a:ext>
                    </a:extLst>
                  </a:tr>
                  <a:tr h="2609300">
                    <a:tc>
                      <a:txBody>
                        <a:bodyPr/>
                        <a:lstStyle/>
                        <a:p>
                          <a:pPr marL="0" indent="0" algn="l" defTabSz="914400" rtl="0" eaLnBrk="1" latinLnBrk="0" hangingPunct="1">
                            <a:buFont typeface="Arial" panose="020B0604020202020204" pitchFamily="34" charset="0"/>
                            <a:buNone/>
                          </a:pPr>
                          <a14:m>
                            <m:oMath xmlns:m="http://schemas.openxmlformats.org/officeDocument/2006/math">
                              <m:r>
                                <a:rPr lang="it-IT" sz="1600" b="0" i="1" kern="1200" smtClean="0">
                                  <a:solidFill>
                                    <a:schemeClr val="tx1"/>
                                  </a:solidFill>
                                  <a:latin typeface="Cambria Math" panose="02040503050406030204" pitchFamily="18" charset="0"/>
                                  <a:ea typeface="+mn-ea"/>
                                  <a:cs typeface="+mn-cs"/>
                                </a:rPr>
                                <m:t>∀</m:t>
                              </m:r>
                            </m:oMath>
                          </a14:m>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damage</a:t>
                          </a:r>
                          <a:r>
                            <a:rPr lang="it-IT" sz="1600" i="0" kern="1200" dirty="0">
                              <a:solidFill>
                                <a:schemeClr val="tx1"/>
                              </a:solidFill>
                              <a:latin typeface="Adobe Caslon Pro"/>
                              <a:ea typeface="+mn-ea"/>
                              <a:cs typeface="+mn-cs"/>
                            </a:rPr>
                            <a:t> state </a:t>
                          </a:r>
                          <a14:m>
                            <m:oMath xmlns:m="http://schemas.openxmlformats.org/officeDocument/2006/math">
                              <m:r>
                                <a:rPr lang="it-IT" sz="1600" b="0" i="1" kern="1200" smtClean="0">
                                  <a:solidFill>
                                    <a:schemeClr val="tx1"/>
                                  </a:solidFill>
                                  <a:latin typeface="Cambria Math" panose="02040503050406030204" pitchFamily="18" charset="0"/>
                                  <a:ea typeface="+mn-ea"/>
                                  <a:cs typeface="+mn-cs"/>
                                </a:rPr>
                                <m:t>→</m:t>
                              </m:r>
                              <m:r>
                                <a:rPr lang="it-IT" sz="1600" b="0" i="1" kern="1200" smtClean="0">
                                  <a:solidFill>
                                    <a:schemeClr val="tx1"/>
                                  </a:solidFill>
                                  <a:latin typeface="Cambria Math" panose="02040503050406030204" pitchFamily="18" charset="0"/>
                                  <a:ea typeface="+mn-ea"/>
                                  <a:cs typeface="+mn-cs"/>
                                </a:rPr>
                                <m:t>𝑁</m:t>
                              </m:r>
                            </m:oMath>
                          </a14:m>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results</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since</a:t>
                          </a:r>
                          <a:r>
                            <a:rPr lang="it-IT" sz="1600" i="0" kern="1200" baseline="0" dirty="0">
                              <a:solidFill>
                                <a:schemeClr val="tx1"/>
                              </a:solidFill>
                              <a:latin typeface="Adobe Caslon Pro"/>
                              <a:ea typeface="+mn-ea"/>
                              <a:cs typeface="+mn-cs"/>
                            </a:rPr>
                            <a:t> </a:t>
                          </a:r>
                          <a14:m>
                            <m:oMath xmlns:m="http://schemas.openxmlformats.org/officeDocument/2006/math">
                              <m:r>
                                <a:rPr lang="it-IT" sz="1600" b="0" i="1" kern="1200" baseline="0" smtClean="0">
                                  <a:solidFill>
                                    <a:schemeClr val="tx1"/>
                                  </a:solidFill>
                                  <a:latin typeface="Cambria Math" panose="02040503050406030204" pitchFamily="18" charset="0"/>
                                  <a:ea typeface="+mn-ea"/>
                                  <a:cs typeface="+mn-cs"/>
                                </a:rPr>
                                <m:t>∀ </m:t>
                              </m:r>
                              <m:r>
                                <a:rPr lang="it-IT" sz="1600" b="0" i="1" kern="1200" baseline="0" smtClean="0">
                                  <a:solidFill>
                                    <a:schemeClr val="tx1"/>
                                  </a:solidFill>
                                  <a:latin typeface="Cambria Math" panose="02040503050406030204" pitchFamily="18" charset="0"/>
                                  <a:ea typeface="+mn-ea"/>
                                  <a:cs typeface="+mn-cs"/>
                                </a:rPr>
                                <m:t>𝐼</m:t>
                              </m:r>
                              <m:sSub>
                                <m:sSubPr>
                                  <m:ctrlPr>
                                    <a:rPr lang="it-IT" sz="1600" b="0" i="1" kern="1200" baseline="0" smtClean="0">
                                      <a:solidFill>
                                        <a:schemeClr val="tx1"/>
                                      </a:solidFill>
                                      <a:latin typeface="Cambria Math" panose="02040503050406030204" pitchFamily="18" charset="0"/>
                                      <a:ea typeface="+mn-ea"/>
                                      <a:cs typeface="+mn-cs"/>
                                    </a:rPr>
                                  </m:ctrlPr>
                                </m:sSubPr>
                                <m:e>
                                  <m:r>
                                    <a:rPr lang="it-IT" sz="1600" b="0" i="1" kern="1200" baseline="0" smtClean="0">
                                      <a:solidFill>
                                        <a:schemeClr val="tx1"/>
                                      </a:solidFill>
                                      <a:latin typeface="Cambria Math" panose="02040503050406030204" pitchFamily="18" charset="0"/>
                                      <a:ea typeface="+mn-ea"/>
                                      <a:cs typeface="+mn-cs"/>
                                    </a:rPr>
                                    <m:t>𝑀</m:t>
                                  </m:r>
                                </m:e>
                                <m:sub>
                                  <m:r>
                                    <a:rPr lang="it-IT" sz="1600" b="0" i="1" kern="1200" baseline="0" smtClean="0">
                                      <a:solidFill>
                                        <a:schemeClr val="tx1"/>
                                      </a:solidFill>
                                      <a:latin typeface="Cambria Math" panose="02040503050406030204" pitchFamily="18" charset="0"/>
                                      <a:ea typeface="+mn-ea"/>
                                      <a:cs typeface="+mn-cs"/>
                                    </a:rPr>
                                    <m:t>𝑛</m:t>
                                  </m:r>
                                </m:sub>
                              </m:sSub>
                              <m:r>
                                <a:rPr lang="it-IT" sz="1600" b="0" i="1" kern="1200" baseline="0" smtClean="0">
                                  <a:solidFill>
                                    <a:schemeClr val="tx1"/>
                                  </a:solidFill>
                                  <a:latin typeface="Cambria Math" panose="02040503050406030204" pitchFamily="18" charset="0"/>
                                  <a:ea typeface="+mn-ea"/>
                                  <a:cs typeface="+mn-cs"/>
                                </a:rPr>
                                <m:t>=</m:t>
                              </m:r>
                              <m:r>
                                <a:rPr lang="it-IT" sz="1600" b="0" i="1" kern="1200" baseline="0" smtClean="0">
                                  <a:solidFill>
                                    <a:schemeClr val="tx1"/>
                                  </a:solidFill>
                                  <a:latin typeface="Cambria Math" panose="02040503050406030204" pitchFamily="18" charset="0"/>
                                  <a:ea typeface="+mn-ea"/>
                                  <a:cs typeface="+mn-cs"/>
                                </a:rPr>
                                <m:t>𝑖</m:t>
                              </m:r>
                              <m:sSub>
                                <m:sSubPr>
                                  <m:ctrlPr>
                                    <a:rPr lang="it-IT" sz="1600" b="0" i="1" kern="1200" baseline="0" smtClean="0">
                                      <a:solidFill>
                                        <a:schemeClr val="tx1"/>
                                      </a:solidFill>
                                      <a:latin typeface="Cambria Math" panose="02040503050406030204" pitchFamily="18" charset="0"/>
                                      <a:ea typeface="+mn-ea"/>
                                      <a:cs typeface="+mn-cs"/>
                                    </a:rPr>
                                  </m:ctrlPr>
                                </m:sSubPr>
                                <m:e>
                                  <m:r>
                                    <a:rPr lang="it-IT" sz="1600" b="0" i="1" kern="1200" baseline="0" smtClean="0">
                                      <a:solidFill>
                                        <a:schemeClr val="tx1"/>
                                      </a:solidFill>
                                      <a:latin typeface="Cambria Math" panose="02040503050406030204" pitchFamily="18" charset="0"/>
                                      <a:ea typeface="+mn-ea"/>
                                      <a:cs typeface="+mn-cs"/>
                                    </a:rPr>
                                    <m:t>𝑚</m:t>
                                  </m:r>
                                </m:e>
                                <m:sub>
                                  <m:r>
                                    <a:rPr lang="it-IT" sz="1600" b="0" i="1" kern="1200" baseline="0" smtClean="0">
                                      <a:solidFill>
                                        <a:schemeClr val="tx1"/>
                                      </a:solidFill>
                                      <a:latin typeface="Cambria Math" panose="02040503050406030204" pitchFamily="18" charset="0"/>
                                      <a:ea typeface="+mn-ea"/>
                                      <a:cs typeface="+mn-cs"/>
                                    </a:rPr>
                                    <m:t>𝑛</m:t>
                                  </m:r>
                                </m:sub>
                              </m:sSub>
                              <m:r>
                                <a:rPr lang="it-IT" sz="1600" b="0" i="1" kern="1200" baseline="0" smtClean="0">
                                  <a:solidFill>
                                    <a:schemeClr val="tx1"/>
                                  </a:solidFill>
                                  <a:latin typeface="Cambria Math" panose="02040503050406030204" pitchFamily="18" charset="0"/>
                                  <a:ea typeface="+mn-ea"/>
                                  <a:cs typeface="+mn-cs"/>
                                </a:rPr>
                                <m:t>,  </m:t>
                              </m:r>
                              <m:r>
                                <a:rPr lang="it-IT" sz="1600" b="0" i="1" kern="1200" baseline="0" smtClean="0">
                                  <a:solidFill>
                                    <a:schemeClr val="tx1"/>
                                  </a:solidFill>
                                  <a:latin typeface="Cambria Math" panose="02040503050406030204" pitchFamily="18" charset="0"/>
                                  <a:ea typeface="+mn-ea"/>
                                  <a:cs typeface="+mn-cs"/>
                                </a:rPr>
                                <m:t>𝑦</m:t>
                              </m:r>
                              <m:r>
                                <a:rPr lang="it-IT" sz="1600" b="0" i="1" kern="1200" baseline="0" smtClean="0">
                                  <a:solidFill>
                                    <a:schemeClr val="tx1"/>
                                  </a:solidFill>
                                  <a:latin typeface="Cambria Math" panose="02040503050406030204" pitchFamily="18" charset="0"/>
                                  <a:ea typeface="+mn-ea"/>
                                  <a:cs typeface="+mn-cs"/>
                                </a:rPr>
                                <m:t>(</m:t>
                              </m:r>
                              <m:r>
                                <a:rPr lang="it-IT" sz="1600" b="0" i="1" kern="1200" baseline="0" smtClean="0">
                                  <a:solidFill>
                                    <a:schemeClr val="tx1"/>
                                  </a:solidFill>
                                  <a:latin typeface="Cambria Math" panose="02040503050406030204" pitchFamily="18" charset="0"/>
                                  <a:ea typeface="+mn-ea"/>
                                  <a:cs typeface="+mn-cs"/>
                                </a:rPr>
                                <m:t>𝑡</m:t>
                              </m:r>
                              <m:r>
                                <a:rPr lang="it-IT" sz="1600" b="0" i="1" kern="1200" baseline="0" smtClean="0">
                                  <a:solidFill>
                                    <a:schemeClr val="tx1"/>
                                  </a:solidFill>
                                  <a:latin typeface="Cambria Math" panose="02040503050406030204" pitchFamily="18" charset="0"/>
                                  <a:ea typeface="+mn-ea"/>
                                  <a:cs typeface="+mn-cs"/>
                                </a:rPr>
                                <m:t>) </m:t>
                              </m:r>
                            </m:oMath>
                          </a14:m>
                          <a:r>
                            <a:rPr lang="it-IT" sz="1600" i="0" kern="1200" dirty="0">
                              <a:solidFill>
                                <a:schemeClr val="tx1"/>
                              </a:solidFill>
                              <a:latin typeface="Adobe Caslon Pro"/>
                              <a:ea typeface="+mn-ea"/>
                              <a:cs typeface="+mn-cs"/>
                            </a:rPr>
                            <a:t>reached the</a:t>
                          </a:r>
                          <a:r>
                            <a:rPr lang="it-IT" sz="1600" i="0" kern="1200" baseline="0" dirty="0">
                              <a:solidFill>
                                <a:schemeClr val="tx1"/>
                              </a:solidFill>
                              <a:latin typeface="Adobe Caslon Pro"/>
                              <a:ea typeface="+mn-ea"/>
                              <a:cs typeface="+mn-cs"/>
                            </a:rPr>
                            <a:t> </a:t>
                          </a:r>
                          <a:r>
                            <a:rPr lang="it-IT" sz="1600" i="0" kern="1200" baseline="0" dirty="0" err="1">
                              <a:solidFill>
                                <a:schemeClr val="tx1"/>
                              </a:solidFill>
                              <a:latin typeface="Adobe Caslon Pro"/>
                              <a:ea typeface="+mn-ea"/>
                              <a:cs typeface="+mn-cs"/>
                            </a:rPr>
                            <a:t>given</a:t>
                          </a:r>
                          <a:r>
                            <a:rPr lang="it-IT" sz="1600" i="0" kern="1200" baseline="0" dirty="0">
                              <a:solidFill>
                                <a:schemeClr val="tx1"/>
                              </a:solidFill>
                              <a:latin typeface="Adobe Caslon Pro"/>
                              <a:ea typeface="+mn-ea"/>
                              <a:cs typeface="+mn-cs"/>
                            </a:rPr>
                            <a:t> </a:t>
                          </a:r>
                          <a:r>
                            <a:rPr lang="it-IT" sz="1600" i="0" kern="1200" baseline="0" dirty="0" err="1">
                              <a:solidFill>
                                <a:schemeClr val="tx1"/>
                              </a:solidFill>
                              <a:latin typeface="Adobe Caslon Pro"/>
                              <a:ea typeface="+mn-ea"/>
                              <a:cs typeface="+mn-cs"/>
                            </a:rPr>
                            <a:t>damage</a:t>
                          </a:r>
                          <a:r>
                            <a:rPr lang="it-IT" sz="1600" i="0" kern="1200" baseline="0" dirty="0">
                              <a:solidFill>
                                <a:schemeClr val="tx1"/>
                              </a:solidFill>
                              <a:latin typeface="Adobe Caslon Pro"/>
                              <a:ea typeface="+mn-ea"/>
                              <a:cs typeface="+mn-cs"/>
                            </a:rPr>
                            <a:t> state</a:t>
                          </a: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r>
                            <a:rPr lang="it-IT" sz="1600" i="0" kern="1200" dirty="0" err="1">
                              <a:solidFill>
                                <a:schemeClr val="tx1"/>
                              </a:solidFill>
                              <a:latin typeface="Adobe Caslon Pro"/>
                              <a:ea typeface="+mn-ea"/>
                              <a:cs typeface="+mn-cs"/>
                            </a:rPr>
                            <a:t>where</a:t>
                          </a:r>
                          <a:r>
                            <a:rPr lang="it-IT" sz="1600" i="0" kern="1200" dirty="0">
                              <a:solidFill>
                                <a:schemeClr val="tx1"/>
                              </a:solidFill>
                              <a:latin typeface="Adobe Caslon Pro"/>
                              <a:ea typeface="+mn-ea"/>
                              <a:cs typeface="+mn-cs"/>
                            </a:rPr>
                            <a:t> </a:t>
                          </a:r>
                          <a14:m>
                            <m:oMath xmlns:m="http://schemas.openxmlformats.org/officeDocument/2006/math">
                              <m:r>
                                <m:rPr>
                                  <m:sty m:val="p"/>
                                </m:rPr>
                                <a:rPr lang="it-IT" sz="1600" b="0" i="0" kern="1200" smtClean="0">
                                  <a:solidFill>
                                    <a:schemeClr val="tx1"/>
                                  </a:solidFill>
                                  <a:latin typeface="Cambria Math" panose="02040503050406030204" pitchFamily="18" charset="0"/>
                                  <a:ea typeface="+mn-ea"/>
                                  <a:cs typeface="+mn-cs"/>
                                </a:rPr>
                                <m:t>Φ</m:t>
                              </m:r>
                              <m:r>
                                <a:rPr lang="it-IT" sz="1600" b="0" i="1" kern="1200" smtClean="0">
                                  <a:solidFill>
                                    <a:schemeClr val="tx1"/>
                                  </a:solidFill>
                                  <a:latin typeface="Cambria Math" panose="02040503050406030204" pitchFamily="18" charset="0"/>
                                  <a:ea typeface="+mn-ea"/>
                                  <a:cs typeface="+mn-cs"/>
                                </a:rPr>
                                <m:t>(⋅)</m:t>
                              </m:r>
                            </m:oMath>
                          </a14:m>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is</a:t>
                          </a:r>
                          <a:r>
                            <a:rPr lang="it-IT" sz="1600" i="0" kern="1200" dirty="0">
                              <a:solidFill>
                                <a:schemeClr val="tx1"/>
                              </a:solidFill>
                              <a:latin typeface="Adobe Caslon Pro"/>
                              <a:ea typeface="+mn-ea"/>
                              <a:cs typeface="+mn-cs"/>
                            </a:rPr>
                            <a:t> the CDF of the </a:t>
                          </a:r>
                          <a:r>
                            <a:rPr lang="it-IT" sz="1600" i="0" kern="1200" dirty="0" err="1">
                              <a:solidFill>
                                <a:schemeClr val="tx1"/>
                              </a:solidFill>
                              <a:latin typeface="Adobe Caslon Pro"/>
                              <a:ea typeface="+mn-ea"/>
                              <a:cs typeface="+mn-cs"/>
                            </a:rPr>
                            <a:t>normal</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distribution</a:t>
                          </a:r>
                          <a:r>
                            <a:rPr lang="it-IT" sz="1600" i="0" kern="1200" dirty="0">
                              <a:solidFill>
                                <a:schemeClr val="tx1"/>
                              </a:solidFill>
                              <a:latin typeface="Adobe Caslon Pro"/>
                              <a:ea typeface="+mn-ea"/>
                              <a:cs typeface="+mn-cs"/>
                            </a:rPr>
                            <a:t> and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indent="0" algn="l" defTabSz="914400" rtl="0" eaLnBrk="1" latinLnBrk="0" hangingPunct="1">
                            <a:buFont typeface="Arial" panose="020B0604020202020204" pitchFamily="34" charset="0"/>
                            <a:buNone/>
                          </a:pPr>
                          <a14:m>
                            <m:oMath xmlns:m="http://schemas.openxmlformats.org/officeDocument/2006/math">
                              <m:acc>
                                <m:accPr>
                                  <m:chr m:val="̅"/>
                                  <m:ctrlPr>
                                    <a:rPr lang="it-IT" sz="1600" i="1" kern="1200" smtClean="0">
                                      <a:solidFill>
                                        <a:schemeClr val="tx1"/>
                                      </a:solidFill>
                                      <a:latin typeface="Cambria Math" panose="02040503050406030204" pitchFamily="18" charset="0"/>
                                      <a:ea typeface="+mn-ea"/>
                                      <a:cs typeface="+mn-cs"/>
                                    </a:rPr>
                                  </m:ctrlPr>
                                </m:accPr>
                                <m:e>
                                  <m:r>
                                    <a:rPr lang="it-IT" sz="1600" b="0" i="1" kern="1200" smtClean="0">
                                      <a:solidFill>
                                        <a:schemeClr val="tx1"/>
                                      </a:solidFill>
                                      <a:latin typeface="Cambria Math" panose="02040503050406030204" pitchFamily="18" charset="0"/>
                                      <a:ea typeface="+mn-ea"/>
                                      <a:cs typeface="+mn-cs"/>
                                    </a:rPr>
                                    <m:t>𝐼𝑀</m:t>
                                  </m:r>
                                </m:e>
                              </m:acc>
                              <m:r>
                                <a:rPr lang="it-IT" sz="1600" b="0" i="1" kern="1200" smtClean="0">
                                  <a:solidFill>
                                    <a:schemeClr val="tx1"/>
                                  </a:solidFill>
                                  <a:latin typeface="Cambria Math" panose="02040503050406030204" pitchFamily="18" charset="0"/>
                                  <a:ea typeface="+mn-ea"/>
                                  <a:cs typeface="+mn-cs"/>
                                </a:rPr>
                                <m:t> </m:t>
                              </m:r>
                            </m:oMath>
                          </a14:m>
                          <a:r>
                            <a:rPr lang="it-IT" sz="1600" i="0" kern="1200" dirty="0" err="1">
                              <a:solidFill>
                                <a:schemeClr val="tx1"/>
                              </a:solidFill>
                              <a:latin typeface="Adobe Caslon Pro"/>
                              <a:ea typeface="+mn-ea"/>
                              <a:cs typeface="+mn-cs"/>
                            </a:rPr>
                            <a:t>upper</a:t>
                          </a:r>
                          <a:r>
                            <a:rPr lang="it-IT" sz="1600" i="0" kern="1200" dirty="0">
                              <a:solidFill>
                                <a:schemeClr val="tx1"/>
                              </a:solidFill>
                              <a:latin typeface="Adobe Caslon Pro"/>
                              <a:ea typeface="+mn-ea"/>
                              <a:cs typeface="+mn-cs"/>
                            </a:rPr>
                            <a:t> </a:t>
                          </a:r>
                          <a:r>
                            <a:rPr lang="it-IT" sz="1600" i="0" kern="1200" dirty="0" err="1">
                              <a:solidFill>
                                <a:schemeClr val="tx1"/>
                              </a:solidFill>
                              <a:latin typeface="Adobe Caslon Pro"/>
                              <a:ea typeface="+mn-ea"/>
                              <a:cs typeface="+mn-cs"/>
                            </a:rPr>
                            <a:t>limit</a:t>
                          </a:r>
                          <a:r>
                            <a:rPr lang="it-IT" sz="1600" i="0" kern="1200" dirty="0">
                              <a:solidFill>
                                <a:schemeClr val="tx1"/>
                              </a:solidFill>
                              <a:latin typeface="Adobe Caslon Pro"/>
                              <a:ea typeface="+mn-ea"/>
                              <a:cs typeface="+mn-cs"/>
                            </a:rPr>
                            <a:t>;</a:t>
                          </a:r>
                          <a:r>
                            <a:rPr lang="it-IT" sz="1600" i="0" kern="1200" baseline="0" dirty="0">
                              <a:solidFill>
                                <a:schemeClr val="tx1"/>
                              </a:solidFill>
                              <a:latin typeface="Adobe Caslon Pro"/>
                              <a:ea typeface="+mn-ea"/>
                              <a:cs typeface="+mn-cs"/>
                            </a:rPr>
                            <a:t> </a:t>
                          </a:r>
                        </a:p>
                        <a:p>
                          <a:pPr marL="342900" indent="-342900" algn="l" defTabSz="914400" rtl="0" eaLnBrk="1" latinLnBrk="0" hangingPunct="1">
                            <a:buFont typeface="Arial" panose="020B0604020202020204" pitchFamily="34" charset="0"/>
                            <a:buAutoNum type="alphaLcParenR"/>
                          </a:pPr>
                          <a:r>
                            <a:rPr lang="it-IT" sz="1600" i="0" kern="1200" baseline="0" dirty="0">
                              <a:solidFill>
                                <a:schemeClr val="tx1"/>
                              </a:solidFill>
                              <a:latin typeface="Adobe Caslon Pro"/>
                              <a:ea typeface="+mn-ea"/>
                              <a:cs typeface="+mn-cs"/>
                            </a:rPr>
                            <a:t>data </a:t>
                          </a:r>
                          <a:r>
                            <a:rPr lang="it-IT" sz="1600" i="0" kern="1200" baseline="0" dirty="0" err="1">
                              <a:solidFill>
                                <a:schemeClr val="tx1"/>
                              </a:solidFill>
                              <a:latin typeface="Adobe Caslon Pro"/>
                              <a:ea typeface="+mn-ea"/>
                              <a:cs typeface="+mn-cs"/>
                            </a:rPr>
                            <a:t>that</a:t>
                          </a:r>
                          <a:r>
                            <a:rPr lang="it-IT" sz="1600" i="0" kern="1200" baseline="0" dirty="0">
                              <a:solidFill>
                                <a:schemeClr val="tx1"/>
                              </a:solidFill>
                              <a:latin typeface="Adobe Caslon Pro"/>
                              <a:ea typeface="+mn-ea"/>
                              <a:cs typeface="+mn-cs"/>
                            </a:rPr>
                            <a:t> </a:t>
                          </a:r>
                          <a:r>
                            <a:rPr lang="it-IT" sz="1600" i="0" kern="1200" baseline="0" dirty="0" err="1">
                              <a:solidFill>
                                <a:schemeClr val="tx1"/>
                              </a:solidFill>
                              <a:latin typeface="Adobe Caslon Pro"/>
                              <a:ea typeface="+mn-ea"/>
                              <a:cs typeface="+mn-cs"/>
                            </a:rPr>
                            <a:t>causes</a:t>
                          </a:r>
                          <a:r>
                            <a:rPr lang="it-IT" sz="1600" i="0" kern="1200" baseline="0" dirty="0">
                              <a:solidFill>
                                <a:schemeClr val="tx1"/>
                              </a:solidFill>
                              <a:latin typeface="Adobe Caslon Pro"/>
                              <a:ea typeface="+mn-ea"/>
                              <a:cs typeface="+mn-cs"/>
                            </a:rPr>
                            <a:t> </a:t>
                          </a:r>
                          <a:r>
                            <a:rPr lang="it-IT" sz="1600" i="0" kern="1200" baseline="0" dirty="0" err="1">
                              <a:solidFill>
                                <a:schemeClr val="tx1"/>
                              </a:solidFill>
                              <a:latin typeface="Adobe Caslon Pro"/>
                              <a:ea typeface="+mn-ea"/>
                              <a:cs typeface="+mn-cs"/>
                            </a:rPr>
                            <a:t>collapse</a:t>
                          </a:r>
                          <a:r>
                            <a:rPr lang="it-IT" sz="1600" i="0" kern="1200" baseline="0" dirty="0">
                              <a:solidFill>
                                <a:schemeClr val="tx1"/>
                              </a:solidFill>
                              <a:latin typeface="Adobe Caslon Pro"/>
                              <a:ea typeface="+mn-ea"/>
                              <a:cs typeface="+mn-cs"/>
                            </a:rPr>
                            <a:t> </a:t>
                          </a:r>
                          <a14:m>
                            <m:oMath xmlns:m="http://schemas.openxmlformats.org/officeDocument/2006/math">
                              <m:r>
                                <a:rPr lang="it-IT" sz="1600" b="0" i="1" kern="1200" baseline="0" smtClean="0">
                                  <a:solidFill>
                                    <a:schemeClr val="tx1"/>
                                  </a:solidFill>
                                  <a:latin typeface="Cambria Math" panose="02040503050406030204" pitchFamily="18" charset="0"/>
                                  <a:ea typeface="+mn-ea"/>
                                  <a:cs typeface="+mn-cs"/>
                                </a:rPr>
                                <m:t>𝑛</m:t>
                              </m:r>
                              <m:r>
                                <a:rPr lang="it-IT" sz="1600" b="0" i="1" kern="1200" baseline="0" smtClean="0">
                                  <a:solidFill>
                                    <a:schemeClr val="tx1"/>
                                  </a:solidFill>
                                  <a:latin typeface="Cambria Math" panose="02040503050406030204" pitchFamily="18" charset="0"/>
                                  <a:ea typeface="+mn-ea"/>
                                  <a:cs typeface="+mn-cs"/>
                                </a:rPr>
                                <m:t>∈[1,</m:t>
                              </m:r>
                              <m:acc>
                                <m:accPr>
                                  <m:chr m:val="̅"/>
                                  <m:ctrlPr>
                                    <a:rPr lang="it-IT" sz="1600" b="0" i="1" kern="1200" baseline="0" smtClean="0">
                                      <a:solidFill>
                                        <a:schemeClr val="tx1"/>
                                      </a:solidFill>
                                      <a:latin typeface="Cambria Math" panose="02040503050406030204" pitchFamily="18" charset="0"/>
                                      <a:ea typeface="+mn-ea"/>
                                      <a:cs typeface="+mn-cs"/>
                                    </a:rPr>
                                  </m:ctrlPr>
                                </m:accPr>
                                <m:e>
                                  <m:r>
                                    <a:rPr lang="it-IT" sz="1600" b="0" i="1" kern="1200" baseline="0" smtClean="0">
                                      <a:solidFill>
                                        <a:schemeClr val="tx1"/>
                                      </a:solidFill>
                                      <a:latin typeface="Cambria Math" panose="02040503050406030204" pitchFamily="18" charset="0"/>
                                      <a:ea typeface="+mn-ea"/>
                                      <a:cs typeface="+mn-cs"/>
                                    </a:rPr>
                                    <m:t>𝑁</m:t>
                                  </m:r>
                                </m:e>
                              </m:acc>
                              <m:r>
                                <a:rPr lang="it-IT" sz="1600" b="0" i="1" kern="1200" baseline="0" smtClean="0">
                                  <a:solidFill>
                                    <a:schemeClr val="tx1"/>
                                  </a:solidFill>
                                  <a:latin typeface="Cambria Math" panose="02040503050406030204" pitchFamily="18" charset="0"/>
                                  <a:ea typeface="+mn-ea"/>
                                  <a:cs typeface="+mn-cs"/>
                                </a:rPr>
                                <m:t>]</m:t>
                              </m:r>
                            </m:oMath>
                          </a14:m>
                          <a:r>
                            <a:rPr lang="it-IT" sz="1600" i="0" kern="1200" dirty="0">
                              <a:solidFill>
                                <a:schemeClr val="tx1"/>
                              </a:solidFill>
                              <a:latin typeface="Adobe Caslon Pro"/>
                              <a:ea typeface="+mn-ea"/>
                              <a:cs typeface="+mn-cs"/>
                            </a:rPr>
                            <a:t>, </a:t>
                          </a:r>
                        </a:p>
                        <a:p>
                          <a:pPr marL="342900" indent="-342900" algn="l" defTabSz="914400" rtl="0" eaLnBrk="1" latinLnBrk="0" hangingPunct="1">
                            <a:buFont typeface="Arial" panose="020B0604020202020204" pitchFamily="34" charset="0"/>
                            <a:buAutoNum type="alphaLcParenR"/>
                          </a:pPr>
                          <a:r>
                            <a:rPr lang="it-IT" sz="1600" i="0" kern="1200" dirty="0">
                              <a:solidFill>
                                <a:schemeClr val="tx1"/>
                              </a:solidFill>
                              <a:latin typeface="Adobe Caslon Pro"/>
                              <a:ea typeface="+mn-ea"/>
                              <a:cs typeface="+mn-cs"/>
                            </a:rPr>
                            <a:t>data </a:t>
                          </a:r>
                          <a:r>
                            <a:rPr lang="it-IT" sz="1600" i="0" kern="1200" dirty="0" err="1">
                              <a:solidFill>
                                <a:schemeClr val="tx1"/>
                              </a:solidFill>
                              <a:latin typeface="Adobe Caslon Pro"/>
                              <a:ea typeface="+mn-ea"/>
                              <a:cs typeface="+mn-cs"/>
                            </a:rPr>
                            <a:t>that</a:t>
                          </a:r>
                          <a:r>
                            <a:rPr lang="it-IT" sz="1600" i="0" kern="1200" dirty="0">
                              <a:solidFill>
                                <a:schemeClr val="tx1"/>
                              </a:solidFill>
                              <a:latin typeface="Adobe Caslon Pro"/>
                              <a:ea typeface="+mn-ea"/>
                              <a:cs typeface="+mn-cs"/>
                            </a:rPr>
                            <a:t> do </a:t>
                          </a:r>
                          <a:r>
                            <a:rPr lang="it-IT" sz="1600" i="0" kern="1200" dirty="0" err="1">
                              <a:solidFill>
                                <a:schemeClr val="tx1"/>
                              </a:solidFill>
                              <a:latin typeface="Adobe Caslon Pro"/>
                              <a:ea typeface="+mn-ea"/>
                              <a:cs typeface="+mn-cs"/>
                            </a:rPr>
                            <a:t>not</a:t>
                          </a:r>
                          <a:r>
                            <a:rPr lang="it-IT" sz="1600" i="0" kern="1200" dirty="0">
                              <a:solidFill>
                                <a:schemeClr val="tx1"/>
                              </a:solidFill>
                              <a:latin typeface="Adobe Caslon Pro"/>
                              <a:ea typeface="+mn-ea"/>
                              <a:cs typeface="+mn-cs"/>
                            </a:rPr>
                            <a:t> cause </a:t>
                          </a:r>
                          <a:r>
                            <a:rPr lang="it-IT" sz="1600" i="0" kern="1200" dirty="0" err="1">
                              <a:solidFill>
                                <a:schemeClr val="tx1"/>
                              </a:solidFill>
                              <a:latin typeface="Adobe Caslon Pro"/>
                              <a:ea typeface="+mn-ea"/>
                              <a:cs typeface="+mn-cs"/>
                            </a:rPr>
                            <a:t>collapse</a:t>
                          </a:r>
                          <a:r>
                            <a:rPr lang="it-IT" sz="1600" i="0" kern="1200" dirty="0">
                              <a:solidFill>
                                <a:schemeClr val="tx1"/>
                              </a:solidFill>
                              <a:latin typeface="Adobe Caslon Pro"/>
                              <a:ea typeface="+mn-ea"/>
                              <a:cs typeface="+mn-cs"/>
                            </a:rPr>
                            <a:t> </a:t>
                          </a:r>
                          <a14:m>
                            <m:oMath xmlns:m="http://schemas.openxmlformats.org/officeDocument/2006/math">
                              <m:r>
                                <a:rPr lang="it-IT" sz="1600" b="0" i="1" kern="1200" baseline="0" smtClean="0">
                                  <a:solidFill>
                                    <a:schemeClr val="tx1"/>
                                  </a:solidFill>
                                  <a:latin typeface="Cambria Math" panose="02040503050406030204" pitchFamily="18" charset="0"/>
                                  <a:ea typeface="+mn-ea"/>
                                  <a:cs typeface="+mn-cs"/>
                                </a:rPr>
                                <m:t>𝑛</m:t>
                              </m:r>
                              <m:r>
                                <a:rPr lang="it-IT" sz="1600" b="0" i="1" kern="1200" baseline="0" smtClean="0">
                                  <a:solidFill>
                                    <a:schemeClr val="tx1"/>
                                  </a:solidFill>
                                  <a:latin typeface="Cambria Math" panose="02040503050406030204" pitchFamily="18" charset="0"/>
                                  <a:ea typeface="+mn-ea"/>
                                  <a:cs typeface="+mn-cs"/>
                                </a:rPr>
                                <m:t>∈[</m:t>
                              </m:r>
                              <m:acc>
                                <m:accPr>
                                  <m:chr m:val="̅"/>
                                  <m:ctrlPr>
                                    <a:rPr lang="it-IT" sz="1600" b="0" i="1" kern="1200" baseline="0" smtClean="0">
                                      <a:solidFill>
                                        <a:schemeClr val="tx1"/>
                                      </a:solidFill>
                                      <a:latin typeface="Cambria Math" panose="02040503050406030204" pitchFamily="18" charset="0"/>
                                      <a:ea typeface="+mn-ea"/>
                                      <a:cs typeface="+mn-cs"/>
                                    </a:rPr>
                                  </m:ctrlPr>
                                </m:accPr>
                                <m:e>
                                  <m:r>
                                    <a:rPr lang="it-IT" sz="1600" b="0" i="1" kern="1200" baseline="0" smtClean="0">
                                      <a:solidFill>
                                        <a:schemeClr val="tx1"/>
                                      </a:solidFill>
                                      <a:latin typeface="Cambria Math" panose="02040503050406030204" pitchFamily="18" charset="0"/>
                                      <a:ea typeface="+mn-ea"/>
                                      <a:cs typeface="+mn-cs"/>
                                    </a:rPr>
                                    <m:t>𝑁</m:t>
                                  </m:r>
                                </m:e>
                              </m:acc>
                              <m:r>
                                <a:rPr lang="it-IT" sz="1600" b="0" i="1" kern="1200" baseline="0" smtClean="0">
                                  <a:solidFill>
                                    <a:schemeClr val="tx1"/>
                                  </a:solidFill>
                                  <a:latin typeface="Cambria Math" panose="02040503050406030204" pitchFamily="18" charset="0"/>
                                  <a:ea typeface="+mn-ea"/>
                                  <a:cs typeface="+mn-cs"/>
                                </a:rPr>
                                <m:t>+1,</m:t>
                              </m:r>
                              <m:r>
                                <a:rPr lang="it-IT" sz="1600" b="0" i="1" kern="1200" baseline="0" smtClean="0">
                                  <a:solidFill>
                                    <a:schemeClr val="tx1"/>
                                  </a:solidFill>
                                  <a:latin typeface="Cambria Math" panose="02040503050406030204" pitchFamily="18" charset="0"/>
                                  <a:ea typeface="+mn-ea"/>
                                  <a:cs typeface="+mn-cs"/>
                                </a:rPr>
                                <m:t>𝑁</m:t>
                              </m:r>
                              <m:r>
                                <a:rPr lang="it-IT" sz="1600" b="0" i="1" kern="1200" baseline="0" smtClean="0">
                                  <a:solidFill>
                                    <a:schemeClr val="tx1"/>
                                  </a:solidFill>
                                  <a:latin typeface="Cambria Math" panose="02040503050406030204" pitchFamily="18" charset="0"/>
                                  <a:ea typeface="+mn-ea"/>
                                  <a:cs typeface="+mn-cs"/>
                                </a:rPr>
                                <m:t>]</m:t>
                              </m:r>
                            </m:oMath>
                          </a14:m>
                          <a:endParaRPr lang="it-IT" sz="1600" i="0" kern="1200" dirty="0">
                            <a:solidFill>
                              <a:schemeClr val="tx1"/>
                            </a:solidFill>
                            <a:latin typeface="Adobe Caslon Pro"/>
                            <a:ea typeface="+mn-ea"/>
                            <a:cs typeface="+mn-cs"/>
                          </a:endParaRPr>
                        </a:p>
                        <a:p>
                          <a:pPr marL="342900" indent="-342900" algn="l" defTabSz="914400" rtl="0" eaLnBrk="1" latinLnBrk="0" hangingPunct="1">
                            <a:buFont typeface="Arial" panose="020B0604020202020204" pitchFamily="34" charset="0"/>
                            <a:buAutoNum type="alphaLcParenR"/>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r>
                            <a:rPr lang="it-IT" sz="1600" b="0" kern="1200" dirty="0">
                              <a:solidFill>
                                <a:schemeClr val="tx1"/>
                              </a:solidFill>
                              <a:ea typeface="+mn-ea"/>
                              <a:cs typeface="+mn-cs"/>
                            </a:rPr>
                            <a:t>a)  </a:t>
                          </a:r>
                          <a14:m>
                            <m:oMath xmlns:m="http://schemas.openxmlformats.org/officeDocument/2006/math">
                              <m:r>
                                <a:rPr lang="it-IT" sz="1600" b="0" i="1" kern="1200" smtClean="0">
                                  <a:solidFill>
                                    <a:schemeClr val="tx1"/>
                                  </a:solidFill>
                                  <a:latin typeface="Cambria Math" panose="02040503050406030204" pitchFamily="18" charset="0"/>
                                  <a:ea typeface="+mn-ea"/>
                                  <a:cs typeface="+mn-cs"/>
                                </a:rPr>
                                <m:t>→</m:t>
                              </m:r>
                            </m:oMath>
                          </a14:m>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br>
                            <a:rPr lang="it-IT" sz="300" i="0" kern="1200" dirty="0">
                              <a:solidFill>
                                <a:schemeClr val="tx1"/>
                              </a:solidFill>
                              <a:latin typeface="Adobe Caslon Pro"/>
                              <a:ea typeface="+mn-ea"/>
                              <a:cs typeface="+mn-cs"/>
                            </a:rPr>
                          </a:br>
                          <a:br>
                            <a:rPr lang="it-IT" sz="1600" i="0" kern="1200" dirty="0">
                              <a:solidFill>
                                <a:schemeClr val="tx1"/>
                              </a:solidFill>
                              <a:latin typeface="Adobe Caslon Pro"/>
                              <a:ea typeface="+mn-ea"/>
                              <a:cs typeface="+mn-cs"/>
                            </a:rPr>
                          </a:br>
                          <a:r>
                            <a:rPr lang="it-IT" sz="1600" i="0" kern="1200" dirty="0">
                              <a:solidFill>
                                <a:schemeClr val="tx1"/>
                              </a:solidFill>
                              <a:latin typeface="Adobe Caslon Pro"/>
                              <a:ea typeface="+mn-ea"/>
                              <a:cs typeface="+mn-cs"/>
                            </a:rPr>
                            <a:t>b)  </a:t>
                          </a:r>
                          <a14:m>
                            <m:oMath xmlns:m="http://schemas.openxmlformats.org/officeDocument/2006/math">
                              <m:r>
                                <a:rPr lang="it-IT" sz="1600" b="0" i="1" kern="1200" smtClean="0">
                                  <a:solidFill>
                                    <a:schemeClr val="tx1"/>
                                  </a:solidFill>
                                  <a:latin typeface="Cambria Math" panose="02040503050406030204" pitchFamily="18" charset="0"/>
                                  <a:ea typeface="+mn-ea"/>
                                  <a:cs typeface="+mn-cs"/>
                                </a:rPr>
                                <m:t>→</m:t>
                              </m:r>
                            </m:oMath>
                          </a14:m>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r>
                            <a:rPr lang="it-IT" sz="1600" i="0" kern="1200" dirty="0">
                              <a:solidFill>
                                <a:schemeClr val="tx1"/>
                              </a:solidFill>
                              <a:latin typeface="Adobe Caslon Pro"/>
                              <a:ea typeface="+mn-ea"/>
                              <a:cs typeface="+mn-cs"/>
                            </a:rPr>
                            <a:t>a)+b) </a:t>
                          </a:r>
                          <a14:m>
                            <m:oMath xmlns:m="http://schemas.openxmlformats.org/officeDocument/2006/math">
                              <m:r>
                                <a:rPr lang="it-IT" sz="1600" b="0" i="1" kern="1200" smtClean="0">
                                  <a:solidFill>
                                    <a:schemeClr val="tx1"/>
                                  </a:solidFill>
                                  <a:latin typeface="Cambria Math" panose="02040503050406030204" pitchFamily="18" charset="0"/>
                                  <a:ea typeface="+mn-ea"/>
                                  <a:cs typeface="+mn-cs"/>
                                </a:rPr>
                                <m:t>→</m:t>
                              </m:r>
                            </m:oMath>
                          </a14:m>
                          <a:endParaRPr lang="it-IT" sz="1600" i="0" kern="1200" dirty="0">
                            <a:solidFill>
                              <a:schemeClr val="tx1"/>
                            </a:solidFill>
                            <a:latin typeface="Adobe Caslon Pro"/>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132201132"/>
                      </a:ext>
                    </a:extLst>
                  </a:tr>
                </a:tbl>
              </a:graphicData>
            </a:graphic>
          </p:graphicFrame>
        </mc:Choice>
        <mc:Fallback xmlns="">
          <p:graphicFrame>
            <p:nvGraphicFramePr>
              <p:cNvPr id="16" name="Tabella 60">
                <a:extLst>
                  <a:ext uri="{FF2B5EF4-FFF2-40B4-BE49-F238E27FC236}">
                    <a16:creationId xmlns:a16="http://schemas.microsoft.com/office/drawing/2014/main" id="{C7EAEB68-453E-49A4-B582-58D57D5D6CFB}"/>
                  </a:ext>
                </a:extLst>
              </p:cNvPr>
              <p:cNvGraphicFramePr>
                <a:graphicFrameLocks noGrp="1"/>
              </p:cNvGraphicFramePr>
              <p:nvPr>
                <p:extLst>
                  <p:ext uri="{D42A27DB-BD31-4B8C-83A1-F6EECF244321}">
                    <p14:modId xmlns:p14="http://schemas.microsoft.com/office/powerpoint/2010/main" val="4254070137"/>
                  </p:ext>
                </p:extLst>
              </p:nvPr>
            </p:nvGraphicFramePr>
            <p:xfrm>
              <a:off x="864554" y="2999539"/>
              <a:ext cx="10576164" cy="2975060"/>
            </p:xfrm>
            <a:graphic>
              <a:graphicData uri="http://schemas.openxmlformats.org/drawingml/2006/table">
                <a:tbl>
                  <a:tblPr firstRow="1">
                    <a:tableStyleId>{9D7B26C5-4107-4FEC-AEDC-1716B250A1EF}</a:tableStyleId>
                  </a:tblPr>
                  <a:tblGrid>
                    <a:gridCol w="5536074">
                      <a:extLst>
                        <a:ext uri="{9D8B030D-6E8A-4147-A177-3AD203B41FA5}">
                          <a16:colId xmlns:a16="http://schemas.microsoft.com/office/drawing/2014/main" val="1382741543"/>
                        </a:ext>
                      </a:extLst>
                    </a:gridCol>
                    <a:gridCol w="5040090">
                      <a:extLst>
                        <a:ext uri="{9D8B030D-6E8A-4147-A177-3AD203B41FA5}">
                          <a16:colId xmlns:a16="http://schemas.microsoft.com/office/drawing/2014/main" val="900042537"/>
                        </a:ext>
                      </a:extLst>
                    </a:gridCol>
                  </a:tblGrid>
                  <a:tr h="365760">
                    <a:tc>
                      <a:txBody>
                        <a:bodyPr/>
                        <a:lstStyle/>
                        <a:p>
                          <a:pPr algn="ctr"/>
                          <a:r>
                            <a:rPr lang="it-IT" i="0" dirty="0">
                              <a:latin typeface="Adobe Caslon Pro"/>
                            </a:rPr>
                            <a:t>FULL IDA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i="0" dirty="0">
                              <a:latin typeface="Adobe Caslon Pro"/>
                            </a:rPr>
                            <a:t>TRUNCATED IDA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3022253"/>
                      </a:ext>
                    </a:extLst>
                  </a:tr>
                  <a:tr h="2609300">
                    <a:tc>
                      <a:txBody>
                        <a:bodyPr/>
                        <a:lstStyle/>
                        <a:p>
                          <a:endParaRPr lang="it-I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blipFill>
                          <a:blip r:embed="rId6"/>
                          <a:stretch>
                            <a:fillRect t="-15152" r="-91089"/>
                          </a:stretch>
                        </a:blipFill>
                      </a:tcPr>
                    </a:tc>
                    <a:tc>
                      <a:txBody>
                        <a:bodyPr/>
                        <a:lstStyle/>
                        <a:p>
                          <a:endParaRPr lang="it-I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blipFill>
                          <a:blip r:embed="rId6"/>
                          <a:stretch>
                            <a:fillRect l="-109915" t="-15152" r="-121"/>
                          </a:stretch>
                        </a:blipFill>
                      </a:tcPr>
                    </a:tc>
                    <a:extLst>
                      <a:ext uri="{0D108BD9-81ED-4DB2-BD59-A6C34878D82A}">
                        <a16:rowId xmlns:a16="http://schemas.microsoft.com/office/drawing/2014/main" val="1132201132"/>
                      </a:ext>
                    </a:extLst>
                  </a:tr>
                </a:tbl>
              </a:graphicData>
            </a:graphic>
          </p:graphicFrame>
        </mc:Fallback>
      </mc:AlternateContent>
      <mc:AlternateContent xmlns:mc="http://schemas.openxmlformats.org/markup-compatibility/2006" xmlns:a14="http://schemas.microsoft.com/office/drawing/2010/main">
        <mc:Choice Requires="a14">
          <p:sp>
            <p:nvSpPr>
              <p:cNvPr id="17" name="Segnaposto testo 3">
                <a:extLst>
                  <a:ext uri="{FF2B5EF4-FFF2-40B4-BE49-F238E27FC236}">
                    <a16:creationId xmlns:a16="http://schemas.microsoft.com/office/drawing/2014/main" id="{06B13A53-676F-4F38-8908-4E1F47576871}"/>
                  </a:ext>
                </a:extLst>
              </p:cNvPr>
              <p:cNvSpPr txBox="1">
                <a:spLocks/>
              </p:cNvSpPr>
              <p:nvPr/>
            </p:nvSpPr>
            <p:spPr>
              <a:xfrm>
                <a:off x="741122" y="2420938"/>
                <a:ext cx="10576165" cy="4071937"/>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pPr>
                <a:r>
                  <a:rPr lang="it-IT" dirty="0">
                    <a:latin typeface="Adobe Caslon Pro"/>
                  </a:rPr>
                  <a:t>Hp:  - assume a </a:t>
                </a:r>
                <a:r>
                  <a:rPr lang="it-IT" i="1" dirty="0" err="1">
                    <a:latin typeface="Adobe Caslon Pro"/>
                  </a:rPr>
                  <a:t>lognormal</a:t>
                </a:r>
                <a:r>
                  <a:rPr lang="it-IT" i="1" dirty="0">
                    <a:latin typeface="Adobe Caslon Pro"/>
                  </a:rPr>
                  <a:t> </a:t>
                </a:r>
                <a:r>
                  <a:rPr lang="it-IT" i="1" dirty="0" err="1">
                    <a:latin typeface="Adobe Caslon Pro"/>
                  </a:rPr>
                  <a:t>probability</a:t>
                </a:r>
                <a:r>
                  <a:rPr lang="it-IT" i="1" dirty="0">
                    <a:latin typeface="Adobe Caslon Pro"/>
                  </a:rPr>
                  <a:t> </a:t>
                </a:r>
                <a:r>
                  <a:rPr lang="it-IT" i="1" dirty="0" err="1">
                    <a:latin typeface="Adobe Caslon Pro"/>
                  </a:rPr>
                  <a:t>distribution</a:t>
                </a:r>
                <a:r>
                  <a:rPr lang="it-IT" i="1" dirty="0">
                    <a:latin typeface="Adobe Caslon Pro"/>
                  </a:rPr>
                  <a:t> </a:t>
                </a:r>
                <a:r>
                  <a:rPr lang="it-IT" dirty="0">
                    <a:latin typeface="Adobe Caslon Pro"/>
                  </a:rPr>
                  <a:t>for the random </a:t>
                </a:r>
                <a:r>
                  <a:rPr lang="it-IT" dirty="0" err="1">
                    <a:latin typeface="Adobe Caslon Pro"/>
                  </a:rPr>
                  <a:t>variable</a:t>
                </a:r>
                <a:r>
                  <a:rPr lang="it-IT" dirty="0">
                    <a:latin typeface="Adobe Caslon Pro"/>
                  </a:rPr>
                  <a:t> </a:t>
                </a:r>
                <a14:m>
                  <m:oMath xmlns:m="http://schemas.openxmlformats.org/officeDocument/2006/math">
                    <m:r>
                      <a:rPr lang="it-IT" b="0" i="1" smtClean="0">
                        <a:latin typeface="Cambria Math" panose="02040503050406030204" pitchFamily="18" charset="0"/>
                      </a:rPr>
                      <m:t>𝐼𝑀</m:t>
                    </m:r>
                  </m:oMath>
                </a14:m>
                <a:r>
                  <a:rPr lang="en-GB" dirty="0">
                    <a:latin typeface="Adobe Caslon Pro"/>
                  </a:rPr>
                  <a:t> associated with given </a:t>
                </a:r>
                <a14:m>
                  <m:oMath xmlns:m="http://schemas.openxmlformats.org/officeDocument/2006/math">
                    <m:r>
                      <a:rPr lang="it-IT" b="0" i="1" smtClean="0">
                        <a:latin typeface="Cambria Math" panose="02040503050406030204" pitchFamily="18" charset="0"/>
                      </a:rPr>
                      <m:t>𝐷</m:t>
                    </m:r>
                  </m:oMath>
                </a14:m>
                <a:endParaRPr lang="en-GB" dirty="0">
                  <a:latin typeface="Adobe Caslon Pro"/>
                </a:endParaRPr>
              </a:p>
            </p:txBody>
          </p:sp>
        </mc:Choice>
        <mc:Fallback xmlns="">
          <p:sp>
            <p:nvSpPr>
              <p:cNvPr id="17" name="Segnaposto testo 3">
                <a:extLst>
                  <a:ext uri="{FF2B5EF4-FFF2-40B4-BE49-F238E27FC236}">
                    <a16:creationId xmlns:a16="http://schemas.microsoft.com/office/drawing/2014/main" id="{06B13A53-676F-4F38-8908-4E1F47576871}"/>
                  </a:ext>
                </a:extLst>
              </p:cNvPr>
              <p:cNvSpPr txBox="1">
                <a:spLocks noRot="1" noChangeAspect="1" noMove="1" noResize="1" noEditPoints="1" noAdjustHandles="1" noChangeArrowheads="1" noChangeShapeType="1" noTextEdit="1"/>
              </p:cNvSpPr>
              <p:nvPr/>
            </p:nvSpPr>
            <p:spPr>
              <a:xfrm>
                <a:off x="741122" y="2420938"/>
                <a:ext cx="10576165" cy="4071937"/>
              </a:xfrm>
              <a:prstGeom prst="rect">
                <a:avLst/>
              </a:prstGeom>
              <a:blipFill>
                <a:blip r:embed="rId7"/>
                <a:stretch>
                  <a:fillRect l="-519"/>
                </a:stretch>
              </a:blipFill>
            </p:spPr>
            <p:txBody>
              <a:bodyPr/>
              <a:lstStyle/>
              <a:p>
                <a:r>
                  <a:rPr lang="it-IT">
                    <a:noFill/>
                  </a:rPr>
                  <a:t> </a:t>
                </a:r>
              </a:p>
            </p:txBody>
          </p:sp>
        </mc:Fallback>
      </mc:AlternateContent>
      <p:pic>
        <p:nvPicPr>
          <p:cNvPr id="2" name="Immagine 1">
            <a:extLst>
              <a:ext uri="{FF2B5EF4-FFF2-40B4-BE49-F238E27FC236}">
                <a16:creationId xmlns:a16="http://schemas.microsoft.com/office/drawing/2014/main" id="{55D01F58-02C5-4B8E-93E7-D6A4F57818A4}"/>
              </a:ext>
            </a:extLst>
          </p:cNvPr>
          <p:cNvPicPr>
            <a:picLocks noChangeAspect="1"/>
          </p:cNvPicPr>
          <p:nvPr/>
        </p:nvPicPr>
        <p:blipFill>
          <a:blip r:embed="rId8"/>
          <a:stretch>
            <a:fillRect/>
          </a:stretch>
        </p:blipFill>
        <p:spPr>
          <a:xfrm>
            <a:off x="1638694" y="3947599"/>
            <a:ext cx="3413572" cy="602395"/>
          </a:xfrm>
          <a:prstGeom prst="rect">
            <a:avLst/>
          </a:prstGeom>
        </p:spPr>
      </p:pic>
      <p:pic>
        <p:nvPicPr>
          <p:cNvPr id="5" name="Immagine 4">
            <a:extLst>
              <a:ext uri="{FF2B5EF4-FFF2-40B4-BE49-F238E27FC236}">
                <a16:creationId xmlns:a16="http://schemas.microsoft.com/office/drawing/2014/main" id="{EF33C0DE-4385-4E3C-A3B2-80BABBB053F8}"/>
              </a:ext>
            </a:extLst>
          </p:cNvPr>
          <p:cNvPicPr>
            <a:picLocks noChangeAspect="1"/>
          </p:cNvPicPr>
          <p:nvPr/>
        </p:nvPicPr>
        <p:blipFill>
          <a:blip r:embed="rId9"/>
          <a:stretch>
            <a:fillRect/>
          </a:stretch>
        </p:blipFill>
        <p:spPr>
          <a:xfrm>
            <a:off x="1644265" y="5014588"/>
            <a:ext cx="1871728" cy="595224"/>
          </a:xfrm>
          <a:prstGeom prst="rect">
            <a:avLst/>
          </a:prstGeom>
        </p:spPr>
      </p:pic>
      <p:pic>
        <p:nvPicPr>
          <p:cNvPr id="7" name="Immagine 6">
            <a:extLst>
              <a:ext uri="{FF2B5EF4-FFF2-40B4-BE49-F238E27FC236}">
                <a16:creationId xmlns:a16="http://schemas.microsoft.com/office/drawing/2014/main" id="{CDBD4A56-2347-47F6-8081-4D7D8D4DF0C1}"/>
              </a:ext>
            </a:extLst>
          </p:cNvPr>
          <p:cNvPicPr>
            <a:picLocks noChangeAspect="1"/>
          </p:cNvPicPr>
          <p:nvPr/>
        </p:nvPicPr>
        <p:blipFill>
          <a:blip r:embed="rId10"/>
          <a:stretch>
            <a:fillRect/>
          </a:stretch>
        </p:blipFill>
        <p:spPr>
          <a:xfrm>
            <a:off x="1644265" y="5693302"/>
            <a:ext cx="2617550" cy="781679"/>
          </a:xfrm>
          <a:prstGeom prst="rect">
            <a:avLst/>
          </a:prstGeom>
        </p:spPr>
      </p:pic>
      <p:pic>
        <p:nvPicPr>
          <p:cNvPr id="9" name="Immagine 8">
            <a:extLst>
              <a:ext uri="{FF2B5EF4-FFF2-40B4-BE49-F238E27FC236}">
                <a16:creationId xmlns:a16="http://schemas.microsoft.com/office/drawing/2014/main" id="{0BE41D70-8F1B-445C-A1C8-FB0C1E1EA72C}"/>
              </a:ext>
            </a:extLst>
          </p:cNvPr>
          <p:cNvPicPr>
            <a:picLocks noChangeAspect="1"/>
          </p:cNvPicPr>
          <p:nvPr/>
        </p:nvPicPr>
        <p:blipFill>
          <a:blip r:embed="rId11"/>
          <a:stretch>
            <a:fillRect/>
          </a:stretch>
        </p:blipFill>
        <p:spPr>
          <a:xfrm>
            <a:off x="7024418" y="4151431"/>
            <a:ext cx="2688542" cy="664750"/>
          </a:xfrm>
          <a:prstGeom prst="rect">
            <a:avLst/>
          </a:prstGeom>
        </p:spPr>
      </p:pic>
      <p:pic>
        <p:nvPicPr>
          <p:cNvPr id="10" name="Immagine 9">
            <a:extLst>
              <a:ext uri="{FF2B5EF4-FFF2-40B4-BE49-F238E27FC236}">
                <a16:creationId xmlns:a16="http://schemas.microsoft.com/office/drawing/2014/main" id="{66D5B6F5-5A3F-468C-886A-9624FBA8FCD7}"/>
              </a:ext>
            </a:extLst>
          </p:cNvPr>
          <p:cNvPicPr>
            <a:picLocks noChangeAspect="1"/>
          </p:cNvPicPr>
          <p:nvPr/>
        </p:nvPicPr>
        <p:blipFill>
          <a:blip r:embed="rId12"/>
          <a:stretch>
            <a:fillRect/>
          </a:stretch>
        </p:blipFill>
        <p:spPr>
          <a:xfrm>
            <a:off x="7024418" y="4770026"/>
            <a:ext cx="4933946" cy="666750"/>
          </a:xfrm>
          <a:prstGeom prst="rect">
            <a:avLst/>
          </a:prstGeom>
        </p:spPr>
      </p:pic>
      <p:pic>
        <p:nvPicPr>
          <p:cNvPr id="11" name="Immagine 10">
            <a:extLst>
              <a:ext uri="{FF2B5EF4-FFF2-40B4-BE49-F238E27FC236}">
                <a16:creationId xmlns:a16="http://schemas.microsoft.com/office/drawing/2014/main" id="{37B01F38-F5E0-4DAA-BA99-23D2AF4819E8}"/>
              </a:ext>
            </a:extLst>
          </p:cNvPr>
          <p:cNvPicPr>
            <a:picLocks noChangeAspect="1"/>
          </p:cNvPicPr>
          <p:nvPr/>
        </p:nvPicPr>
        <p:blipFill rotWithShape="1">
          <a:blip r:embed="rId13"/>
          <a:srcRect t="1897" r="64824"/>
          <a:stretch/>
        </p:blipFill>
        <p:spPr>
          <a:xfrm>
            <a:off x="7277377" y="5413830"/>
            <a:ext cx="2212063" cy="595224"/>
          </a:xfrm>
          <a:prstGeom prst="rect">
            <a:avLst/>
          </a:prstGeom>
        </p:spPr>
      </p:pic>
      <p:pic>
        <p:nvPicPr>
          <p:cNvPr id="29" name="Immagine 28">
            <a:extLst>
              <a:ext uri="{FF2B5EF4-FFF2-40B4-BE49-F238E27FC236}">
                <a16:creationId xmlns:a16="http://schemas.microsoft.com/office/drawing/2014/main" id="{6072CC88-782D-4761-BB77-6D11385C8775}"/>
              </a:ext>
            </a:extLst>
          </p:cNvPr>
          <p:cNvPicPr>
            <a:picLocks noChangeAspect="1"/>
          </p:cNvPicPr>
          <p:nvPr/>
        </p:nvPicPr>
        <p:blipFill rotWithShape="1">
          <a:blip r:embed="rId13"/>
          <a:srcRect l="32296" t="3750"/>
          <a:stretch/>
        </p:blipFill>
        <p:spPr>
          <a:xfrm>
            <a:off x="7277377" y="5915732"/>
            <a:ext cx="4257598" cy="583978"/>
          </a:xfrm>
          <a:prstGeom prst="rect">
            <a:avLst/>
          </a:prstGeom>
        </p:spPr>
      </p:pic>
      <p:graphicFrame>
        <p:nvGraphicFramePr>
          <p:cNvPr id="30" name="Tabella 6">
            <a:extLst>
              <a:ext uri="{FF2B5EF4-FFF2-40B4-BE49-F238E27FC236}">
                <a16:creationId xmlns:a16="http://schemas.microsoft.com/office/drawing/2014/main" id="{A035BCBE-D30C-4785-B9E3-3DBEB7BBF09D}"/>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1719477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p:txBody>
          <a:bodyPr/>
          <a:lstStyle/>
          <a:p>
            <a:r>
              <a:rPr lang="it-IT" dirty="0" err="1">
                <a:latin typeface="Adobe Caslon Pro"/>
              </a:rPr>
              <a:t>Computation</a:t>
            </a:r>
            <a:r>
              <a:rPr lang="it-IT" dirty="0">
                <a:latin typeface="Adobe Caslon Pro"/>
              </a:rPr>
              <a:t> of </a:t>
            </a:r>
            <a:r>
              <a:rPr lang="it-IT" dirty="0" err="1">
                <a:latin typeface="Adobe Caslon Pro"/>
              </a:rPr>
              <a:t>fragility</a:t>
            </a:r>
            <a:r>
              <a:rPr lang="it-IT" dirty="0">
                <a:latin typeface="Adobe Caslon Pro"/>
              </a:rPr>
              <a:t> </a:t>
            </a:r>
            <a:r>
              <a:rPr lang="it-IT" dirty="0" err="1">
                <a:latin typeface="Adobe Caslon Pro"/>
              </a:rPr>
              <a:t>function</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49</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24" name="Gruppo 23">
            <a:extLst>
              <a:ext uri="{FF2B5EF4-FFF2-40B4-BE49-F238E27FC236}">
                <a16:creationId xmlns:a16="http://schemas.microsoft.com/office/drawing/2014/main" id="{D6C6AEDA-F296-41EE-BFFE-38F0D3968B00}"/>
              </a:ext>
            </a:extLst>
          </p:cNvPr>
          <p:cNvGrpSpPr/>
          <p:nvPr/>
        </p:nvGrpSpPr>
        <p:grpSpPr>
          <a:xfrm>
            <a:off x="2903424" y="373469"/>
            <a:ext cx="1829461" cy="618073"/>
            <a:chOff x="2903424" y="211809"/>
            <a:chExt cx="1829461" cy="618073"/>
          </a:xfrm>
        </p:grpSpPr>
        <p:pic>
          <p:nvPicPr>
            <p:cNvPr id="25" name="Immagine 24">
              <a:extLst>
                <a:ext uri="{FF2B5EF4-FFF2-40B4-BE49-F238E27FC236}">
                  <a16:creationId xmlns:a16="http://schemas.microsoft.com/office/drawing/2014/main" id="{30DB6A93-48E5-48DF-BFCE-D1DF2053F71C}"/>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26" name="Gruppo 25">
              <a:extLst>
                <a:ext uri="{FF2B5EF4-FFF2-40B4-BE49-F238E27FC236}">
                  <a16:creationId xmlns:a16="http://schemas.microsoft.com/office/drawing/2014/main" id="{CE4C336B-915E-4F53-A9C4-CEA517CAC39B}"/>
                </a:ext>
              </a:extLst>
            </p:cNvPr>
            <p:cNvGrpSpPr/>
            <p:nvPr/>
          </p:nvGrpSpPr>
          <p:grpSpPr>
            <a:xfrm>
              <a:off x="2903424" y="230872"/>
              <a:ext cx="1389573" cy="599010"/>
              <a:chOff x="2981720" y="122642"/>
              <a:chExt cx="1389573" cy="599010"/>
            </a:xfrm>
          </p:grpSpPr>
          <p:pic>
            <p:nvPicPr>
              <p:cNvPr id="27" name="Picture 2" descr="ITN Inspire Logo">
                <a:extLst>
                  <a:ext uri="{FF2B5EF4-FFF2-40B4-BE49-F238E27FC236}">
                    <a16:creationId xmlns:a16="http://schemas.microsoft.com/office/drawing/2014/main" id="{7FE60B3D-930C-4B12-A5BA-D1A063582A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TN Inspire Logo">
                <a:extLst>
                  <a:ext uri="{FF2B5EF4-FFF2-40B4-BE49-F238E27FC236}">
                    <a16:creationId xmlns:a16="http://schemas.microsoft.com/office/drawing/2014/main" id="{5484B6C1-8162-4AA1-A6AE-0EA7622126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mc:AlternateContent xmlns:mc="http://schemas.openxmlformats.org/markup-compatibility/2006" xmlns:a14="http://schemas.microsoft.com/office/drawing/2010/main">
        <mc:Choice Requires="a14">
          <p:graphicFrame>
            <p:nvGraphicFramePr>
              <p:cNvPr id="16" name="Tabella 60">
                <a:extLst>
                  <a:ext uri="{FF2B5EF4-FFF2-40B4-BE49-F238E27FC236}">
                    <a16:creationId xmlns:a16="http://schemas.microsoft.com/office/drawing/2014/main" id="{C7EAEB68-453E-49A4-B582-58D57D5D6CFB}"/>
                  </a:ext>
                </a:extLst>
              </p:cNvPr>
              <p:cNvGraphicFramePr>
                <a:graphicFrameLocks noGrp="1"/>
              </p:cNvGraphicFramePr>
              <p:nvPr>
                <p:extLst>
                  <p:ext uri="{D42A27DB-BD31-4B8C-83A1-F6EECF244321}">
                    <p14:modId xmlns:p14="http://schemas.microsoft.com/office/powerpoint/2010/main" val="1789824670"/>
                  </p:ext>
                </p:extLst>
              </p:nvPr>
            </p:nvGraphicFramePr>
            <p:xfrm>
              <a:off x="6718403" y="2582382"/>
              <a:ext cx="5040090" cy="2975060"/>
            </p:xfrm>
            <a:graphic>
              <a:graphicData uri="http://schemas.openxmlformats.org/drawingml/2006/table">
                <a:tbl>
                  <a:tblPr firstRow="1">
                    <a:tableStyleId>{9D7B26C5-4107-4FEC-AEDC-1716B250A1EF}</a:tableStyleId>
                  </a:tblPr>
                  <a:tblGrid>
                    <a:gridCol w="5040090">
                      <a:extLst>
                        <a:ext uri="{9D8B030D-6E8A-4147-A177-3AD203B41FA5}">
                          <a16:colId xmlns:a16="http://schemas.microsoft.com/office/drawing/2014/main" val="900042537"/>
                        </a:ext>
                      </a:extLst>
                    </a:gridCol>
                  </a:tblGrid>
                  <a:tr h="301149">
                    <a:tc>
                      <a:txBody>
                        <a:bodyPr/>
                        <a:lstStyle/>
                        <a:p>
                          <a:pPr algn="ctr"/>
                          <a:r>
                            <a:rPr lang="it-IT" i="0" dirty="0">
                              <a:latin typeface="Adobe Caslon Pro"/>
                            </a:rPr>
                            <a:t>TRUNCATED IDA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3022253"/>
                      </a:ext>
                    </a:extLst>
                  </a:tr>
                  <a:tr h="2609300">
                    <a:tc>
                      <a:txBody>
                        <a:bodyPr/>
                        <a:lstStyle/>
                        <a:p>
                          <a:pPr marL="0" indent="0" algn="l" defTabSz="914400" rtl="0" eaLnBrk="1" latinLnBrk="0" hangingPunct="1">
                            <a:buFont typeface="Arial" panose="020B0604020202020204" pitchFamily="34" charset="0"/>
                            <a:buNone/>
                          </a:pPr>
                          <a:endParaRPr lang="it-IT" sz="1200" b="0" i="1" kern="1200" dirty="0">
                            <a:solidFill>
                              <a:schemeClr val="tx1"/>
                            </a:solidFill>
                            <a:latin typeface="Cambria Math" panose="02040503050406030204" pitchFamily="18" charset="0"/>
                            <a:ea typeface="+mn-ea"/>
                            <a:cs typeface="+mn-cs"/>
                          </a:endParaRPr>
                        </a:p>
                        <a:p>
                          <a:pPr marL="0" indent="0" algn="l" defTabSz="914400" rtl="0" eaLnBrk="1" latinLnBrk="0" hangingPunct="1">
                            <a:buFont typeface="Arial" panose="020B0604020202020204" pitchFamily="34" charset="0"/>
                            <a:buNone/>
                          </a:pPr>
                          <a:endParaRPr lang="it-IT" sz="1600" b="0" i="1" kern="1200" dirty="0">
                            <a:solidFill>
                              <a:schemeClr val="tx1"/>
                            </a:solidFill>
                            <a:latin typeface="Cambria Math" panose="02040503050406030204" pitchFamily="18" charset="0"/>
                            <a:ea typeface="+mn-ea"/>
                            <a:cs typeface="+mn-cs"/>
                          </a:endParaRPr>
                        </a:p>
                        <a:p>
                          <a:pPr marL="0" indent="0" algn="l" defTabSz="914400" rtl="0" eaLnBrk="1" latinLnBrk="0" hangingPunct="1">
                            <a:buFont typeface="Arial" panose="020B0604020202020204" pitchFamily="34" charset="0"/>
                            <a:buNone/>
                          </a:pPr>
                          <a14:m>
                            <m:oMathPara xmlns:m="http://schemas.openxmlformats.org/officeDocument/2006/math">
                              <m:oMathParaPr>
                                <m:jc m:val="right"/>
                              </m:oMathParaPr>
                              <m:oMath xmlns:m="http://schemas.openxmlformats.org/officeDocument/2006/math">
                                <m:d>
                                  <m:dPr>
                                    <m:ctrlPr>
                                      <a:rPr lang="it-IT" sz="2000" b="0" i="1" kern="1200" smtClean="0">
                                        <a:solidFill>
                                          <a:schemeClr val="tx1"/>
                                        </a:solidFill>
                                        <a:latin typeface="Cambria Math" panose="02040503050406030204" pitchFamily="18" charset="0"/>
                                        <a:ea typeface="+mn-ea"/>
                                        <a:cs typeface="+mn-cs"/>
                                      </a:rPr>
                                    </m:ctrlPr>
                                  </m:dPr>
                                  <m:e>
                                    <m:r>
                                      <a:rPr lang="it-IT" sz="2000" b="0" i="1" kern="1200" smtClean="0">
                                        <a:solidFill>
                                          <a:schemeClr val="tx1"/>
                                        </a:solidFill>
                                        <a:latin typeface="Cambria Math" panose="02040503050406030204" pitchFamily="18" charset="0"/>
                                        <a:ea typeface="+mn-ea"/>
                                        <a:cs typeface="+mn-cs"/>
                                      </a:rPr>
                                      <m:t>1</m:t>
                                    </m:r>
                                  </m:e>
                                </m:d>
                                <m:r>
                                  <a:rPr lang="it-IT" sz="2000" b="0" i="1" kern="1200" smtClean="0">
                                    <a:solidFill>
                                      <a:schemeClr val="tx1"/>
                                    </a:solidFill>
                                    <a:latin typeface="Cambria Math" panose="02040503050406030204" pitchFamily="18" charset="0"/>
                                    <a:ea typeface="+mn-ea"/>
                                    <a:cs typeface="+mn-cs"/>
                                  </a:rPr>
                                  <m:t>                    </m:t>
                                </m:r>
                              </m:oMath>
                            </m:oMathPara>
                          </a14:m>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endParaRPr lang="it-IT" sz="1600" i="0" kern="1200" dirty="0">
                            <a:solidFill>
                              <a:schemeClr val="tx1"/>
                            </a:solidFill>
                            <a:latin typeface="Adobe Caslon Pro"/>
                            <a:ea typeface="+mn-ea"/>
                            <a:cs typeface="+mn-cs"/>
                          </a:endParaRPr>
                        </a:p>
                        <a:p>
                          <a:pPr marL="0" indent="0" algn="l" defTabSz="914400" rtl="0" eaLnBrk="1" latinLnBrk="0" hangingPunct="1">
                            <a:buFont typeface="Arial" panose="020B0604020202020204" pitchFamily="34" charset="0"/>
                            <a:buNone/>
                          </a:pPr>
                          <a14:m>
                            <m:oMathPara xmlns:m="http://schemas.openxmlformats.org/officeDocument/2006/math">
                              <m:oMathParaPr>
                                <m:jc m:val="right"/>
                              </m:oMathParaPr>
                              <m:oMath xmlns:m="http://schemas.openxmlformats.org/officeDocument/2006/math">
                                <m:d>
                                  <m:dPr>
                                    <m:ctrlPr>
                                      <a:rPr lang="it-IT" sz="2000" b="0" i="1" kern="1200" smtClean="0">
                                        <a:solidFill>
                                          <a:schemeClr val="tx1"/>
                                        </a:solidFill>
                                        <a:latin typeface="Cambria Math" panose="02040503050406030204" pitchFamily="18" charset="0"/>
                                        <a:ea typeface="+mn-ea"/>
                                        <a:cs typeface="+mn-cs"/>
                                      </a:rPr>
                                    </m:ctrlPr>
                                  </m:dPr>
                                  <m:e>
                                    <m:r>
                                      <a:rPr lang="it-IT" sz="2000" b="0" i="1" kern="1200" smtClean="0">
                                        <a:solidFill>
                                          <a:schemeClr val="tx1"/>
                                        </a:solidFill>
                                        <a:latin typeface="Cambria Math" panose="02040503050406030204" pitchFamily="18" charset="0"/>
                                        <a:ea typeface="+mn-ea"/>
                                        <a:cs typeface="+mn-cs"/>
                                      </a:rPr>
                                      <m:t>2</m:t>
                                    </m:r>
                                  </m:e>
                                </m:d>
                                <m:r>
                                  <a:rPr lang="it-IT" sz="2000" b="0" i="1" kern="1200" smtClean="0">
                                    <a:solidFill>
                                      <a:schemeClr val="tx1"/>
                                    </a:solidFill>
                                    <a:latin typeface="Cambria Math" panose="02040503050406030204" pitchFamily="18" charset="0"/>
                                    <a:ea typeface="+mn-ea"/>
                                    <a:cs typeface="+mn-cs"/>
                                  </a:rPr>
                                  <m:t>                    </m:t>
                                </m:r>
                              </m:oMath>
                            </m:oMathPara>
                          </a14:m>
                          <a:endParaRPr lang="it-IT" sz="2000" i="0" kern="1200" dirty="0">
                            <a:solidFill>
                              <a:schemeClr val="tx1"/>
                            </a:solidFill>
                            <a:latin typeface="Adobe Caslon Pro"/>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132201132"/>
                      </a:ext>
                    </a:extLst>
                  </a:tr>
                </a:tbl>
              </a:graphicData>
            </a:graphic>
          </p:graphicFrame>
        </mc:Choice>
        <mc:Fallback xmlns="">
          <p:graphicFrame>
            <p:nvGraphicFramePr>
              <p:cNvPr id="16" name="Tabella 60">
                <a:extLst>
                  <a:ext uri="{FF2B5EF4-FFF2-40B4-BE49-F238E27FC236}">
                    <a16:creationId xmlns:a16="http://schemas.microsoft.com/office/drawing/2014/main" id="{C7EAEB68-453E-49A4-B582-58D57D5D6CFB}"/>
                  </a:ext>
                </a:extLst>
              </p:cNvPr>
              <p:cNvGraphicFramePr>
                <a:graphicFrameLocks noGrp="1"/>
              </p:cNvGraphicFramePr>
              <p:nvPr>
                <p:extLst>
                  <p:ext uri="{D42A27DB-BD31-4B8C-83A1-F6EECF244321}">
                    <p14:modId xmlns:p14="http://schemas.microsoft.com/office/powerpoint/2010/main" val="1789824670"/>
                  </p:ext>
                </p:extLst>
              </p:nvPr>
            </p:nvGraphicFramePr>
            <p:xfrm>
              <a:off x="6718403" y="2582382"/>
              <a:ext cx="5040090" cy="2975060"/>
            </p:xfrm>
            <a:graphic>
              <a:graphicData uri="http://schemas.openxmlformats.org/drawingml/2006/table">
                <a:tbl>
                  <a:tblPr firstRow="1">
                    <a:tableStyleId>{9D7B26C5-4107-4FEC-AEDC-1716B250A1EF}</a:tableStyleId>
                  </a:tblPr>
                  <a:tblGrid>
                    <a:gridCol w="5040090">
                      <a:extLst>
                        <a:ext uri="{9D8B030D-6E8A-4147-A177-3AD203B41FA5}">
                          <a16:colId xmlns:a16="http://schemas.microsoft.com/office/drawing/2014/main" val="900042537"/>
                        </a:ext>
                      </a:extLst>
                    </a:gridCol>
                  </a:tblGrid>
                  <a:tr h="365760">
                    <a:tc>
                      <a:txBody>
                        <a:bodyPr/>
                        <a:lstStyle/>
                        <a:p>
                          <a:pPr algn="ctr"/>
                          <a:r>
                            <a:rPr lang="it-IT" i="0" dirty="0">
                              <a:latin typeface="Adobe Caslon Pro"/>
                            </a:rPr>
                            <a:t>TRUNCATED IDA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3022253"/>
                      </a:ext>
                    </a:extLst>
                  </a:tr>
                  <a:tr h="2609300">
                    <a:tc>
                      <a:txBody>
                        <a:bodyPr/>
                        <a:lstStyle/>
                        <a:p>
                          <a:endParaRPr lang="it-I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blipFill>
                          <a:blip r:embed="rId6"/>
                          <a:stretch>
                            <a:fillRect t="-15152" r="-121"/>
                          </a:stretch>
                        </a:blipFill>
                      </a:tcPr>
                    </a:tc>
                    <a:extLst>
                      <a:ext uri="{0D108BD9-81ED-4DB2-BD59-A6C34878D82A}">
                        <a16:rowId xmlns:a16="http://schemas.microsoft.com/office/drawing/2014/main" val="1132201132"/>
                      </a:ext>
                    </a:extLst>
                  </a:tr>
                </a:tbl>
              </a:graphicData>
            </a:graphic>
          </p:graphicFrame>
        </mc:Fallback>
      </mc:AlternateContent>
      <p:sp>
        <p:nvSpPr>
          <p:cNvPr id="19" name="Segnaposto testo 3">
            <a:extLst>
              <a:ext uri="{FF2B5EF4-FFF2-40B4-BE49-F238E27FC236}">
                <a16:creationId xmlns:a16="http://schemas.microsoft.com/office/drawing/2014/main" id="{D3A44308-0E12-4E2F-9919-657B2A4770E5}"/>
              </a:ext>
            </a:extLst>
          </p:cNvPr>
          <p:cNvSpPr txBox="1">
            <a:spLocks/>
          </p:cNvSpPr>
          <p:nvPr/>
        </p:nvSpPr>
        <p:spPr>
          <a:xfrm>
            <a:off x="807917" y="2786063"/>
            <a:ext cx="10576165" cy="4071937"/>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pPr>
            <a:r>
              <a:rPr lang="it-IT" dirty="0">
                <a:latin typeface="Adobe Caslon Pro"/>
              </a:rPr>
              <a:t>The </a:t>
            </a:r>
            <a:r>
              <a:rPr lang="it-IT" dirty="0" err="1">
                <a:latin typeface="Adobe Caslon Pro"/>
              </a:rPr>
              <a:t>likelihood</a:t>
            </a:r>
            <a:r>
              <a:rPr lang="it-IT" dirty="0">
                <a:latin typeface="Adobe Caslon Pro"/>
              </a:rPr>
              <a:t> for the </a:t>
            </a:r>
            <a:r>
              <a:rPr lang="it-IT" dirty="0" err="1">
                <a:latin typeface="Adobe Caslon Pro"/>
              </a:rPr>
              <a:t>entire</a:t>
            </a:r>
            <a:r>
              <a:rPr lang="it-IT" dirty="0">
                <a:latin typeface="Adobe Caslon Pro"/>
              </a:rPr>
              <a:t> set of data</a:t>
            </a:r>
          </a:p>
          <a:p>
            <a:pPr>
              <a:lnSpc>
                <a:spcPct val="125000"/>
              </a:lnSpc>
            </a:pPr>
            <a:endParaRPr lang="it-IT" dirty="0">
              <a:latin typeface="Adobe Caslon Pro"/>
            </a:endParaRPr>
          </a:p>
          <a:p>
            <a:pPr>
              <a:lnSpc>
                <a:spcPct val="125000"/>
              </a:lnSpc>
            </a:pPr>
            <a:r>
              <a:rPr lang="it-IT" dirty="0">
                <a:latin typeface="Adobe Caslon Pro"/>
              </a:rPr>
              <a:t>And the log </a:t>
            </a:r>
            <a:r>
              <a:rPr lang="it-IT" dirty="0" err="1">
                <a:latin typeface="Adobe Caslon Pro"/>
              </a:rPr>
              <a:t>likelihood</a:t>
            </a:r>
            <a:endParaRPr lang="it-IT" dirty="0">
              <a:latin typeface="Adobe Caslon Pro"/>
            </a:endParaRPr>
          </a:p>
          <a:p>
            <a:pPr>
              <a:lnSpc>
                <a:spcPct val="125000"/>
              </a:lnSpc>
            </a:pPr>
            <a:endParaRPr lang="it-IT" dirty="0">
              <a:latin typeface="Adobe Caslon Pro"/>
            </a:endParaRPr>
          </a:p>
          <a:p>
            <a:pPr>
              <a:lnSpc>
                <a:spcPct val="125000"/>
              </a:lnSpc>
            </a:pPr>
            <a:endParaRPr lang="it-IT" sz="700" dirty="0">
              <a:latin typeface="Adobe Caslon Pro"/>
            </a:endParaRPr>
          </a:p>
          <a:p>
            <a:pPr>
              <a:lnSpc>
                <a:spcPct val="125000"/>
              </a:lnSpc>
            </a:pPr>
            <a:r>
              <a:rPr lang="it-IT" dirty="0" err="1">
                <a:latin typeface="Adobe Caslon Pro"/>
              </a:rPr>
              <a:t>Estimation</a:t>
            </a:r>
            <a:r>
              <a:rPr lang="it-IT" dirty="0">
                <a:latin typeface="Adobe Caslon Pro"/>
              </a:rPr>
              <a:t> of </a:t>
            </a:r>
            <a:r>
              <a:rPr lang="it-IT" dirty="0" err="1">
                <a:latin typeface="Adobe Caslon Pro"/>
              </a:rPr>
              <a:t>parameters</a:t>
            </a:r>
            <a:r>
              <a:rPr lang="it-IT" dirty="0">
                <a:latin typeface="Adobe Caslon Pro"/>
              </a:rPr>
              <a:t> by </a:t>
            </a:r>
            <a:r>
              <a:rPr lang="it-IT" dirty="0" err="1">
                <a:latin typeface="Adobe Caslon Pro"/>
              </a:rPr>
              <a:t>optimization</a:t>
            </a:r>
            <a:endParaRPr lang="it-IT" dirty="0">
              <a:latin typeface="Adobe Caslon Pro"/>
            </a:endParaRPr>
          </a:p>
          <a:p>
            <a:pPr>
              <a:lnSpc>
                <a:spcPct val="125000"/>
              </a:lnSpc>
            </a:pPr>
            <a:endParaRPr lang="it-IT" dirty="0">
              <a:latin typeface="Adobe Caslon Pro"/>
            </a:endParaRPr>
          </a:p>
          <a:p>
            <a:pPr>
              <a:lnSpc>
                <a:spcPct val="125000"/>
              </a:lnSpc>
            </a:pPr>
            <a:endParaRPr lang="it-IT" dirty="0">
              <a:latin typeface="Adobe Caslon Pro"/>
            </a:endParaRPr>
          </a:p>
          <a:p>
            <a:pPr>
              <a:lnSpc>
                <a:spcPct val="125000"/>
              </a:lnSpc>
            </a:pPr>
            <a:endParaRPr lang="it-IT" dirty="0">
              <a:latin typeface="Adobe Caslon Pro"/>
            </a:endParaRPr>
          </a:p>
          <a:p>
            <a:pPr>
              <a:lnSpc>
                <a:spcPct val="125000"/>
              </a:lnSpc>
            </a:pPr>
            <a:endParaRPr lang="it-IT" dirty="0">
              <a:latin typeface="Adobe Caslon Pro"/>
            </a:endParaRPr>
          </a:p>
        </p:txBody>
      </p:sp>
      <p:pic>
        <p:nvPicPr>
          <p:cNvPr id="4" name="Immagine 3">
            <a:extLst>
              <a:ext uri="{FF2B5EF4-FFF2-40B4-BE49-F238E27FC236}">
                <a16:creationId xmlns:a16="http://schemas.microsoft.com/office/drawing/2014/main" id="{D3BD3CB0-23E5-4A41-8893-4BE257366D4E}"/>
              </a:ext>
            </a:extLst>
          </p:cNvPr>
          <p:cNvPicPr>
            <a:picLocks noChangeAspect="1"/>
          </p:cNvPicPr>
          <p:nvPr/>
        </p:nvPicPr>
        <p:blipFill>
          <a:blip r:embed="rId7"/>
          <a:stretch>
            <a:fillRect/>
          </a:stretch>
        </p:blipFill>
        <p:spPr>
          <a:xfrm>
            <a:off x="1900237" y="3146101"/>
            <a:ext cx="7418652" cy="715761"/>
          </a:xfrm>
          <a:prstGeom prst="rect">
            <a:avLst/>
          </a:prstGeom>
        </p:spPr>
      </p:pic>
      <p:pic>
        <p:nvPicPr>
          <p:cNvPr id="8" name="Immagine 7">
            <a:extLst>
              <a:ext uri="{FF2B5EF4-FFF2-40B4-BE49-F238E27FC236}">
                <a16:creationId xmlns:a16="http://schemas.microsoft.com/office/drawing/2014/main" id="{402F13AF-6065-46B6-B591-51F719F3C6FA}"/>
              </a:ext>
            </a:extLst>
          </p:cNvPr>
          <p:cNvPicPr>
            <a:picLocks noChangeAspect="1"/>
          </p:cNvPicPr>
          <p:nvPr/>
        </p:nvPicPr>
        <p:blipFill>
          <a:blip r:embed="rId8"/>
          <a:stretch>
            <a:fillRect/>
          </a:stretch>
        </p:blipFill>
        <p:spPr>
          <a:xfrm>
            <a:off x="1900237" y="4165965"/>
            <a:ext cx="6837363" cy="833619"/>
          </a:xfrm>
          <a:prstGeom prst="rect">
            <a:avLst/>
          </a:prstGeom>
        </p:spPr>
      </p:pic>
      <p:pic>
        <p:nvPicPr>
          <p:cNvPr id="12" name="Immagine 11">
            <a:extLst>
              <a:ext uri="{FF2B5EF4-FFF2-40B4-BE49-F238E27FC236}">
                <a16:creationId xmlns:a16="http://schemas.microsoft.com/office/drawing/2014/main" id="{CDB46324-5797-47BF-B5AC-A8BBC616468C}"/>
              </a:ext>
            </a:extLst>
          </p:cNvPr>
          <p:cNvPicPr>
            <a:picLocks noChangeAspect="1"/>
          </p:cNvPicPr>
          <p:nvPr/>
        </p:nvPicPr>
        <p:blipFill>
          <a:blip r:embed="rId9"/>
          <a:stretch>
            <a:fillRect/>
          </a:stretch>
        </p:blipFill>
        <p:spPr>
          <a:xfrm>
            <a:off x="1853109" y="5436473"/>
            <a:ext cx="2879776" cy="581007"/>
          </a:xfrm>
          <a:prstGeom prst="rect">
            <a:avLst/>
          </a:prstGeom>
        </p:spPr>
      </p:pic>
      <p:graphicFrame>
        <p:nvGraphicFramePr>
          <p:cNvPr id="30" name="Tabella 6">
            <a:extLst>
              <a:ext uri="{FF2B5EF4-FFF2-40B4-BE49-F238E27FC236}">
                <a16:creationId xmlns:a16="http://schemas.microsoft.com/office/drawing/2014/main" id="{B8B15C70-C4D2-478A-BA39-D042B8D19C25}"/>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852870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Segnaposto testo 3"/>
              <p:cNvSpPr>
                <a:spLocks noGrp="1"/>
              </p:cNvSpPr>
              <p:nvPr>
                <p:ph type="body" sz="quarter" idx="12"/>
              </p:nvPr>
            </p:nvSpPr>
            <p:spPr>
              <a:xfrm>
                <a:off x="741122" y="2481263"/>
                <a:ext cx="10185378" cy="585262"/>
              </a:xfrm>
            </p:spPr>
            <p:txBody>
              <a:bodyPr/>
              <a:lstStyle/>
              <a:p>
                <a:pPr marL="285750" indent="-285750">
                  <a:buFont typeface="Wingdings" panose="05000000000000000000" pitchFamily="2" charset="2"/>
                  <a:buChar char="§"/>
                </a:pPr>
                <a:r>
                  <a:rPr lang="it-IT" dirty="0">
                    <a:latin typeface="Adobe Caslon Pro"/>
                  </a:rPr>
                  <a:t>PEER ~ Pacific </a:t>
                </a:r>
                <a:r>
                  <a:rPr lang="it-IT" dirty="0" err="1">
                    <a:latin typeface="Adobe Caslon Pro"/>
                  </a:rPr>
                  <a:t>Earthquake</a:t>
                </a:r>
                <a:r>
                  <a:rPr lang="it-IT" dirty="0">
                    <a:latin typeface="Adobe Caslon Pro"/>
                  </a:rPr>
                  <a:t> Engineering </a:t>
                </a:r>
                <a:r>
                  <a:rPr lang="it-IT" dirty="0" err="1">
                    <a:latin typeface="Adobe Caslon Pro"/>
                  </a:rPr>
                  <a:t>Research</a:t>
                </a:r>
                <a:r>
                  <a:rPr lang="it-IT" dirty="0">
                    <a:latin typeface="Adobe Caslon Pro"/>
                  </a:rPr>
                  <a:t> center – </a:t>
                </a:r>
                <a:r>
                  <a:rPr lang="it-IT" dirty="0" err="1">
                    <a:latin typeface="Adobe Caslon Pro"/>
                  </a:rPr>
                  <a:t>analytical</a:t>
                </a:r>
                <a:r>
                  <a:rPr lang="it-IT" dirty="0">
                    <a:latin typeface="Adobe Caslon Pro"/>
                  </a:rPr>
                  <a:t> </a:t>
                </a:r>
                <a:r>
                  <a:rPr lang="it-IT" dirty="0" err="1">
                    <a:latin typeface="Adobe Caslon Pro"/>
                  </a:rPr>
                  <a:t>approaches</a:t>
                </a:r>
                <a:r>
                  <a:rPr lang="it-IT" dirty="0">
                    <a:latin typeface="Adobe Caslon Pro"/>
                  </a:rPr>
                  <a:t> </a:t>
                </a:r>
                <a:r>
                  <a:rPr lang="it-IT" b="1" dirty="0" err="1">
                    <a:latin typeface="Adobe Caslon Pro"/>
                  </a:rPr>
                  <a:t>based</a:t>
                </a:r>
                <a:r>
                  <a:rPr lang="it-IT" b="1" dirty="0">
                    <a:latin typeface="Adobe Caslon Pro"/>
                  </a:rPr>
                  <a:t> on </a:t>
                </a:r>
                <a:r>
                  <a:rPr lang="it-IT" b="1" dirty="0" err="1">
                    <a:latin typeface="Adobe Caslon Pro"/>
                  </a:rPr>
                  <a:t>total</a:t>
                </a:r>
                <a:r>
                  <a:rPr lang="it-IT" b="1" dirty="0">
                    <a:latin typeface="Adobe Caslon Pro"/>
                  </a:rPr>
                  <a:t> </a:t>
                </a:r>
                <a:r>
                  <a:rPr lang="it-IT" b="1" dirty="0" err="1">
                    <a:latin typeface="Adobe Caslon Pro"/>
                  </a:rPr>
                  <a:t>probability</a:t>
                </a:r>
                <a:r>
                  <a:rPr lang="it-IT" b="1" dirty="0">
                    <a:latin typeface="Adobe Caslon Pro"/>
                  </a:rPr>
                  <a:t> </a:t>
                </a:r>
                <a:r>
                  <a:rPr lang="it-IT" b="1" dirty="0" err="1">
                    <a:latin typeface="Adobe Caslon Pro"/>
                  </a:rPr>
                  <a:t>theorem</a:t>
                </a:r>
                <a:r>
                  <a:rPr lang="it-IT" b="1" dirty="0">
                    <a:latin typeface="Adobe Caslon Pro"/>
                  </a:rPr>
                  <a:t> </a:t>
                </a:r>
                <a:r>
                  <a:rPr lang="it-IT" dirty="0">
                    <a:latin typeface="Adobe Caslon Pro"/>
                  </a:rPr>
                  <a:t>for the</a:t>
                </a:r>
                <a:r>
                  <a:rPr lang="it-IT" i="1" dirty="0">
                    <a:latin typeface="Adobe Caslon Pro"/>
                  </a:rPr>
                  <a:t> </a:t>
                </a:r>
                <a:r>
                  <a:rPr lang="it-IT" i="1" dirty="0" err="1">
                    <a:latin typeface="Adobe Caslon Pro"/>
                  </a:rPr>
                  <a:t>yearly</a:t>
                </a:r>
                <a:r>
                  <a:rPr lang="it-IT" i="1" dirty="0">
                    <a:latin typeface="Adobe Caslon Pro"/>
                  </a:rPr>
                  <a:t> </a:t>
                </a:r>
                <a:r>
                  <a:rPr lang="it-IT" i="1" dirty="0" err="1">
                    <a:latin typeface="Adobe Caslon Pro"/>
                  </a:rPr>
                  <a:t>mean</a:t>
                </a:r>
                <a:r>
                  <a:rPr lang="it-IT" i="1" dirty="0">
                    <a:latin typeface="Adobe Caslon Pro"/>
                  </a:rPr>
                  <a:t> </a:t>
                </a:r>
                <a:r>
                  <a:rPr lang="it-IT" i="1" dirty="0" err="1">
                    <a:latin typeface="Adobe Caslon Pro"/>
                  </a:rPr>
                  <a:t>number</a:t>
                </a:r>
                <a:r>
                  <a:rPr lang="it-IT" i="1" dirty="0">
                    <a:latin typeface="Adobe Caslon Pro"/>
                  </a:rPr>
                  <a:t> of events of a </a:t>
                </a:r>
                <a:r>
                  <a:rPr lang="it-IT" i="1" dirty="0" err="1">
                    <a:latin typeface="Adobe Caslon Pro"/>
                  </a:rPr>
                  <a:t>selected</a:t>
                </a:r>
                <a:r>
                  <a:rPr lang="it-IT" i="1" dirty="0">
                    <a:latin typeface="Adobe Caslon Pro"/>
                  </a:rPr>
                  <a:t> </a:t>
                </a:r>
                <a:r>
                  <a:rPr lang="it-IT" i="1" dirty="0" err="1">
                    <a:latin typeface="Adobe Caslon Pro"/>
                  </a:rPr>
                  <a:t>decision</a:t>
                </a:r>
                <a:r>
                  <a:rPr lang="it-IT" i="1" dirty="0">
                    <a:latin typeface="Adobe Caslon Pro"/>
                  </a:rPr>
                  <a:t> </a:t>
                </a:r>
                <a:r>
                  <a:rPr lang="it-IT" i="1" dirty="0" err="1">
                    <a:latin typeface="Adobe Caslon Pro"/>
                  </a:rPr>
                  <a:t>variable</a:t>
                </a:r>
                <a:endParaRPr lang="it-IT" i="1" dirty="0">
                  <a:latin typeface="Adobe Caslon Pro"/>
                </a:endParaRPr>
              </a:p>
              <a:p>
                <a:pPr marL="285750" indent="-285750">
                  <a:buFont typeface="Wingdings" panose="05000000000000000000" pitchFamily="2" charset="2"/>
                  <a:buChar char="§"/>
                </a:pPr>
                <a:endParaRPr lang="it-IT" i="1" dirty="0">
                  <a:latin typeface="Adobe Caslon Pro"/>
                </a:endParaRPr>
              </a:p>
              <a:p>
                <a:pPr marL="285750" indent="-285750">
                  <a:buFont typeface="Wingdings" panose="05000000000000000000" pitchFamily="2" charset="2"/>
                  <a:buChar char="§"/>
                </a:pPr>
                <a:endParaRPr lang="it-IT" i="1" dirty="0">
                  <a:latin typeface="Adobe Caslon Pro"/>
                </a:endParaRPr>
              </a:p>
              <a:p>
                <a:pPr marL="285750" indent="-285750">
                  <a:buFont typeface="Wingdings" panose="05000000000000000000" pitchFamily="2" charset="2"/>
                  <a:buChar char="§"/>
                </a:pPr>
                <a:endParaRPr lang="it-IT" i="1" dirty="0">
                  <a:latin typeface="Adobe Caslon Pro"/>
                </a:endParaRPr>
              </a:p>
              <a:p>
                <a:pPr marL="285750" indent="-285750">
                  <a:buFont typeface="Wingdings" panose="05000000000000000000" pitchFamily="2" charset="2"/>
                  <a:buChar char="§"/>
                </a:pPr>
                <a:endParaRPr lang="it-IT" i="1" dirty="0">
                  <a:latin typeface="Adobe Caslon Pro"/>
                </a:endParaRPr>
              </a:p>
              <a:p>
                <a:endParaRPr lang="it-IT" i="1" dirty="0">
                  <a:latin typeface="Adobe Caslon Pro"/>
                </a:endParaRPr>
              </a:p>
              <a:p>
                <a:pPr marL="285750" indent="-285750">
                  <a:buFont typeface="Wingdings" panose="05000000000000000000" pitchFamily="2" charset="2"/>
                  <a:buChar char="§"/>
                </a:pPr>
                <a:r>
                  <a:rPr lang="it-IT" dirty="0">
                    <a:latin typeface="Adobe Caslon Pro"/>
                  </a:rPr>
                  <a:t>with the </a:t>
                </a:r>
                <a:r>
                  <a:rPr lang="it-IT" dirty="0" err="1">
                    <a:latin typeface="Adobe Caslon Pro"/>
                  </a:rPr>
                  <a:t>underlying</a:t>
                </a:r>
                <a:r>
                  <a:rPr lang="it-IT" dirty="0">
                    <a:latin typeface="Adobe Caslon Pro"/>
                  </a:rPr>
                  <a:t> </a:t>
                </a:r>
                <a:r>
                  <a:rPr lang="it-IT" dirty="0" err="1">
                    <a:latin typeface="Adobe Caslon Pro"/>
                  </a:rPr>
                  <a:t>assumptions</a:t>
                </a:r>
                <a:r>
                  <a:rPr lang="it-IT" dirty="0">
                    <a:latin typeface="Adobe Caslon Pro"/>
                  </a:rPr>
                  <a:t> of:</a:t>
                </a:r>
              </a:p>
              <a:p>
                <a:r>
                  <a:rPr lang="it-IT" dirty="0">
                    <a:latin typeface="Adobe Caslon Pro"/>
                  </a:rPr>
                  <a:t>	- </a:t>
                </a:r>
                <a:r>
                  <a:rPr lang="it-IT" dirty="0" err="1">
                    <a:latin typeface="Adobe Caslon Pro"/>
                  </a:rPr>
                  <a:t>Markovian</a:t>
                </a:r>
                <a:r>
                  <a:rPr lang="it-IT" dirty="0">
                    <a:latin typeface="Adobe Caslon Pro"/>
                  </a:rPr>
                  <a:t> </a:t>
                </a:r>
                <a:r>
                  <a:rPr lang="it-IT" dirty="0" err="1">
                    <a:latin typeface="Adobe Caslon Pro"/>
                  </a:rPr>
                  <a:t>structure</a:t>
                </a:r>
                <a:r>
                  <a:rPr lang="it-IT" dirty="0">
                    <a:latin typeface="Adobe Caslon Pro"/>
                  </a:rPr>
                  <a:t> </a:t>
                </a:r>
                <a:r>
                  <a:rPr lang="it-IT" dirty="0">
                    <a:latin typeface="Adobe Caslon Pro"/>
                    <a:sym typeface="Wingdings" panose="05000000000000000000" pitchFamily="2" charset="2"/>
                  </a:rPr>
                  <a:t> </a:t>
                </a:r>
                <a14:m>
                  <m:oMath xmlns:m="http://schemas.openxmlformats.org/officeDocument/2006/math">
                    <m:r>
                      <a:rPr lang="it-IT" b="0" i="1" smtClean="0">
                        <a:latin typeface="Cambria Math" panose="02040503050406030204" pitchFamily="18" charset="0"/>
                        <a:sym typeface="Wingdings" panose="05000000000000000000" pitchFamily="2" charset="2"/>
                      </a:rPr>
                      <m:t>𝐷𝑉</m:t>
                    </m:r>
                    <m:r>
                      <a:rPr lang="it-IT" i="1">
                        <a:latin typeface="Cambria Math" panose="02040503050406030204" pitchFamily="18" charset="0"/>
                        <a:sym typeface="Wingdings" panose="05000000000000000000" pitchFamily="2" charset="2"/>
                      </a:rPr>
                      <m:t>     </m:t>
                    </m:r>
                    <m:r>
                      <a:rPr lang="it-IT" i="1">
                        <a:latin typeface="Cambria Math" panose="02040503050406030204" pitchFamily="18" charset="0"/>
                        <a:sym typeface="Wingdings" panose="05000000000000000000" pitchFamily="2" charset="2"/>
                      </a:rPr>
                      <m:t>𝐸𝐷𝑃</m:t>
                    </m:r>
                    <m:r>
                      <a:rPr lang="it-IT" i="1">
                        <a:latin typeface="Cambria Math" panose="02040503050406030204" pitchFamily="18" charset="0"/>
                        <a:sym typeface="Wingdings" panose="05000000000000000000" pitchFamily="2" charset="2"/>
                      </a:rPr>
                      <m:t>,</m:t>
                    </m:r>
                    <m:r>
                      <a:rPr lang="it-IT" i="1">
                        <a:latin typeface="Cambria Math" panose="02040503050406030204" pitchFamily="18" charset="0"/>
                        <a:sym typeface="Wingdings" panose="05000000000000000000" pitchFamily="2" charset="2"/>
                      </a:rPr>
                      <m:t>𝐼𝑀</m:t>
                    </m:r>
                    <m:r>
                      <a:rPr lang="it-IT" i="1">
                        <a:latin typeface="Cambria Math" panose="02040503050406030204" pitchFamily="18" charset="0"/>
                        <a:sym typeface="Wingdings" panose="05000000000000000000" pitchFamily="2" charset="2"/>
                      </a:rPr>
                      <m:t>|</m:t>
                    </m:r>
                    <m:r>
                      <a:rPr lang="it-IT" i="1">
                        <a:latin typeface="Cambria Math" panose="02040503050406030204" pitchFamily="18" charset="0"/>
                        <a:sym typeface="Wingdings" panose="05000000000000000000" pitchFamily="2" charset="2"/>
                      </a:rPr>
                      <m:t>𝐷𝑀</m:t>
                    </m:r>
                    <m:r>
                      <a:rPr lang="it-IT" i="1">
                        <a:latin typeface="Cambria Math" panose="02040503050406030204" pitchFamily="18" charset="0"/>
                        <a:sym typeface="Wingdings" panose="05000000000000000000" pitchFamily="2" charset="2"/>
                      </a:rPr>
                      <m:t>=</m:t>
                    </m:r>
                    <m:r>
                      <a:rPr lang="it-IT" i="1">
                        <a:latin typeface="Cambria Math" panose="02040503050406030204" pitchFamily="18" charset="0"/>
                        <a:sym typeface="Wingdings" panose="05000000000000000000" pitchFamily="2" charset="2"/>
                      </a:rPr>
                      <m:t>𝑑𝑚</m:t>
                    </m:r>
                    <m:r>
                      <a:rPr lang="it-IT" i="1">
                        <a:latin typeface="Cambria Math" panose="02040503050406030204" pitchFamily="18" charset="0"/>
                        <a:sym typeface="Wingdings" panose="05000000000000000000" pitchFamily="2" charset="2"/>
                      </a:rPr>
                      <m:t>   ;</m:t>
                    </m:r>
                    <m:r>
                      <a:rPr lang="it-IT" i="1" smtClean="0">
                        <a:latin typeface="Cambria Math" panose="02040503050406030204" pitchFamily="18" charset="0"/>
                        <a:sym typeface="Wingdings" panose="05000000000000000000" pitchFamily="2" charset="2"/>
                      </a:rPr>
                      <m:t>𝐷</m:t>
                    </m:r>
                    <m:r>
                      <a:rPr lang="it-IT" b="0" i="1" smtClean="0">
                        <a:latin typeface="Cambria Math" panose="02040503050406030204" pitchFamily="18" charset="0"/>
                        <a:sym typeface="Wingdings" panose="05000000000000000000" pitchFamily="2" charset="2"/>
                      </a:rPr>
                      <m:t>𝑀</m:t>
                    </m:r>
                    <m:r>
                      <a:rPr lang="it-IT" i="1">
                        <a:latin typeface="Cambria Math" panose="02040503050406030204" pitchFamily="18" charset="0"/>
                        <a:sym typeface="Wingdings" panose="05000000000000000000" pitchFamily="2" charset="2"/>
                      </a:rPr>
                      <m:t>     </m:t>
                    </m:r>
                    <m:r>
                      <a:rPr lang="it-IT" i="1">
                        <a:latin typeface="Cambria Math" panose="02040503050406030204" pitchFamily="18" charset="0"/>
                        <a:sym typeface="Wingdings" panose="05000000000000000000" pitchFamily="2" charset="2"/>
                      </a:rPr>
                      <m:t>𝐼𝑀</m:t>
                    </m:r>
                    <m:r>
                      <a:rPr lang="it-IT" i="1">
                        <a:latin typeface="Cambria Math" panose="02040503050406030204" pitchFamily="18" charset="0"/>
                        <a:sym typeface="Wingdings" panose="05000000000000000000" pitchFamily="2" charset="2"/>
                      </a:rPr>
                      <m:t>|</m:t>
                    </m:r>
                    <m:r>
                      <a:rPr lang="it-IT" b="0" i="1" smtClean="0">
                        <a:latin typeface="Cambria Math" panose="02040503050406030204" pitchFamily="18" charset="0"/>
                        <a:sym typeface="Wingdings" panose="05000000000000000000" pitchFamily="2" charset="2"/>
                      </a:rPr>
                      <m:t>𝐸𝐷𝑃</m:t>
                    </m:r>
                    <m:r>
                      <a:rPr lang="it-IT" i="1">
                        <a:latin typeface="Cambria Math" panose="02040503050406030204" pitchFamily="18" charset="0"/>
                        <a:sym typeface="Wingdings" panose="05000000000000000000" pitchFamily="2" charset="2"/>
                      </a:rPr>
                      <m:t>=</m:t>
                    </m:r>
                    <m:r>
                      <a:rPr lang="it-IT" b="0" i="1" smtClean="0">
                        <a:latin typeface="Cambria Math" panose="02040503050406030204" pitchFamily="18" charset="0"/>
                        <a:sym typeface="Wingdings" panose="05000000000000000000" pitchFamily="2" charset="2"/>
                      </a:rPr>
                      <m:t>𝑒𝑑𝑝</m:t>
                    </m:r>
                  </m:oMath>
                </a14:m>
                <a:r>
                  <a:rPr lang="it-IT" dirty="0">
                    <a:latin typeface="Adobe Caslon Pro"/>
                  </a:rPr>
                  <a:t>;</a:t>
                </a:r>
              </a:p>
              <a:p>
                <a:r>
                  <a:rPr lang="it-IT" dirty="0">
                    <a:latin typeface="Adobe Caslon Pro"/>
                  </a:rPr>
                  <a:t>	- No-aging </a:t>
                </a:r>
                <a:r>
                  <a:rPr lang="it-IT" dirty="0" err="1">
                    <a:latin typeface="Adobe Caslon Pro"/>
                  </a:rPr>
                  <a:t>effects</a:t>
                </a:r>
                <a:r>
                  <a:rPr lang="it-IT" dirty="0">
                    <a:latin typeface="Adobe Caslon Pro"/>
                  </a:rPr>
                  <a:t> on </a:t>
                </a:r>
                <a:r>
                  <a:rPr lang="it-IT" dirty="0" err="1">
                    <a:latin typeface="Adobe Caslon Pro"/>
                  </a:rPr>
                  <a:t>structures</a:t>
                </a:r>
                <a:r>
                  <a:rPr lang="it-IT" dirty="0">
                    <a:latin typeface="Adobe Caslon Pro"/>
                  </a:rPr>
                  <a:t>;</a:t>
                </a:r>
              </a:p>
              <a:p>
                <a:r>
                  <a:rPr lang="it-IT" dirty="0">
                    <a:latin typeface="Adobe Caslon Pro"/>
                  </a:rPr>
                  <a:t>	- </a:t>
                </a:r>
                <a:r>
                  <a:rPr lang="it-IT" dirty="0" err="1">
                    <a:latin typeface="Adobe Caslon Pro"/>
                  </a:rPr>
                  <a:t>Poisson’s</a:t>
                </a:r>
                <a:r>
                  <a:rPr lang="it-IT" dirty="0">
                    <a:latin typeface="Adobe Caslon Pro"/>
                  </a:rPr>
                  <a:t> </a:t>
                </a:r>
                <a:r>
                  <a:rPr lang="it-IT" dirty="0" err="1">
                    <a:latin typeface="Adobe Caslon Pro"/>
                  </a:rPr>
                  <a:t>processes</a:t>
                </a:r>
                <a:r>
                  <a:rPr lang="it-IT" dirty="0">
                    <a:latin typeface="Adobe Caslon Pro"/>
                  </a:rPr>
                  <a:t> </a:t>
                </a:r>
                <a:r>
                  <a:rPr lang="it-IT" dirty="0">
                    <a:latin typeface="Adobe Caslon Pro"/>
                    <a:sym typeface="Wingdings" panose="05000000000000000000" pitchFamily="2" charset="2"/>
                  </a:rPr>
                  <a:t> </a:t>
                </a:r>
                <a:r>
                  <a:rPr lang="it-IT" dirty="0" err="1">
                    <a:latin typeface="Adobe Caslon Pro"/>
                    <a:sym typeface="Wingdings" panose="05000000000000000000" pitchFamily="2" charset="2"/>
                  </a:rPr>
                  <a:t>m</a:t>
                </a:r>
                <a:r>
                  <a:rPr lang="it-IT" dirty="0" err="1">
                    <a:latin typeface="Adobe Caslon Pro"/>
                  </a:rPr>
                  <a:t>emoryless</a:t>
                </a:r>
                <a:r>
                  <a:rPr lang="it-IT" dirty="0">
                    <a:latin typeface="Adobe Caslon Pro"/>
                  </a:rPr>
                  <a:t> </a:t>
                </a:r>
                <a:r>
                  <a:rPr lang="it-IT" dirty="0" err="1">
                    <a:latin typeface="Adobe Caslon Pro"/>
                  </a:rPr>
                  <a:t>seismic</a:t>
                </a:r>
                <a:r>
                  <a:rPr lang="it-IT" dirty="0">
                    <a:latin typeface="Adobe Caslon Pro"/>
                  </a:rPr>
                  <a:t> events.</a:t>
                </a:r>
              </a:p>
              <a:p>
                <a:endParaRPr lang="it-IT" dirty="0">
                  <a:latin typeface="Adobe Caslon Pro"/>
                </a:endParaRPr>
              </a:p>
            </p:txBody>
          </p:sp>
        </mc:Choice>
        <mc:Fallback xmlns="">
          <p:sp>
            <p:nvSpPr>
              <p:cNvPr id="4" name="Segnaposto testo 3"/>
              <p:cNvSpPr>
                <a:spLocks noGrp="1" noRot="1" noChangeAspect="1" noMove="1" noResize="1" noEditPoints="1" noAdjustHandles="1" noChangeArrowheads="1" noChangeShapeType="1" noTextEdit="1"/>
              </p:cNvSpPr>
              <p:nvPr>
                <p:ph type="body" sz="quarter" idx="12"/>
              </p:nvPr>
            </p:nvSpPr>
            <p:spPr>
              <a:xfrm>
                <a:off x="741122" y="2481263"/>
                <a:ext cx="10185378" cy="585262"/>
              </a:xfrm>
              <a:blipFill>
                <a:blip r:embed="rId3"/>
                <a:stretch>
                  <a:fillRect l="-419" t="-9375" b="-591667"/>
                </a:stretch>
              </a:blipFill>
            </p:spPr>
            <p:txBody>
              <a:bodyPr/>
              <a:lstStyle/>
              <a:p>
                <a:r>
                  <a:rPr lang="it-IT">
                    <a:noFill/>
                  </a:rPr>
                  <a:t> </a:t>
                </a:r>
              </a:p>
            </p:txBody>
          </p:sp>
        </mc:Fallback>
      </mc:AlternateContent>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5</a:t>
            </a:fld>
            <a:endParaRPr lang="it-IT" dirty="0">
              <a:latin typeface="Adobe Caslon Pro"/>
            </a:endParaRPr>
          </a:p>
        </p:txBody>
      </p:sp>
      <p:graphicFrame>
        <p:nvGraphicFramePr>
          <p:cNvPr id="5" name="Tabella 6">
            <a:extLst>
              <a:ext uri="{FF2B5EF4-FFF2-40B4-BE49-F238E27FC236}">
                <a16:creationId xmlns:a16="http://schemas.microsoft.com/office/drawing/2014/main" id="{4E2983C5-5298-4039-8AE4-A9BA96F3EF75}"/>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b="1" i="0" u="none" kern="1200" dirty="0" err="1">
                          <a:solidFill>
                            <a:schemeClr val="bg1"/>
                          </a:solidFill>
                          <a:latin typeface="Adobe Caslon Pro"/>
                          <a:ea typeface="+mn-ea"/>
                          <a:cs typeface="Arial" panose="020B0604020202020204" pitchFamily="34" charset="0"/>
                        </a:rPr>
                        <a:t>Introduction</a:t>
                      </a:r>
                      <a:endParaRPr lang="it-IT" sz="1800" b="1" i="0" u="none" kern="1200" dirty="0">
                        <a:solidFill>
                          <a:schemeClr val="bg1"/>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grpSp>
        <p:nvGrpSpPr>
          <p:cNvPr id="28" name="Gruppo 27">
            <a:extLst>
              <a:ext uri="{FF2B5EF4-FFF2-40B4-BE49-F238E27FC236}">
                <a16:creationId xmlns:a16="http://schemas.microsoft.com/office/drawing/2014/main" id="{B622D837-5877-4084-B587-113240DC2C94}"/>
              </a:ext>
            </a:extLst>
          </p:cNvPr>
          <p:cNvGrpSpPr/>
          <p:nvPr/>
        </p:nvGrpSpPr>
        <p:grpSpPr>
          <a:xfrm>
            <a:off x="2903424" y="373469"/>
            <a:ext cx="1829461" cy="618073"/>
            <a:chOff x="2903424" y="211809"/>
            <a:chExt cx="1829461" cy="618073"/>
          </a:xfrm>
        </p:grpSpPr>
        <p:pic>
          <p:nvPicPr>
            <p:cNvPr id="29" name="Immagine 28">
              <a:extLst>
                <a:ext uri="{FF2B5EF4-FFF2-40B4-BE49-F238E27FC236}">
                  <a16:creationId xmlns:a16="http://schemas.microsoft.com/office/drawing/2014/main" id="{1F292E8E-DC6A-435A-8855-A83A9B725F0E}"/>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27" name="Gruppo 26">
              <a:extLst>
                <a:ext uri="{FF2B5EF4-FFF2-40B4-BE49-F238E27FC236}">
                  <a16:creationId xmlns:a16="http://schemas.microsoft.com/office/drawing/2014/main" id="{F07FE44B-2657-4BD2-A704-913BA47E0C7D}"/>
                </a:ext>
              </a:extLst>
            </p:cNvPr>
            <p:cNvGrpSpPr/>
            <p:nvPr/>
          </p:nvGrpSpPr>
          <p:grpSpPr>
            <a:xfrm>
              <a:off x="2903424" y="230872"/>
              <a:ext cx="1389573" cy="599010"/>
              <a:chOff x="2981720" y="122642"/>
              <a:chExt cx="1389573" cy="599010"/>
            </a:xfrm>
          </p:grpSpPr>
          <p:pic>
            <p:nvPicPr>
              <p:cNvPr id="31" name="Picture 2" descr="ITN Inspire Logo">
                <a:extLst>
                  <a:ext uri="{FF2B5EF4-FFF2-40B4-BE49-F238E27FC236}">
                    <a16:creationId xmlns:a16="http://schemas.microsoft.com/office/drawing/2014/main" id="{0EDF2DBF-A132-43C6-B07D-7207748753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TN Inspire Logo">
                <a:extLst>
                  <a:ext uri="{FF2B5EF4-FFF2-40B4-BE49-F238E27FC236}">
                    <a16:creationId xmlns:a16="http://schemas.microsoft.com/office/drawing/2014/main" id="{DECC09B9-ACB8-4E23-888D-73F5CA1E46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 name="CasellaDiTesto 33">
            <a:extLst>
              <a:ext uri="{FF2B5EF4-FFF2-40B4-BE49-F238E27FC236}">
                <a16:creationId xmlns:a16="http://schemas.microsoft.com/office/drawing/2014/main" id="{39023696-3356-4DE9-A99A-E913FC5FA916}"/>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6"/>
              </a:rPr>
              <a:t>chiara.nardin@unitn.it</a:t>
            </a:r>
            <a:endParaRPr lang="it-IT" sz="1400" dirty="0">
              <a:latin typeface="Adobe Caslon Pro"/>
            </a:endParaRPr>
          </a:p>
        </p:txBody>
      </p:sp>
      <p:sp>
        <p:nvSpPr>
          <p:cNvPr id="3" name="Segnaposto testo 2"/>
          <p:cNvSpPr>
            <a:spLocks noGrp="1"/>
          </p:cNvSpPr>
          <p:nvPr>
            <p:ph type="body" sz="quarter" idx="11"/>
          </p:nvPr>
        </p:nvSpPr>
        <p:spPr>
          <a:xfrm>
            <a:off x="741121" y="1903655"/>
            <a:ext cx="6746875" cy="428625"/>
          </a:xfrm>
        </p:spPr>
        <p:txBody>
          <a:bodyPr/>
          <a:lstStyle/>
          <a:p>
            <a:r>
              <a:rPr lang="it-IT" dirty="0">
                <a:latin typeface="Adobe Caslon Pro"/>
              </a:rPr>
              <a:t>The </a:t>
            </a:r>
            <a:r>
              <a:rPr lang="it-IT" b="1" dirty="0">
                <a:latin typeface="Adobe Caslon Pro"/>
              </a:rPr>
              <a:t>PEER-PBEE</a:t>
            </a:r>
            <a:r>
              <a:rPr lang="it-IT" dirty="0">
                <a:latin typeface="Adobe Caslon Pro"/>
              </a:rPr>
              <a:t> Framework</a:t>
            </a:r>
            <a:endParaRPr lang="en-GB" dirty="0">
              <a:latin typeface="Adobe Caslon Pro"/>
            </a:endParaRPr>
          </a:p>
        </p:txBody>
      </p:sp>
      <p:pic>
        <p:nvPicPr>
          <p:cNvPr id="23" name="Immagine 22">
            <a:extLst>
              <a:ext uri="{FF2B5EF4-FFF2-40B4-BE49-F238E27FC236}">
                <a16:creationId xmlns:a16="http://schemas.microsoft.com/office/drawing/2014/main" id="{BA9E1E84-F6D2-4B36-BB2F-C8F04048C378}"/>
              </a:ext>
            </a:extLst>
          </p:cNvPr>
          <p:cNvPicPr>
            <a:picLocks noChangeAspect="1"/>
          </p:cNvPicPr>
          <p:nvPr/>
        </p:nvPicPr>
        <p:blipFill>
          <a:blip r:embed="rId7"/>
          <a:stretch>
            <a:fillRect/>
          </a:stretch>
        </p:blipFill>
        <p:spPr>
          <a:xfrm>
            <a:off x="2084346" y="3977856"/>
            <a:ext cx="7305675" cy="809625"/>
          </a:xfrm>
          <a:prstGeom prst="rect">
            <a:avLst/>
          </a:prstGeom>
        </p:spPr>
      </p:pic>
      <p:pic>
        <p:nvPicPr>
          <p:cNvPr id="24" name="Immagine 23">
            <a:extLst>
              <a:ext uri="{FF2B5EF4-FFF2-40B4-BE49-F238E27FC236}">
                <a16:creationId xmlns:a16="http://schemas.microsoft.com/office/drawing/2014/main" id="{5948F14F-C438-493F-9622-D6F3F0380159}"/>
              </a:ext>
            </a:extLst>
          </p:cNvPr>
          <p:cNvPicPr>
            <a:picLocks noChangeAspect="1"/>
          </p:cNvPicPr>
          <p:nvPr/>
        </p:nvPicPr>
        <p:blipFill>
          <a:blip r:embed="rId8"/>
          <a:stretch>
            <a:fillRect/>
          </a:stretch>
        </p:blipFill>
        <p:spPr>
          <a:xfrm>
            <a:off x="4292997" y="3396831"/>
            <a:ext cx="3505200" cy="581025"/>
          </a:xfrm>
          <a:prstGeom prst="rect">
            <a:avLst/>
          </a:prstGeom>
        </p:spPr>
      </p:pic>
      <p:cxnSp>
        <p:nvCxnSpPr>
          <p:cNvPr id="17" name="Connettore diritto 16">
            <a:extLst>
              <a:ext uri="{FF2B5EF4-FFF2-40B4-BE49-F238E27FC236}">
                <a16:creationId xmlns:a16="http://schemas.microsoft.com/office/drawing/2014/main" id="{36A462F5-F6A8-48F8-9C1E-4287AF852735}"/>
              </a:ext>
            </a:extLst>
          </p:cNvPr>
          <p:cNvCxnSpPr>
            <a:cxnSpLocks/>
          </p:cNvCxnSpPr>
          <p:nvPr/>
        </p:nvCxnSpPr>
        <p:spPr>
          <a:xfrm>
            <a:off x="4000982" y="3066525"/>
            <a:ext cx="5389039" cy="0"/>
          </a:xfrm>
          <a:prstGeom prst="line">
            <a:avLst/>
          </a:prstGeom>
          <a:ln w="57150">
            <a:solidFill>
              <a:srgbClr val="A01625"/>
            </a:solidFill>
          </a:ln>
        </p:spPr>
        <p:style>
          <a:lnRef idx="1">
            <a:schemeClr val="accent1"/>
          </a:lnRef>
          <a:fillRef idx="0">
            <a:schemeClr val="accent1"/>
          </a:fillRef>
          <a:effectRef idx="0">
            <a:schemeClr val="accent1"/>
          </a:effectRef>
          <a:fontRef idx="minor">
            <a:schemeClr val="tx1"/>
          </a:fontRef>
        </p:style>
      </p:cxnSp>
      <p:sp>
        <p:nvSpPr>
          <p:cNvPr id="19" name="Ovale 18">
            <a:extLst>
              <a:ext uri="{FF2B5EF4-FFF2-40B4-BE49-F238E27FC236}">
                <a16:creationId xmlns:a16="http://schemas.microsoft.com/office/drawing/2014/main" id="{A9798A96-EC9F-4963-AFC5-E8AD30D9B966}"/>
              </a:ext>
            </a:extLst>
          </p:cNvPr>
          <p:cNvSpPr/>
          <p:nvPr/>
        </p:nvSpPr>
        <p:spPr>
          <a:xfrm>
            <a:off x="1944545" y="4062975"/>
            <a:ext cx="901003" cy="585261"/>
          </a:xfrm>
          <a:prstGeom prst="ellipse">
            <a:avLst/>
          </a:prstGeom>
          <a:noFill/>
          <a:ln w="38100">
            <a:solidFill>
              <a:srgbClr val="A016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dobe Caslon Pro"/>
            </a:endParaRPr>
          </a:p>
        </p:txBody>
      </p:sp>
      <p:cxnSp>
        <p:nvCxnSpPr>
          <p:cNvPr id="20" name="Connettore 2 19" title="Standard Normal CDF">
            <a:extLst>
              <a:ext uri="{FF2B5EF4-FFF2-40B4-BE49-F238E27FC236}">
                <a16:creationId xmlns:a16="http://schemas.microsoft.com/office/drawing/2014/main" id="{FFAF0166-D275-4785-BAF8-DED6C79EFCA8}"/>
              </a:ext>
            </a:extLst>
          </p:cNvPr>
          <p:cNvCxnSpPr>
            <a:cxnSpLocks/>
            <a:endCxn id="19" idx="0"/>
          </p:cNvCxnSpPr>
          <p:nvPr/>
        </p:nvCxnSpPr>
        <p:spPr>
          <a:xfrm flipH="1">
            <a:off x="2395047" y="3066525"/>
            <a:ext cx="1548060" cy="996450"/>
          </a:xfrm>
          <a:prstGeom prst="straightConnector1">
            <a:avLst/>
          </a:prstGeom>
          <a:ln w="38100">
            <a:solidFill>
              <a:srgbClr val="A0162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046D6BDF-61DA-40FA-B352-4892602A31B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4537205" y="5360223"/>
            <a:ext cx="327508" cy="347560"/>
          </a:xfrm>
          <a:prstGeom prst="rect">
            <a:avLst/>
          </a:prstGeom>
        </p:spPr>
      </p:pic>
      <p:pic>
        <p:nvPicPr>
          <p:cNvPr id="30" name="Immagine 29">
            <a:extLst>
              <a:ext uri="{FF2B5EF4-FFF2-40B4-BE49-F238E27FC236}">
                <a16:creationId xmlns:a16="http://schemas.microsoft.com/office/drawing/2014/main" id="{B5F38166-FAD1-4C03-B3D5-FCF70333219A}"/>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7313609" y="5349590"/>
            <a:ext cx="327508" cy="347560"/>
          </a:xfrm>
          <a:prstGeom prst="rect">
            <a:avLst/>
          </a:prstGeom>
        </p:spPr>
      </p:pic>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F75609F8-37CE-4736-AF70-2FE3FEE16516}"/>
                  </a:ext>
                </a:extLst>
              </p:cNvPr>
              <p:cNvSpPr txBox="1"/>
              <p:nvPr/>
            </p:nvSpPr>
            <p:spPr>
              <a:xfrm>
                <a:off x="9757317" y="4170939"/>
                <a:ext cx="8251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(1)</m:t>
                      </m:r>
                    </m:oMath>
                  </m:oMathPara>
                </a14:m>
                <a:endParaRPr lang="it-IT" dirty="0"/>
              </a:p>
            </p:txBody>
          </p:sp>
        </mc:Choice>
        <mc:Fallback xmlns="">
          <p:sp>
            <p:nvSpPr>
              <p:cNvPr id="2" name="CasellaDiTesto 1">
                <a:extLst>
                  <a:ext uri="{FF2B5EF4-FFF2-40B4-BE49-F238E27FC236}">
                    <a16:creationId xmlns:a16="http://schemas.microsoft.com/office/drawing/2014/main" id="{F75609F8-37CE-4736-AF70-2FE3FEE16516}"/>
                  </a:ext>
                </a:extLst>
              </p:cNvPr>
              <p:cNvSpPr txBox="1">
                <a:spLocks noRot="1" noChangeAspect="1" noMove="1" noResize="1" noEditPoints="1" noAdjustHandles="1" noChangeArrowheads="1" noChangeShapeType="1" noTextEdit="1"/>
              </p:cNvSpPr>
              <p:nvPr/>
            </p:nvSpPr>
            <p:spPr>
              <a:xfrm>
                <a:off x="9757317" y="4170939"/>
                <a:ext cx="825190" cy="369332"/>
              </a:xfrm>
              <a:prstGeom prst="rect">
                <a:avLst/>
              </a:prstGeom>
              <a:blipFill>
                <a:blip r:embed="rId11"/>
                <a:stretch>
                  <a:fillRect b="-13115"/>
                </a:stretch>
              </a:blipFill>
            </p:spPr>
            <p:txBody>
              <a:bodyPr/>
              <a:lstStyle/>
              <a:p>
                <a:r>
                  <a:rPr lang="it-IT">
                    <a:noFill/>
                  </a:rPr>
                  <a:t> </a:t>
                </a:r>
              </a:p>
            </p:txBody>
          </p:sp>
        </mc:Fallback>
      </mc:AlternateContent>
    </p:spTree>
    <p:extLst>
      <p:ext uri="{BB962C8B-B14F-4D97-AF65-F5344CB8AC3E}">
        <p14:creationId xmlns:p14="http://schemas.microsoft.com/office/powerpoint/2010/main" val="10715838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p:txBody>
          <a:bodyPr/>
          <a:lstStyle/>
          <a:p>
            <a:r>
              <a:rPr lang="it-IT" dirty="0" err="1">
                <a:latin typeface="Adobe Caslon Pro"/>
              </a:rPr>
              <a:t>Computation</a:t>
            </a:r>
            <a:r>
              <a:rPr lang="it-IT" dirty="0">
                <a:latin typeface="Adobe Caslon Pro"/>
              </a:rPr>
              <a:t> of </a:t>
            </a:r>
            <a:r>
              <a:rPr lang="it-IT" dirty="0" err="1">
                <a:latin typeface="Adobe Caslon Pro"/>
              </a:rPr>
              <a:t>fragility</a:t>
            </a:r>
            <a:r>
              <a:rPr lang="it-IT" dirty="0">
                <a:latin typeface="Adobe Caslon Pro"/>
              </a:rPr>
              <a:t> </a:t>
            </a:r>
            <a:r>
              <a:rPr lang="it-IT" dirty="0" err="1">
                <a:latin typeface="Adobe Caslon Pro"/>
              </a:rPr>
              <a:t>function</a:t>
            </a:r>
            <a:endParaRPr lang="en-GB" dirty="0">
              <a:latin typeface="Adobe Caslon Pro"/>
            </a:endParaRP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50</a:t>
            </a:fld>
            <a:endParaRPr lang="it-IT" dirty="0">
              <a:latin typeface="Adobe Caslon Pro"/>
            </a:endParaRPr>
          </a:p>
        </p:txBody>
      </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24" name="Gruppo 23">
            <a:extLst>
              <a:ext uri="{FF2B5EF4-FFF2-40B4-BE49-F238E27FC236}">
                <a16:creationId xmlns:a16="http://schemas.microsoft.com/office/drawing/2014/main" id="{D6C6AEDA-F296-41EE-BFFE-38F0D3968B00}"/>
              </a:ext>
            </a:extLst>
          </p:cNvPr>
          <p:cNvGrpSpPr/>
          <p:nvPr/>
        </p:nvGrpSpPr>
        <p:grpSpPr>
          <a:xfrm>
            <a:off x="2903424" y="373469"/>
            <a:ext cx="1829461" cy="618073"/>
            <a:chOff x="2903424" y="211809"/>
            <a:chExt cx="1829461" cy="618073"/>
          </a:xfrm>
        </p:grpSpPr>
        <p:pic>
          <p:nvPicPr>
            <p:cNvPr id="25" name="Immagine 24">
              <a:extLst>
                <a:ext uri="{FF2B5EF4-FFF2-40B4-BE49-F238E27FC236}">
                  <a16:creationId xmlns:a16="http://schemas.microsoft.com/office/drawing/2014/main" id="{30DB6A93-48E5-48DF-BFCE-D1DF2053F71C}"/>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26" name="Gruppo 25">
              <a:extLst>
                <a:ext uri="{FF2B5EF4-FFF2-40B4-BE49-F238E27FC236}">
                  <a16:creationId xmlns:a16="http://schemas.microsoft.com/office/drawing/2014/main" id="{CE4C336B-915E-4F53-A9C4-CEA517CAC39B}"/>
                </a:ext>
              </a:extLst>
            </p:cNvPr>
            <p:cNvGrpSpPr/>
            <p:nvPr/>
          </p:nvGrpSpPr>
          <p:grpSpPr>
            <a:xfrm>
              <a:off x="2903424" y="230872"/>
              <a:ext cx="1389573" cy="599010"/>
              <a:chOff x="2981720" y="122642"/>
              <a:chExt cx="1389573" cy="599010"/>
            </a:xfrm>
          </p:grpSpPr>
          <p:pic>
            <p:nvPicPr>
              <p:cNvPr id="27" name="Picture 2" descr="ITN Inspire Logo">
                <a:extLst>
                  <a:ext uri="{FF2B5EF4-FFF2-40B4-BE49-F238E27FC236}">
                    <a16:creationId xmlns:a16="http://schemas.microsoft.com/office/drawing/2014/main" id="{7FE60B3D-930C-4B12-A5BA-D1A063582A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TN Inspire Logo">
                <a:extLst>
                  <a:ext uri="{FF2B5EF4-FFF2-40B4-BE49-F238E27FC236}">
                    <a16:creationId xmlns:a16="http://schemas.microsoft.com/office/drawing/2014/main" id="{5484B6C1-8162-4AA1-A6AE-0EA7622126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mc:AlternateContent xmlns:mc="http://schemas.openxmlformats.org/markup-compatibility/2006" xmlns:a14="http://schemas.microsoft.com/office/drawing/2010/main">
        <mc:Choice Requires="a14">
          <p:sp>
            <p:nvSpPr>
              <p:cNvPr id="19" name="Segnaposto testo 3">
                <a:extLst>
                  <a:ext uri="{FF2B5EF4-FFF2-40B4-BE49-F238E27FC236}">
                    <a16:creationId xmlns:a16="http://schemas.microsoft.com/office/drawing/2014/main" id="{D3A44308-0E12-4E2F-9919-657B2A4770E5}"/>
                  </a:ext>
                </a:extLst>
              </p:cNvPr>
              <p:cNvSpPr txBox="1">
                <a:spLocks/>
              </p:cNvSpPr>
              <p:nvPr/>
            </p:nvSpPr>
            <p:spPr>
              <a:xfrm>
                <a:off x="807917" y="2603351"/>
                <a:ext cx="10576165" cy="4254649"/>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pPr>
                <a:r>
                  <a:rPr lang="it-IT" dirty="0">
                    <a:latin typeface="Adobe Caslon Pro"/>
                  </a:rPr>
                  <a:t>For a </a:t>
                </a:r>
                <a:r>
                  <a:rPr lang="it-IT" dirty="0" err="1">
                    <a:latin typeface="Adobe Caslon Pro"/>
                  </a:rPr>
                  <a:t>generic</a:t>
                </a:r>
                <a:r>
                  <a:rPr lang="it-IT" dirty="0">
                    <a:latin typeface="Adobe Caslon Pro"/>
                  </a:rPr>
                  <a:t> </a:t>
                </a:r>
                <a14:m>
                  <m:oMath xmlns:m="http://schemas.openxmlformats.org/officeDocument/2006/math">
                    <m:r>
                      <a:rPr lang="it-IT" b="0" i="1" smtClean="0">
                        <a:latin typeface="Cambria Math" panose="02040503050406030204" pitchFamily="18" charset="0"/>
                      </a:rPr>
                      <m:t>𝑓</m:t>
                    </m:r>
                    <m:r>
                      <a:rPr lang="it-IT" b="0" i="1" smtClean="0">
                        <a:latin typeface="Cambria Math" panose="02040503050406030204" pitchFamily="18" charset="0"/>
                      </a:rPr>
                      <m:t>(</m:t>
                    </m:r>
                    <m:r>
                      <a:rPr lang="it-IT" b="0" i="1" smtClean="0">
                        <a:latin typeface="Cambria Math" panose="02040503050406030204" pitchFamily="18" charset="0"/>
                      </a:rPr>
                      <m:t>𝑥</m:t>
                    </m:r>
                    <m:r>
                      <a:rPr lang="it-IT" b="0" i="1" smtClean="0">
                        <a:latin typeface="Cambria Math" panose="02040503050406030204" pitchFamily="18" charset="0"/>
                      </a:rPr>
                      <m:t>;</m:t>
                    </m:r>
                    <m:r>
                      <a:rPr lang="it-IT" b="1" i="1" smtClean="0">
                        <a:latin typeface="Cambria Math" panose="02040503050406030204" pitchFamily="18" charset="0"/>
                      </a:rPr>
                      <m:t>𝜽</m:t>
                    </m:r>
                    <m:r>
                      <a:rPr lang="it-IT" b="0" i="1" smtClean="0">
                        <a:latin typeface="Cambria Math" panose="02040503050406030204" pitchFamily="18" charset="0"/>
                      </a:rPr>
                      <m:t>)</m:t>
                    </m:r>
                  </m:oMath>
                </a14:m>
                <a:endParaRPr lang="it-IT" dirty="0">
                  <a:latin typeface="Adobe Caslon Pro"/>
                </a:endParaRPr>
              </a:p>
              <a:p>
                <a:pPr>
                  <a:lnSpc>
                    <a:spcPct val="125000"/>
                  </a:lnSpc>
                </a:pPr>
                <a:endParaRPr lang="it-IT" sz="400" dirty="0">
                  <a:latin typeface="Adobe Caslon Pro"/>
                </a:endParaRPr>
              </a:p>
              <a:p>
                <a:pPr>
                  <a:lnSpc>
                    <a:spcPct val="125000"/>
                  </a:lnSpc>
                </a:pPr>
                <a:endParaRPr lang="it-IT" dirty="0">
                  <a:latin typeface="Adobe Caslon Pro"/>
                </a:endParaRPr>
              </a:p>
              <a:p>
                <a:pPr>
                  <a:lnSpc>
                    <a:spcPct val="125000"/>
                  </a:lnSpc>
                </a:pPr>
                <a:r>
                  <a:rPr lang="it-IT" dirty="0">
                    <a:latin typeface="Adobe Caslon Pro"/>
                  </a:rPr>
                  <a:t>And the log </a:t>
                </a:r>
                <a:r>
                  <a:rPr lang="it-IT" dirty="0" err="1">
                    <a:latin typeface="Adobe Caslon Pro"/>
                  </a:rPr>
                  <a:t>likelihood</a:t>
                </a:r>
                <a:endParaRPr lang="it-IT" dirty="0">
                  <a:latin typeface="Adobe Caslon Pro"/>
                </a:endParaRPr>
              </a:p>
              <a:p>
                <a:pPr>
                  <a:lnSpc>
                    <a:spcPct val="125000"/>
                  </a:lnSpc>
                </a:pPr>
                <a:endParaRPr lang="it-IT" dirty="0">
                  <a:latin typeface="Adobe Caslon Pro"/>
                </a:endParaRPr>
              </a:p>
              <a:p>
                <a:pPr>
                  <a:lnSpc>
                    <a:spcPct val="125000"/>
                  </a:lnSpc>
                </a:pPr>
                <a:endParaRPr lang="it-IT" sz="700" dirty="0">
                  <a:latin typeface="Adobe Caslon Pro"/>
                </a:endParaRPr>
              </a:p>
              <a:p>
                <a:pPr>
                  <a:lnSpc>
                    <a:spcPct val="125000"/>
                  </a:lnSpc>
                </a:pPr>
                <a:r>
                  <a:rPr lang="it-IT" dirty="0" err="1">
                    <a:latin typeface="Adobe Caslon Pro"/>
                  </a:rPr>
                  <a:t>Estimation</a:t>
                </a:r>
                <a:r>
                  <a:rPr lang="it-IT" dirty="0">
                    <a:latin typeface="Adobe Caslon Pro"/>
                  </a:rPr>
                  <a:t> of </a:t>
                </a:r>
                <a:r>
                  <a:rPr lang="it-IT" dirty="0" err="1">
                    <a:latin typeface="Adobe Caslon Pro"/>
                  </a:rPr>
                  <a:t>parameters</a:t>
                </a:r>
                <a:r>
                  <a:rPr lang="it-IT" dirty="0">
                    <a:latin typeface="Adobe Caslon Pro"/>
                  </a:rPr>
                  <a:t> by </a:t>
                </a:r>
                <a:r>
                  <a:rPr lang="it-IT" dirty="0" err="1">
                    <a:latin typeface="Adobe Caslon Pro"/>
                  </a:rPr>
                  <a:t>optimization</a:t>
                </a:r>
                <a:endParaRPr lang="it-IT" dirty="0">
                  <a:latin typeface="Adobe Caslon Pro"/>
                </a:endParaRPr>
              </a:p>
              <a:p>
                <a:pPr>
                  <a:lnSpc>
                    <a:spcPct val="125000"/>
                  </a:lnSpc>
                </a:pPr>
                <a:endParaRPr lang="it-IT" dirty="0">
                  <a:latin typeface="Adobe Caslon Pro"/>
                </a:endParaRPr>
              </a:p>
              <a:p>
                <a:pPr>
                  <a:lnSpc>
                    <a:spcPct val="125000"/>
                  </a:lnSpc>
                </a:pPr>
                <a:endParaRPr lang="it-IT" dirty="0">
                  <a:latin typeface="Adobe Caslon Pro"/>
                </a:endParaRPr>
              </a:p>
              <a:p>
                <a:pPr>
                  <a:lnSpc>
                    <a:spcPct val="125000"/>
                  </a:lnSpc>
                </a:pPr>
                <a:endParaRPr lang="it-IT" dirty="0">
                  <a:latin typeface="Adobe Caslon Pro"/>
                </a:endParaRPr>
              </a:p>
              <a:p>
                <a:pPr>
                  <a:lnSpc>
                    <a:spcPct val="125000"/>
                  </a:lnSpc>
                </a:pPr>
                <a:endParaRPr lang="it-IT" dirty="0">
                  <a:latin typeface="Adobe Caslon Pro"/>
                </a:endParaRPr>
              </a:p>
            </p:txBody>
          </p:sp>
        </mc:Choice>
        <mc:Fallback xmlns="">
          <p:sp>
            <p:nvSpPr>
              <p:cNvPr id="19" name="Segnaposto testo 3">
                <a:extLst>
                  <a:ext uri="{FF2B5EF4-FFF2-40B4-BE49-F238E27FC236}">
                    <a16:creationId xmlns:a16="http://schemas.microsoft.com/office/drawing/2014/main" id="{D3A44308-0E12-4E2F-9919-657B2A4770E5}"/>
                  </a:ext>
                </a:extLst>
              </p:cNvPr>
              <p:cNvSpPr txBox="1">
                <a:spLocks noRot="1" noChangeAspect="1" noMove="1" noResize="1" noEditPoints="1" noAdjustHandles="1" noChangeArrowheads="1" noChangeShapeType="1" noTextEdit="1"/>
              </p:cNvSpPr>
              <p:nvPr/>
            </p:nvSpPr>
            <p:spPr>
              <a:xfrm>
                <a:off x="807917" y="2603351"/>
                <a:ext cx="10576165" cy="4254649"/>
              </a:xfrm>
              <a:prstGeom prst="rect">
                <a:avLst/>
              </a:prstGeom>
              <a:blipFill>
                <a:blip r:embed="rId6"/>
                <a:stretch>
                  <a:fillRect l="-519"/>
                </a:stretch>
              </a:blipFill>
            </p:spPr>
            <p:txBody>
              <a:bodyPr/>
              <a:lstStyle/>
              <a:p>
                <a:r>
                  <a:rPr lang="it-IT">
                    <a:noFill/>
                  </a:rPr>
                  <a:t> </a:t>
                </a:r>
              </a:p>
            </p:txBody>
          </p:sp>
        </mc:Fallback>
      </mc:AlternateContent>
      <p:pic>
        <p:nvPicPr>
          <p:cNvPr id="2" name="Immagine 1">
            <a:extLst>
              <a:ext uri="{FF2B5EF4-FFF2-40B4-BE49-F238E27FC236}">
                <a16:creationId xmlns:a16="http://schemas.microsoft.com/office/drawing/2014/main" id="{977AFA35-3562-4314-9354-9F88C85FBDDB}"/>
              </a:ext>
            </a:extLst>
          </p:cNvPr>
          <p:cNvPicPr>
            <a:picLocks noChangeAspect="1"/>
          </p:cNvPicPr>
          <p:nvPr/>
        </p:nvPicPr>
        <p:blipFill>
          <a:blip r:embed="rId7"/>
          <a:stretch>
            <a:fillRect/>
          </a:stretch>
        </p:blipFill>
        <p:spPr>
          <a:xfrm>
            <a:off x="1940322" y="2924241"/>
            <a:ext cx="4320629" cy="909606"/>
          </a:xfrm>
          <a:prstGeom prst="rect">
            <a:avLst/>
          </a:prstGeom>
        </p:spPr>
      </p:pic>
      <p:pic>
        <p:nvPicPr>
          <p:cNvPr id="5" name="Immagine 4">
            <a:extLst>
              <a:ext uri="{FF2B5EF4-FFF2-40B4-BE49-F238E27FC236}">
                <a16:creationId xmlns:a16="http://schemas.microsoft.com/office/drawing/2014/main" id="{D1A5D71B-2F73-4825-9335-F171A29F491C}"/>
              </a:ext>
            </a:extLst>
          </p:cNvPr>
          <p:cNvPicPr>
            <a:picLocks noChangeAspect="1"/>
          </p:cNvPicPr>
          <p:nvPr/>
        </p:nvPicPr>
        <p:blipFill>
          <a:blip r:embed="rId8"/>
          <a:stretch>
            <a:fillRect/>
          </a:stretch>
        </p:blipFill>
        <p:spPr>
          <a:xfrm>
            <a:off x="1940322" y="4159961"/>
            <a:ext cx="5151519" cy="909606"/>
          </a:xfrm>
          <a:prstGeom prst="rect">
            <a:avLst/>
          </a:prstGeom>
        </p:spPr>
      </p:pic>
      <p:pic>
        <p:nvPicPr>
          <p:cNvPr id="7" name="Immagine 6">
            <a:extLst>
              <a:ext uri="{FF2B5EF4-FFF2-40B4-BE49-F238E27FC236}">
                <a16:creationId xmlns:a16="http://schemas.microsoft.com/office/drawing/2014/main" id="{B0C588D2-FD97-4415-B034-B64FB79C2DE6}"/>
              </a:ext>
            </a:extLst>
          </p:cNvPr>
          <p:cNvPicPr>
            <a:picLocks noChangeAspect="1"/>
          </p:cNvPicPr>
          <p:nvPr/>
        </p:nvPicPr>
        <p:blipFill>
          <a:blip r:embed="rId9"/>
          <a:stretch>
            <a:fillRect/>
          </a:stretch>
        </p:blipFill>
        <p:spPr>
          <a:xfrm>
            <a:off x="1940322" y="5512565"/>
            <a:ext cx="2265269" cy="542265"/>
          </a:xfrm>
          <a:prstGeom prst="rect">
            <a:avLst/>
          </a:prstGeom>
        </p:spPr>
      </p:pic>
      <p:pic>
        <p:nvPicPr>
          <p:cNvPr id="9" name="Immagine 8">
            <a:extLst>
              <a:ext uri="{FF2B5EF4-FFF2-40B4-BE49-F238E27FC236}">
                <a16:creationId xmlns:a16="http://schemas.microsoft.com/office/drawing/2014/main" id="{5ED106AC-0AB3-434B-A445-1FACD442FF50}"/>
              </a:ext>
            </a:extLst>
          </p:cNvPr>
          <p:cNvPicPr>
            <a:picLocks noChangeAspect="1"/>
          </p:cNvPicPr>
          <p:nvPr/>
        </p:nvPicPr>
        <p:blipFill rotWithShape="1">
          <a:blip r:embed="rId10"/>
          <a:srcRect r="46264"/>
          <a:stretch/>
        </p:blipFill>
        <p:spPr>
          <a:xfrm>
            <a:off x="8239026" y="1838922"/>
            <a:ext cx="3498949" cy="2350523"/>
          </a:xfrm>
          <a:prstGeom prst="rect">
            <a:avLst/>
          </a:prstGeom>
        </p:spPr>
      </p:pic>
      <p:pic>
        <p:nvPicPr>
          <p:cNvPr id="20" name="Immagine 19">
            <a:extLst>
              <a:ext uri="{FF2B5EF4-FFF2-40B4-BE49-F238E27FC236}">
                <a16:creationId xmlns:a16="http://schemas.microsoft.com/office/drawing/2014/main" id="{5984AF8E-0727-411F-9B09-039DBDB6EBDE}"/>
              </a:ext>
            </a:extLst>
          </p:cNvPr>
          <p:cNvPicPr>
            <a:picLocks noChangeAspect="1"/>
          </p:cNvPicPr>
          <p:nvPr/>
        </p:nvPicPr>
        <p:blipFill rotWithShape="1">
          <a:blip r:embed="rId10"/>
          <a:srcRect l="53511" t="-1215" r="-7247" b="1215"/>
          <a:stretch/>
        </p:blipFill>
        <p:spPr>
          <a:xfrm>
            <a:off x="8716910" y="3981446"/>
            <a:ext cx="3498949" cy="2350523"/>
          </a:xfrm>
          <a:prstGeom prst="rect">
            <a:avLst/>
          </a:prstGeom>
        </p:spPr>
      </p:pic>
      <p:sp>
        <p:nvSpPr>
          <p:cNvPr id="21" name="CasellaDiTesto 20">
            <a:extLst>
              <a:ext uri="{FF2B5EF4-FFF2-40B4-BE49-F238E27FC236}">
                <a16:creationId xmlns:a16="http://schemas.microsoft.com/office/drawing/2014/main" id="{805F1C7D-FA80-462A-9CDD-051BA2ABA801}"/>
              </a:ext>
            </a:extLst>
          </p:cNvPr>
          <p:cNvSpPr txBox="1"/>
          <p:nvPr/>
        </p:nvSpPr>
        <p:spPr>
          <a:xfrm>
            <a:off x="6260951" y="6322636"/>
            <a:ext cx="5404795" cy="461665"/>
          </a:xfrm>
          <a:prstGeom prst="rect">
            <a:avLst/>
          </a:prstGeom>
          <a:noFill/>
        </p:spPr>
        <p:txBody>
          <a:bodyPr wrap="square" rtlCol="0">
            <a:spAutoFit/>
          </a:bodyPr>
          <a:lstStyle/>
          <a:p>
            <a:pPr algn="r"/>
            <a:r>
              <a:rPr lang="it-IT" sz="1200" b="1" u="none" strike="noStrike" baseline="0" dirty="0">
                <a:latin typeface="Adobe Caslon Pro"/>
              </a:rPr>
              <a:t>Fig.1 </a:t>
            </a:r>
            <a:r>
              <a:rPr lang="it-IT" sz="1200" b="0" u="none" strike="noStrike" baseline="0" dirty="0">
                <a:latin typeface="Adobe Caslon Pro"/>
              </a:rPr>
              <a:t>– </a:t>
            </a:r>
            <a:r>
              <a:rPr lang="it-IT" sz="1200" b="0" u="none" strike="noStrike" baseline="0" dirty="0" err="1">
                <a:latin typeface="Adobe Caslon Pro"/>
              </a:rPr>
              <a:t>Fragility</a:t>
            </a:r>
            <a:r>
              <a:rPr lang="it-IT" sz="1200" b="0" u="none" strike="noStrike" baseline="0" dirty="0">
                <a:latin typeface="Adobe Caslon Pro"/>
              </a:rPr>
              <a:t> </a:t>
            </a:r>
            <a:r>
              <a:rPr lang="it-IT" sz="1200" b="0" u="none" strike="noStrike" baseline="0" dirty="0" err="1">
                <a:latin typeface="Adobe Caslon Pro"/>
              </a:rPr>
              <a:t>function</a:t>
            </a:r>
            <a:r>
              <a:rPr lang="it-IT" sz="1200" b="0" u="none" strike="noStrike" baseline="0" dirty="0">
                <a:latin typeface="Adobe Caslon Pro"/>
              </a:rPr>
              <a:t> </a:t>
            </a:r>
            <a:r>
              <a:rPr lang="it-IT" sz="1200" b="0" u="none" strike="noStrike" baseline="0" dirty="0" err="1">
                <a:latin typeface="Adobe Caslon Pro"/>
              </a:rPr>
              <a:t>computed</a:t>
            </a:r>
            <a:r>
              <a:rPr lang="it-IT" sz="1200" b="0" u="none" strike="noStrike" baseline="0" dirty="0">
                <a:latin typeface="Adobe Caslon Pro"/>
              </a:rPr>
              <a:t> via IDA, </a:t>
            </a:r>
            <a:r>
              <a:rPr lang="it-IT" sz="1200" b="0" u="none" strike="noStrike" baseline="0" dirty="0" err="1">
                <a:latin typeface="Adobe Caslon Pro"/>
              </a:rPr>
              <a:t>see</a:t>
            </a:r>
            <a:r>
              <a:rPr lang="it-IT" sz="1200" b="0" u="none" strike="noStrike" baseline="0" dirty="0">
                <a:latin typeface="Adobe Caslon Pro"/>
              </a:rPr>
              <a:t> </a:t>
            </a:r>
            <a:r>
              <a:rPr lang="en-US" sz="1200" b="0" u="none" strike="noStrike" baseline="0" dirty="0" err="1">
                <a:latin typeface="Adobe Caslon Pro"/>
              </a:rPr>
              <a:t>Broccardo</a:t>
            </a:r>
            <a:r>
              <a:rPr lang="en-US" sz="1200" b="0" u="none" strike="noStrike" baseline="0" dirty="0">
                <a:latin typeface="Adobe Caslon Pro"/>
              </a:rPr>
              <a:t>, M. (2018) </a:t>
            </a:r>
            <a:r>
              <a:rPr lang="en-US" sz="1200" b="0" i="1" u="none" strike="noStrike" baseline="0" dirty="0">
                <a:latin typeface="Adobe Caslon Pro"/>
              </a:rPr>
              <a:t>Probabilistic seismic risk analysis for civil systems</a:t>
            </a:r>
            <a:r>
              <a:rPr lang="en-US" sz="1200" b="0" u="none" strike="noStrike" baseline="0" dirty="0">
                <a:latin typeface="Adobe Caslon Pro"/>
              </a:rPr>
              <a:t>, Lecture Notes</a:t>
            </a:r>
            <a:r>
              <a:rPr lang="en-US" sz="1200" b="0" i="1" u="none" strike="noStrike" baseline="0" dirty="0">
                <a:latin typeface="Adobe Caslon Pro"/>
              </a:rPr>
              <a:t>.</a:t>
            </a:r>
            <a:endParaRPr lang="en-GB" sz="1050" i="1" dirty="0">
              <a:latin typeface="Adobe Caslon Pro"/>
            </a:endParaRPr>
          </a:p>
        </p:txBody>
      </p:sp>
      <p:graphicFrame>
        <p:nvGraphicFramePr>
          <p:cNvPr id="22" name="Tabella 6">
            <a:extLst>
              <a:ext uri="{FF2B5EF4-FFF2-40B4-BE49-F238E27FC236}">
                <a16:creationId xmlns:a16="http://schemas.microsoft.com/office/drawing/2014/main" id="{0ABC0EB7-E271-4630-8174-9C08D6989E63}"/>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628138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784E164-1C1C-4FDE-A02B-DE237D66729F}"/>
              </a:ext>
            </a:extLst>
          </p:cNvPr>
          <p:cNvSpPr>
            <a:spLocks noGrp="1"/>
          </p:cNvSpPr>
          <p:nvPr>
            <p:ph type="body" sz="quarter" idx="10"/>
          </p:nvPr>
        </p:nvSpPr>
        <p:spPr>
          <a:xfrm>
            <a:off x="0" y="3554233"/>
            <a:ext cx="12192000" cy="1585935"/>
          </a:xfrm>
        </p:spPr>
        <p:txBody>
          <a:bodyPr/>
          <a:lstStyle/>
          <a:p>
            <a:r>
              <a:rPr lang="en-US" dirty="0">
                <a:latin typeface="Adobe Caslon Pro"/>
              </a:rPr>
              <a:t>Fragility Analysis</a:t>
            </a:r>
          </a:p>
        </p:txBody>
      </p:sp>
      <p:sp>
        <p:nvSpPr>
          <p:cNvPr id="5" name="Segnaposto testo 4">
            <a:extLst>
              <a:ext uri="{FF2B5EF4-FFF2-40B4-BE49-F238E27FC236}">
                <a16:creationId xmlns:a16="http://schemas.microsoft.com/office/drawing/2014/main" id="{3CB89D19-5D0C-423A-AF3A-CB70302F9E68}"/>
              </a:ext>
            </a:extLst>
          </p:cNvPr>
          <p:cNvSpPr>
            <a:spLocks noGrp="1"/>
          </p:cNvSpPr>
          <p:nvPr>
            <p:ph type="body" sz="quarter" idx="12"/>
          </p:nvPr>
        </p:nvSpPr>
        <p:spPr/>
        <p:txBody>
          <a:bodyPr/>
          <a:lstStyle/>
          <a:p>
            <a:r>
              <a:rPr lang="en-US" i="1" dirty="0">
                <a:latin typeface="Adobe Caslon Pro"/>
              </a:rPr>
              <a:t>Formulation and </a:t>
            </a:r>
            <a:r>
              <a:rPr lang="en-US" i="1" dirty="0" err="1">
                <a:latin typeface="Adobe Caslon Pro"/>
              </a:rPr>
              <a:t>MatLab</a:t>
            </a:r>
            <a:r>
              <a:rPr lang="en-US" i="1" dirty="0">
                <a:latin typeface="Adobe Caslon Pro"/>
              </a:rPr>
              <a:t> Computation</a:t>
            </a:r>
            <a:endParaRPr lang="it-IT" i="1" dirty="0">
              <a:latin typeface="Adobe Caslon Pro"/>
            </a:endParaRPr>
          </a:p>
        </p:txBody>
      </p:sp>
      <p:sp>
        <p:nvSpPr>
          <p:cNvPr id="6" name="Segnaposto testo 5">
            <a:extLst>
              <a:ext uri="{FF2B5EF4-FFF2-40B4-BE49-F238E27FC236}">
                <a16:creationId xmlns:a16="http://schemas.microsoft.com/office/drawing/2014/main" id="{55549800-D392-4DE4-A4C5-219D7613A401}"/>
              </a:ext>
            </a:extLst>
          </p:cNvPr>
          <p:cNvSpPr>
            <a:spLocks noGrp="1"/>
          </p:cNvSpPr>
          <p:nvPr>
            <p:ph type="body" sz="quarter" idx="13"/>
          </p:nvPr>
        </p:nvSpPr>
        <p:spPr/>
        <p:txBody>
          <a:bodyPr/>
          <a:lstStyle/>
          <a:p>
            <a:r>
              <a:rPr lang="it-IT" dirty="0" err="1">
                <a:latin typeface="Adobe Caslon Pro"/>
              </a:rPr>
              <a:t>Ph.D</a:t>
            </a:r>
            <a:r>
              <a:rPr lang="it-IT" dirty="0">
                <a:latin typeface="Adobe Caslon Pro"/>
              </a:rPr>
              <a:t>. </a:t>
            </a:r>
            <a:r>
              <a:rPr lang="it-IT" dirty="0" err="1">
                <a:latin typeface="Adobe Caslon Pro"/>
              </a:rPr>
              <a:t>Student</a:t>
            </a:r>
            <a:r>
              <a:rPr lang="it-IT" dirty="0">
                <a:latin typeface="Adobe Caslon Pro"/>
              </a:rPr>
              <a:t> Chiara Nardin – </a:t>
            </a:r>
            <a:r>
              <a:rPr lang="it-IT" dirty="0" err="1">
                <a:latin typeface="Adobe Caslon Pro"/>
              </a:rPr>
              <a:t>M.Sc</a:t>
            </a:r>
            <a:r>
              <a:rPr lang="it-IT" dirty="0">
                <a:latin typeface="Adobe Caslon Pro"/>
              </a:rPr>
              <a:t>., Eng. in </a:t>
            </a:r>
            <a:r>
              <a:rPr lang="it-IT" dirty="0" err="1">
                <a:latin typeface="Adobe Caslon Pro"/>
              </a:rPr>
              <a:t>Civil</a:t>
            </a:r>
            <a:r>
              <a:rPr lang="it-IT" dirty="0">
                <a:latin typeface="Adobe Caslon Pro"/>
              </a:rPr>
              <a:t> </a:t>
            </a:r>
            <a:r>
              <a:rPr lang="it-IT" dirty="0" err="1">
                <a:latin typeface="Adobe Caslon Pro"/>
              </a:rPr>
              <a:t>Engineering</a:t>
            </a:r>
            <a:endParaRPr lang="it-IT" dirty="0">
              <a:latin typeface="Adobe Caslon Pro"/>
            </a:endParaRPr>
          </a:p>
        </p:txBody>
      </p:sp>
      <p:sp>
        <p:nvSpPr>
          <p:cNvPr id="2" name="CasellaDiTesto 1">
            <a:extLst>
              <a:ext uri="{FF2B5EF4-FFF2-40B4-BE49-F238E27FC236}">
                <a16:creationId xmlns:a16="http://schemas.microsoft.com/office/drawing/2014/main" id="{79482770-66EA-4421-9562-682964F229B9}"/>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7" name="Gruppo 6">
            <a:extLst>
              <a:ext uri="{FF2B5EF4-FFF2-40B4-BE49-F238E27FC236}">
                <a16:creationId xmlns:a16="http://schemas.microsoft.com/office/drawing/2014/main" id="{AEA00F96-08EE-41F2-86A3-E5606E2B118A}"/>
              </a:ext>
            </a:extLst>
          </p:cNvPr>
          <p:cNvGrpSpPr/>
          <p:nvPr/>
        </p:nvGrpSpPr>
        <p:grpSpPr>
          <a:xfrm>
            <a:off x="2903424" y="373469"/>
            <a:ext cx="1829461" cy="618073"/>
            <a:chOff x="2903424" y="211809"/>
            <a:chExt cx="1829461" cy="618073"/>
          </a:xfrm>
        </p:grpSpPr>
        <p:pic>
          <p:nvPicPr>
            <p:cNvPr id="8" name="Immagine 7">
              <a:extLst>
                <a:ext uri="{FF2B5EF4-FFF2-40B4-BE49-F238E27FC236}">
                  <a16:creationId xmlns:a16="http://schemas.microsoft.com/office/drawing/2014/main" id="{8C412B7B-6B64-4585-A720-7ADA9B3DBC8D}"/>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9" name="Gruppo 8">
              <a:extLst>
                <a:ext uri="{FF2B5EF4-FFF2-40B4-BE49-F238E27FC236}">
                  <a16:creationId xmlns:a16="http://schemas.microsoft.com/office/drawing/2014/main" id="{B637DC48-948B-41B6-8DD5-9591E59CF4E0}"/>
                </a:ext>
              </a:extLst>
            </p:cNvPr>
            <p:cNvGrpSpPr/>
            <p:nvPr/>
          </p:nvGrpSpPr>
          <p:grpSpPr>
            <a:xfrm>
              <a:off x="2903424" y="230872"/>
              <a:ext cx="1389573" cy="599010"/>
              <a:chOff x="2981720" y="122642"/>
              <a:chExt cx="1389573" cy="599010"/>
            </a:xfrm>
          </p:grpSpPr>
          <p:pic>
            <p:nvPicPr>
              <p:cNvPr id="10" name="Picture 2" descr="ITN Inspire Logo">
                <a:extLst>
                  <a:ext uri="{FF2B5EF4-FFF2-40B4-BE49-F238E27FC236}">
                    <a16:creationId xmlns:a16="http://schemas.microsoft.com/office/drawing/2014/main" id="{8AA2D55D-5BA2-43DB-B40C-2EF2E0F656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TN Inspire Logo">
                <a:extLst>
                  <a:ext uri="{FF2B5EF4-FFF2-40B4-BE49-F238E27FC236}">
                    <a16:creationId xmlns:a16="http://schemas.microsoft.com/office/drawing/2014/main" id="{BD31C4AB-A9E8-4AB7-AE00-8A6E4CE623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953841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magine 18">
            <a:extLst>
              <a:ext uri="{FF2B5EF4-FFF2-40B4-BE49-F238E27FC236}">
                <a16:creationId xmlns:a16="http://schemas.microsoft.com/office/drawing/2014/main" id="{C172DEAA-02EC-40C0-B7DB-7E98111D96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97171" y="1967240"/>
            <a:ext cx="4960937"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egnaposto testo 1"/>
          <p:cNvSpPr>
            <a:spLocks noGrp="1"/>
          </p:cNvSpPr>
          <p:nvPr>
            <p:ph type="body" sz="quarter" idx="11"/>
          </p:nvPr>
        </p:nvSpPr>
        <p:spPr/>
        <p:txBody>
          <a:bodyPr/>
          <a:lstStyle/>
          <a:p>
            <a:r>
              <a:rPr lang="it-IT" dirty="0">
                <a:latin typeface="Adobe Caslon Pro"/>
              </a:rPr>
              <a:t>Goal: to </a:t>
            </a:r>
            <a:r>
              <a:rPr lang="it-IT" dirty="0" err="1">
                <a:latin typeface="Adobe Caslon Pro"/>
              </a:rPr>
              <a:t>perform</a:t>
            </a:r>
            <a:r>
              <a:rPr lang="it-IT" dirty="0">
                <a:latin typeface="Adobe Caslon Pro"/>
              </a:rPr>
              <a:t> </a:t>
            </a:r>
            <a:r>
              <a:rPr lang="it-IT" dirty="0" err="1">
                <a:latin typeface="Adobe Caslon Pro"/>
              </a:rPr>
              <a:t>fragility</a:t>
            </a:r>
            <a:r>
              <a:rPr lang="it-IT" dirty="0">
                <a:latin typeface="Adobe Caslon Pro"/>
              </a:rPr>
              <a:t> </a:t>
            </a:r>
            <a:r>
              <a:rPr lang="it-IT" dirty="0" err="1">
                <a:latin typeface="Adobe Caslon Pro"/>
              </a:rPr>
              <a:t>analysis</a:t>
            </a:r>
            <a:endParaRPr lang="en-GB" dirty="0">
              <a:latin typeface="Adobe Caslon Pro"/>
            </a:endParaRPr>
          </a:p>
        </p:txBody>
      </p:sp>
      <p:sp>
        <p:nvSpPr>
          <p:cNvPr id="3" name="Segnaposto testo 2"/>
          <p:cNvSpPr>
            <a:spLocks noGrp="1"/>
          </p:cNvSpPr>
          <p:nvPr>
            <p:ph type="body" sz="quarter" idx="12"/>
          </p:nvPr>
        </p:nvSpPr>
        <p:spPr>
          <a:xfrm>
            <a:off x="741122" y="2663825"/>
            <a:ext cx="5971650" cy="3889375"/>
          </a:xfrm>
        </p:spPr>
        <p:txBody>
          <a:bodyPr/>
          <a:lstStyle/>
          <a:p>
            <a:pPr>
              <a:lnSpc>
                <a:spcPct val="125000"/>
              </a:lnSpc>
            </a:pPr>
            <a:r>
              <a:rPr lang="it-IT" dirty="0" err="1">
                <a:latin typeface="Adobe Caslon Pro"/>
              </a:rPr>
              <a:t>Given</a:t>
            </a:r>
            <a:r>
              <a:rPr lang="it-IT" dirty="0">
                <a:latin typeface="Adobe Caslon Pro"/>
              </a:rPr>
              <a:t> the </a:t>
            </a:r>
            <a:r>
              <a:rPr lang="it-IT" dirty="0" err="1">
                <a:latin typeface="Adobe Caslon Pro"/>
              </a:rPr>
              <a:t>provided</a:t>
            </a:r>
            <a:r>
              <a:rPr lang="it-IT" dirty="0">
                <a:latin typeface="Adobe Caslon Pro"/>
              </a:rPr>
              <a:t> set of ground </a:t>
            </a:r>
            <a:r>
              <a:rPr lang="it-IT" dirty="0" err="1">
                <a:latin typeface="Adobe Caslon Pro"/>
              </a:rPr>
              <a:t>motions</a:t>
            </a:r>
            <a:r>
              <a:rPr lang="it-IT" dirty="0">
                <a:latin typeface="Adobe Caslon Pro"/>
              </a:rPr>
              <a:t>, </a:t>
            </a:r>
            <a:r>
              <a:rPr lang="it-IT" dirty="0" err="1">
                <a:latin typeface="Adobe Caslon Pro"/>
              </a:rPr>
              <a:t>perform</a:t>
            </a:r>
            <a:r>
              <a:rPr lang="it-IT" dirty="0">
                <a:latin typeface="Adobe Caslon Pro"/>
              </a:rPr>
              <a:t> a </a:t>
            </a:r>
            <a:r>
              <a:rPr lang="it-IT" dirty="0" err="1">
                <a:latin typeface="Adobe Caslon Pro"/>
              </a:rPr>
              <a:t>classical</a:t>
            </a:r>
            <a:r>
              <a:rPr lang="it-IT" dirty="0">
                <a:latin typeface="Adobe Caslon Pro"/>
              </a:rPr>
              <a:t> and </a:t>
            </a:r>
            <a:r>
              <a:rPr lang="it-IT" dirty="0" err="1">
                <a:latin typeface="Adobe Caslon Pro"/>
              </a:rPr>
              <a:t>truncated</a:t>
            </a:r>
            <a:r>
              <a:rPr lang="it-IT" dirty="0">
                <a:latin typeface="Adobe Caslon Pro"/>
              </a:rPr>
              <a:t> </a:t>
            </a:r>
            <a:r>
              <a:rPr lang="it-IT" dirty="0" err="1">
                <a:latin typeface="Adobe Caslon Pro"/>
              </a:rPr>
              <a:t>incremental</a:t>
            </a:r>
            <a:r>
              <a:rPr lang="it-IT" dirty="0">
                <a:latin typeface="Adobe Caslon Pro"/>
              </a:rPr>
              <a:t> </a:t>
            </a:r>
            <a:r>
              <a:rPr lang="it-IT" dirty="0" err="1">
                <a:latin typeface="Adobe Caslon Pro"/>
              </a:rPr>
              <a:t>dynamic</a:t>
            </a:r>
            <a:r>
              <a:rPr lang="it-IT" dirty="0">
                <a:latin typeface="Adobe Caslon Pro"/>
              </a:rPr>
              <a:t> </a:t>
            </a:r>
            <a:r>
              <a:rPr lang="it-IT" dirty="0" err="1">
                <a:latin typeface="Adobe Caslon Pro"/>
              </a:rPr>
              <a:t>analysis</a:t>
            </a:r>
            <a:r>
              <a:rPr lang="it-IT" dirty="0">
                <a:latin typeface="Adobe Caslon Pro"/>
              </a:rPr>
              <a:t> (</a:t>
            </a:r>
            <a:r>
              <a:rPr lang="it-IT" i="1" dirty="0">
                <a:latin typeface="Adobe Caslon Pro"/>
              </a:rPr>
              <a:t>IDA</a:t>
            </a:r>
            <a:r>
              <a:rPr lang="it-IT" dirty="0">
                <a:latin typeface="Adobe Caslon Pro"/>
              </a:rPr>
              <a:t>) and </a:t>
            </a:r>
            <a:r>
              <a:rPr lang="it-IT" dirty="0" err="1">
                <a:latin typeface="Adobe Caslon Pro"/>
              </a:rPr>
              <a:t>determine</a:t>
            </a:r>
            <a:r>
              <a:rPr lang="it-IT" dirty="0">
                <a:latin typeface="Adobe Caslon Pro"/>
              </a:rPr>
              <a:t> </a:t>
            </a:r>
            <a:r>
              <a:rPr lang="it-IT" dirty="0" err="1">
                <a:latin typeface="Adobe Caslon Pro"/>
              </a:rPr>
              <a:t>fragility</a:t>
            </a:r>
            <a:r>
              <a:rPr lang="it-IT" dirty="0">
                <a:latin typeface="Adobe Caslon Pro"/>
              </a:rPr>
              <a:t> </a:t>
            </a:r>
            <a:r>
              <a:rPr lang="it-IT" dirty="0" err="1">
                <a:latin typeface="Adobe Caslon Pro"/>
              </a:rPr>
              <a:t>curves</a:t>
            </a:r>
            <a:r>
              <a:rPr lang="it-IT" dirty="0">
                <a:latin typeface="Adobe Caslon Pro"/>
              </a:rPr>
              <a:t> for:</a:t>
            </a:r>
          </a:p>
          <a:p>
            <a:pPr marL="285750" indent="-285750">
              <a:lnSpc>
                <a:spcPct val="125000"/>
              </a:lnSpc>
              <a:buFont typeface="Wingdings" panose="05000000000000000000" pitchFamily="2" charset="2"/>
              <a:buChar char="§"/>
            </a:pPr>
            <a:r>
              <a:rPr lang="it-IT" dirty="0">
                <a:latin typeface="Adobe Caslon Pro"/>
              </a:rPr>
              <a:t>ATTEL – moment </a:t>
            </a:r>
            <a:r>
              <a:rPr lang="it-IT" dirty="0" err="1">
                <a:latin typeface="Adobe Caslon Pro"/>
              </a:rPr>
              <a:t>resistant</a:t>
            </a:r>
            <a:r>
              <a:rPr lang="it-IT" dirty="0">
                <a:latin typeface="Adobe Caslon Pro"/>
              </a:rPr>
              <a:t> frame (</a:t>
            </a:r>
            <a:r>
              <a:rPr lang="it-IT" i="1" dirty="0">
                <a:latin typeface="Adobe Caslon Pro"/>
              </a:rPr>
              <a:t>MRF</a:t>
            </a:r>
            <a:r>
              <a:rPr lang="it-IT" dirty="0">
                <a:latin typeface="Adobe Caslon Pro"/>
              </a:rPr>
              <a:t>);</a:t>
            </a:r>
          </a:p>
          <a:p>
            <a:pPr marL="285750" indent="-285750">
              <a:lnSpc>
                <a:spcPct val="125000"/>
              </a:lnSpc>
              <a:buFont typeface="Wingdings" panose="05000000000000000000" pitchFamily="2" charset="2"/>
              <a:buChar char="§"/>
            </a:pPr>
            <a:r>
              <a:rPr lang="it-IT" dirty="0">
                <a:latin typeface="Adobe Caslon Pro"/>
              </a:rPr>
              <a:t>ATTEL – </a:t>
            </a:r>
            <a:r>
              <a:rPr lang="it-IT" dirty="0" err="1">
                <a:latin typeface="Adobe Caslon Pro"/>
              </a:rPr>
              <a:t>braced</a:t>
            </a:r>
            <a:r>
              <a:rPr lang="it-IT" dirty="0">
                <a:latin typeface="Adobe Caslon Pro"/>
              </a:rPr>
              <a:t> frame (</a:t>
            </a:r>
            <a:r>
              <a:rPr lang="it-IT" i="1" dirty="0">
                <a:latin typeface="Adobe Caslon Pro"/>
              </a:rPr>
              <a:t>BF</a:t>
            </a:r>
            <a:r>
              <a:rPr lang="it-IT" dirty="0">
                <a:latin typeface="Adobe Caslon Pro"/>
              </a:rPr>
              <a:t>)</a:t>
            </a:r>
          </a:p>
          <a:p>
            <a:pPr>
              <a:lnSpc>
                <a:spcPct val="125000"/>
              </a:lnSpc>
            </a:pPr>
            <a:r>
              <a:rPr lang="en-GB" dirty="0">
                <a:latin typeface="Adobe Caslon Pro"/>
              </a:rPr>
              <a:t>by considering both </a:t>
            </a:r>
          </a:p>
          <a:p>
            <a:pPr marL="285750" indent="-285750">
              <a:lnSpc>
                <a:spcPct val="125000"/>
              </a:lnSpc>
              <a:buFont typeface="Wingdings" panose="05000000000000000000" pitchFamily="2" charset="2"/>
              <a:buChar char="§"/>
            </a:pPr>
            <a:r>
              <a:rPr lang="en-GB" dirty="0">
                <a:latin typeface="Adobe Caslon Pro"/>
              </a:rPr>
              <a:t>Linear elastic behaviour</a:t>
            </a:r>
          </a:p>
          <a:p>
            <a:pPr marL="285750" indent="-285750">
              <a:lnSpc>
                <a:spcPct val="125000"/>
              </a:lnSpc>
              <a:buFont typeface="Wingdings" panose="05000000000000000000" pitchFamily="2" charset="2"/>
              <a:buChar char="§"/>
            </a:pPr>
            <a:r>
              <a:rPr lang="en-GB" dirty="0" err="1">
                <a:latin typeface="Adobe Caslon Pro"/>
              </a:rPr>
              <a:t>Bouc</a:t>
            </a:r>
            <a:r>
              <a:rPr lang="en-GB" dirty="0">
                <a:latin typeface="Adobe Caslon Pro"/>
              </a:rPr>
              <a:t> – Wen model for hysteresis</a:t>
            </a: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52</a:t>
            </a:fld>
            <a:endParaRPr lang="it-IT" dirty="0">
              <a:latin typeface="Adobe Caslon Pro"/>
            </a:endParaRPr>
          </a:p>
        </p:txBody>
      </p:sp>
      <p:sp>
        <p:nvSpPr>
          <p:cNvPr id="17" name="CasellaDiTesto 16"/>
          <p:cNvSpPr txBox="1"/>
          <p:nvPr/>
        </p:nvSpPr>
        <p:spPr>
          <a:xfrm>
            <a:off x="5978952" y="6245423"/>
            <a:ext cx="5779156" cy="307777"/>
          </a:xfrm>
          <a:prstGeom prst="rect">
            <a:avLst/>
          </a:prstGeom>
          <a:noFill/>
        </p:spPr>
        <p:txBody>
          <a:bodyPr wrap="square" rtlCol="0">
            <a:spAutoFit/>
          </a:bodyPr>
          <a:lstStyle/>
          <a:p>
            <a:pPr algn="r"/>
            <a:r>
              <a:rPr lang="en-GB" sz="1400" i="1" dirty="0">
                <a:latin typeface="Adobe Caslon Pro"/>
                <a:cs typeface="Arial" panose="020B0604020202020204" pitchFamily="34" charset="0"/>
              </a:rPr>
              <a:t>3D model of the case study ATTEL – SERA project.</a:t>
            </a: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20" name="Tabella 6">
            <a:extLst>
              <a:ext uri="{FF2B5EF4-FFF2-40B4-BE49-F238E27FC236}">
                <a16:creationId xmlns:a16="http://schemas.microsoft.com/office/drawing/2014/main" id="{9665F1EA-233B-4184-BAE1-F0E5EA0370CD}"/>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990722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err="1">
                <a:latin typeface="Adobe Caslon Pro"/>
              </a:rPr>
              <a:t>Main</a:t>
            </a:r>
            <a:r>
              <a:rPr lang="it-IT" dirty="0">
                <a:latin typeface="Adobe Caslon Pro"/>
              </a:rPr>
              <a:t> steps:</a:t>
            </a:r>
            <a:endParaRPr lang="en-GB" dirty="0">
              <a:latin typeface="Adobe Caslon Pro"/>
            </a:endParaRPr>
          </a:p>
        </p:txBody>
      </p:sp>
      <p:sp>
        <p:nvSpPr>
          <p:cNvPr id="3" name="Segnaposto testo 2"/>
          <p:cNvSpPr>
            <a:spLocks noGrp="1"/>
          </p:cNvSpPr>
          <p:nvPr>
            <p:ph type="body" sz="quarter" idx="12"/>
          </p:nvPr>
        </p:nvSpPr>
        <p:spPr>
          <a:xfrm>
            <a:off x="741122" y="2663825"/>
            <a:ext cx="5971650" cy="3889375"/>
          </a:xfrm>
        </p:spPr>
        <p:txBody>
          <a:bodyPr/>
          <a:lstStyle/>
          <a:p>
            <a:pPr marL="342900" indent="-342900">
              <a:lnSpc>
                <a:spcPct val="125000"/>
              </a:lnSpc>
              <a:buAutoNum type="arabicParenR"/>
            </a:pPr>
            <a:r>
              <a:rPr lang="it-IT" dirty="0">
                <a:latin typeface="Adobe Caslon Pro"/>
              </a:rPr>
              <a:t>Definition of the </a:t>
            </a:r>
            <a:r>
              <a:rPr lang="it-IT" dirty="0" err="1">
                <a:latin typeface="Adobe Caslon Pro"/>
              </a:rPr>
              <a:t>numerical</a:t>
            </a:r>
            <a:r>
              <a:rPr lang="it-IT" dirty="0">
                <a:latin typeface="Adobe Caslon Pro"/>
              </a:rPr>
              <a:t> model</a:t>
            </a:r>
          </a:p>
          <a:p>
            <a:pPr marL="342900" indent="-342900">
              <a:lnSpc>
                <a:spcPct val="125000"/>
              </a:lnSpc>
              <a:buAutoNum type="arabicParenR"/>
            </a:pPr>
            <a:r>
              <a:rPr lang="it-IT" dirty="0">
                <a:latin typeface="Adobe Caslon Pro"/>
              </a:rPr>
              <a:t>Input and </a:t>
            </a:r>
            <a:r>
              <a:rPr lang="it-IT" i="1" dirty="0">
                <a:latin typeface="Adobe Caslon Pro"/>
              </a:rPr>
              <a:t>IM</a:t>
            </a:r>
            <a:r>
              <a:rPr lang="it-IT" dirty="0">
                <a:latin typeface="Adobe Caslon Pro"/>
              </a:rPr>
              <a:t> </a:t>
            </a:r>
            <a:r>
              <a:rPr lang="it-IT" dirty="0" err="1">
                <a:latin typeface="Adobe Caslon Pro"/>
              </a:rPr>
              <a:t>selection</a:t>
            </a:r>
            <a:endParaRPr lang="it-IT" dirty="0">
              <a:latin typeface="Adobe Caslon Pro"/>
            </a:endParaRPr>
          </a:p>
          <a:p>
            <a:pPr marL="342900" indent="-342900">
              <a:lnSpc>
                <a:spcPct val="125000"/>
              </a:lnSpc>
              <a:buAutoNum type="arabicParenR"/>
            </a:pPr>
            <a:r>
              <a:rPr lang="it-IT" dirty="0">
                <a:latin typeface="Adobe Caslon Pro"/>
              </a:rPr>
              <a:t>Definition of </a:t>
            </a:r>
            <a:r>
              <a:rPr lang="it-IT" i="1" dirty="0" err="1">
                <a:latin typeface="Adobe Caslon Pro"/>
              </a:rPr>
              <a:t>damage</a:t>
            </a:r>
            <a:r>
              <a:rPr lang="it-IT" i="1" dirty="0">
                <a:latin typeface="Adobe Caslon Pro"/>
              </a:rPr>
              <a:t> </a:t>
            </a:r>
            <a:r>
              <a:rPr lang="it-IT" i="1" dirty="0" err="1">
                <a:latin typeface="Adobe Caslon Pro"/>
              </a:rPr>
              <a:t>limit</a:t>
            </a:r>
            <a:r>
              <a:rPr lang="it-IT" i="1" dirty="0">
                <a:latin typeface="Adobe Caslon Pro"/>
              </a:rPr>
              <a:t> </a:t>
            </a:r>
            <a:r>
              <a:rPr lang="it-IT" i="1" dirty="0" err="1">
                <a:latin typeface="Adobe Caslon Pro"/>
              </a:rPr>
              <a:t>states</a:t>
            </a:r>
            <a:r>
              <a:rPr lang="it-IT" i="1" dirty="0">
                <a:latin typeface="Adobe Caslon Pro"/>
              </a:rPr>
              <a:t> </a:t>
            </a:r>
            <a:r>
              <a:rPr lang="it-IT" dirty="0">
                <a:latin typeface="Adobe Caslon Pro"/>
              </a:rPr>
              <a:t>and </a:t>
            </a:r>
            <a:r>
              <a:rPr lang="it-IT" dirty="0" err="1">
                <a:latin typeface="Adobe Caslon Pro"/>
              </a:rPr>
              <a:t>reference</a:t>
            </a:r>
            <a:r>
              <a:rPr lang="it-IT" dirty="0">
                <a:latin typeface="Adobe Caslon Pro"/>
              </a:rPr>
              <a:t> </a:t>
            </a:r>
            <a:r>
              <a:rPr lang="it-IT" i="1" dirty="0">
                <a:latin typeface="Adobe Caslon Pro"/>
              </a:rPr>
              <a:t>EDP</a:t>
            </a:r>
            <a:endParaRPr lang="it-IT" dirty="0">
              <a:latin typeface="Adobe Caslon Pro"/>
            </a:endParaRPr>
          </a:p>
          <a:p>
            <a:pPr marL="342900" indent="-342900">
              <a:lnSpc>
                <a:spcPct val="125000"/>
              </a:lnSpc>
              <a:buAutoNum type="arabicParenR"/>
            </a:pPr>
            <a:r>
              <a:rPr lang="it-IT" dirty="0" err="1">
                <a:latin typeface="Adobe Caslon Pro"/>
              </a:rPr>
              <a:t>Performing</a:t>
            </a:r>
            <a:r>
              <a:rPr lang="it-IT" dirty="0">
                <a:latin typeface="Adobe Caslon Pro"/>
              </a:rPr>
              <a:t> non-linear time histories </a:t>
            </a:r>
            <a:r>
              <a:rPr lang="it-IT" dirty="0" err="1">
                <a:latin typeface="Adobe Caslon Pro"/>
              </a:rPr>
              <a:t>analysis</a:t>
            </a:r>
            <a:r>
              <a:rPr lang="it-IT" dirty="0">
                <a:latin typeface="Adobe Caslon Pro"/>
              </a:rPr>
              <a:t> (IDA, </a:t>
            </a:r>
            <a:r>
              <a:rPr lang="it-IT" dirty="0" err="1">
                <a:latin typeface="Adobe Caslon Pro"/>
              </a:rPr>
              <a:t>truncated</a:t>
            </a:r>
            <a:r>
              <a:rPr lang="it-IT" dirty="0">
                <a:latin typeface="Adobe Caslon Pro"/>
              </a:rPr>
              <a:t> IDA, cloud, MSA …)</a:t>
            </a:r>
          </a:p>
          <a:p>
            <a:pPr marL="342900" indent="-342900">
              <a:lnSpc>
                <a:spcPct val="125000"/>
              </a:lnSpc>
              <a:buAutoNum type="arabicParenR"/>
            </a:pPr>
            <a:r>
              <a:rPr lang="it-IT" dirty="0" err="1">
                <a:latin typeface="Adobe Caslon Pro"/>
              </a:rPr>
              <a:t>Collecting</a:t>
            </a:r>
            <a:r>
              <a:rPr lang="it-IT" dirty="0">
                <a:latin typeface="Adobe Caslon Pro"/>
              </a:rPr>
              <a:t> </a:t>
            </a:r>
            <a:r>
              <a:rPr lang="it-IT" dirty="0" err="1">
                <a:latin typeface="Adobe Caslon Pro"/>
              </a:rPr>
              <a:t>results</a:t>
            </a:r>
            <a:r>
              <a:rPr lang="it-IT" dirty="0">
                <a:latin typeface="Adobe Caslon Pro"/>
              </a:rPr>
              <a:t> </a:t>
            </a:r>
            <a:r>
              <a:rPr lang="it-IT" dirty="0" err="1">
                <a:latin typeface="Adobe Caslon Pro"/>
              </a:rPr>
              <a:t>pairs</a:t>
            </a:r>
            <a:r>
              <a:rPr lang="it-IT" dirty="0">
                <a:latin typeface="Adobe Caslon Pro"/>
              </a:rPr>
              <a:t> and computing </a:t>
            </a:r>
            <a:r>
              <a:rPr lang="it-IT" dirty="0" err="1">
                <a:latin typeface="Adobe Caslon Pro"/>
              </a:rPr>
              <a:t>fragility</a:t>
            </a:r>
            <a:endParaRPr lang="it-IT" dirty="0">
              <a:latin typeface="Adobe Caslon Pro"/>
            </a:endParaRPr>
          </a:p>
          <a:p>
            <a:pPr marL="342900" indent="-342900">
              <a:lnSpc>
                <a:spcPct val="125000"/>
              </a:lnSpc>
              <a:buAutoNum type="arabicParenR"/>
            </a:pP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53</a:t>
            </a:fld>
            <a:endParaRPr lang="it-IT" dirty="0">
              <a:latin typeface="Adobe Caslon Pro"/>
            </a:endParaRPr>
          </a:p>
        </p:txBody>
      </p:sp>
      <p:sp>
        <p:nvSpPr>
          <p:cNvPr id="17" name="CasellaDiTesto 16"/>
          <p:cNvSpPr txBox="1"/>
          <p:nvPr/>
        </p:nvSpPr>
        <p:spPr>
          <a:xfrm>
            <a:off x="5978952" y="6245423"/>
            <a:ext cx="5779156" cy="307777"/>
          </a:xfrm>
          <a:prstGeom prst="rect">
            <a:avLst/>
          </a:prstGeom>
          <a:noFill/>
        </p:spPr>
        <p:txBody>
          <a:bodyPr wrap="square" rtlCol="0">
            <a:spAutoFit/>
          </a:bodyPr>
          <a:lstStyle/>
          <a:p>
            <a:pPr algn="r"/>
            <a:r>
              <a:rPr lang="en-GB" sz="1400" i="1" dirty="0">
                <a:latin typeface="Adobe Caslon Pro"/>
                <a:cs typeface="Arial" panose="020B0604020202020204" pitchFamily="34" charset="0"/>
              </a:rPr>
              <a:t>3D model of the case study ATTEL – SERA project.</a:t>
            </a: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 name="Immagine 5">
            <a:extLst>
              <a:ext uri="{FF2B5EF4-FFF2-40B4-BE49-F238E27FC236}">
                <a16:creationId xmlns:a16="http://schemas.microsoft.com/office/drawing/2014/main" id="{738A2671-6A9F-41DD-8D38-00C8D18C7DA4}"/>
              </a:ext>
            </a:extLst>
          </p:cNvPr>
          <p:cNvPicPr>
            <a:picLocks noChangeAspect="1"/>
          </p:cNvPicPr>
          <p:nvPr/>
        </p:nvPicPr>
        <p:blipFill>
          <a:blip r:embed="rId6"/>
          <a:stretch>
            <a:fillRect/>
          </a:stretch>
        </p:blipFill>
        <p:spPr>
          <a:xfrm>
            <a:off x="7298875" y="4749881"/>
            <a:ext cx="4371418" cy="1883836"/>
          </a:xfrm>
          <a:prstGeom prst="rect">
            <a:avLst/>
          </a:prstGeom>
        </p:spPr>
      </p:pic>
      <p:pic>
        <p:nvPicPr>
          <p:cNvPr id="19" name="Immagine 18">
            <a:extLst>
              <a:ext uri="{FF2B5EF4-FFF2-40B4-BE49-F238E27FC236}">
                <a16:creationId xmlns:a16="http://schemas.microsoft.com/office/drawing/2014/main" id="{C172DEAA-02EC-40C0-B7DB-7E98111D962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434884" y="2108119"/>
            <a:ext cx="3139309" cy="269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 name="Tabella 6">
            <a:extLst>
              <a:ext uri="{FF2B5EF4-FFF2-40B4-BE49-F238E27FC236}">
                <a16:creationId xmlns:a16="http://schemas.microsoft.com/office/drawing/2014/main" id="{9A3D06B5-D238-468F-94D4-2C307D76962D}"/>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823490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1" name="Immagine 20">
            <a:extLst>
              <a:ext uri="{FF2B5EF4-FFF2-40B4-BE49-F238E27FC236}">
                <a16:creationId xmlns:a16="http://schemas.microsoft.com/office/drawing/2014/main" id="{F5BE5197-8618-4DB5-BA15-EA31125F9F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6228" y="2573805"/>
            <a:ext cx="4960937"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uppo 22">
            <a:extLst>
              <a:ext uri="{FF2B5EF4-FFF2-40B4-BE49-F238E27FC236}">
                <a16:creationId xmlns:a16="http://schemas.microsoft.com/office/drawing/2014/main" id="{DFD9F661-2562-4B40-AFB2-CF39621757C1}"/>
              </a:ext>
            </a:extLst>
          </p:cNvPr>
          <p:cNvGrpSpPr>
            <a:grpSpLocks/>
          </p:cNvGrpSpPr>
          <p:nvPr/>
        </p:nvGrpSpPr>
        <p:grpSpPr bwMode="auto">
          <a:xfrm>
            <a:off x="4898802" y="2324227"/>
            <a:ext cx="4238780" cy="2076724"/>
            <a:chOff x="7108763" y="996825"/>
            <a:chExt cx="4298201" cy="2412596"/>
          </a:xfrm>
        </p:grpSpPr>
        <p:pic>
          <p:nvPicPr>
            <p:cNvPr id="24" name="Immagine 5">
              <a:extLst>
                <a:ext uri="{FF2B5EF4-FFF2-40B4-BE49-F238E27FC236}">
                  <a16:creationId xmlns:a16="http://schemas.microsoft.com/office/drawing/2014/main" id="{426ABC9A-D7BB-4628-8A5E-724B07AD9D0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49037" y="996825"/>
              <a:ext cx="3657927" cy="241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CasellaDiTesto 38">
              <a:extLst>
                <a:ext uri="{FF2B5EF4-FFF2-40B4-BE49-F238E27FC236}">
                  <a16:creationId xmlns:a16="http://schemas.microsoft.com/office/drawing/2014/main" id="{2E1A7DEE-2791-4846-8C94-972140B15591}"/>
                </a:ext>
              </a:extLst>
            </p:cNvPr>
            <p:cNvSpPr txBox="1">
              <a:spLocks noChangeArrowheads="1"/>
            </p:cNvSpPr>
            <p:nvPr/>
          </p:nvSpPr>
          <p:spPr bwMode="auto">
            <a:xfrm>
              <a:off x="7108763" y="1105644"/>
              <a:ext cx="1853871" cy="339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300" b="1">
                  <a:solidFill>
                    <a:srgbClr val="C00000"/>
                  </a:solidFill>
                  <a:latin typeface="Adobe Caslon Pro"/>
                  <a:cs typeface="Helvetica" panose="020B0604020202020204" pitchFamily="34" charset="0"/>
                </a:rPr>
                <a:t>T</a:t>
              </a:r>
              <a:r>
                <a:rPr lang="it-IT" altLang="it-IT" sz="1300" b="1" baseline="-25000">
                  <a:solidFill>
                    <a:srgbClr val="C00000"/>
                  </a:solidFill>
                  <a:latin typeface="Adobe Caslon Pro"/>
                  <a:cs typeface="Helvetica" panose="020B0604020202020204" pitchFamily="34" charset="0"/>
                </a:rPr>
                <a:t>1</a:t>
              </a:r>
              <a:r>
                <a:rPr lang="it-IT" altLang="it-IT" sz="1300" b="1">
                  <a:solidFill>
                    <a:srgbClr val="C00000"/>
                  </a:solidFill>
                  <a:latin typeface="Adobe Caslon Pro"/>
                  <a:cs typeface="Helvetica" panose="020B0604020202020204" pitchFamily="34" charset="0"/>
                </a:rPr>
                <a:t> = 2,79 s</a:t>
              </a:r>
            </a:p>
          </p:txBody>
        </p:sp>
      </p:grpSp>
      <p:grpSp>
        <p:nvGrpSpPr>
          <p:cNvPr id="26" name="Gruppo 25">
            <a:extLst>
              <a:ext uri="{FF2B5EF4-FFF2-40B4-BE49-F238E27FC236}">
                <a16:creationId xmlns:a16="http://schemas.microsoft.com/office/drawing/2014/main" id="{6BF9DCAB-6E4A-4BB4-A219-5B4AFF45B1E2}"/>
              </a:ext>
            </a:extLst>
          </p:cNvPr>
          <p:cNvGrpSpPr>
            <a:grpSpLocks/>
          </p:cNvGrpSpPr>
          <p:nvPr/>
        </p:nvGrpSpPr>
        <p:grpSpPr bwMode="auto">
          <a:xfrm>
            <a:off x="7215401" y="4589149"/>
            <a:ext cx="4224686" cy="2086288"/>
            <a:chOff x="7108763" y="3463682"/>
            <a:chExt cx="4283331" cy="2423748"/>
          </a:xfrm>
        </p:grpSpPr>
        <p:pic>
          <p:nvPicPr>
            <p:cNvPr id="27" name="Immagine 4">
              <a:extLst>
                <a:ext uri="{FF2B5EF4-FFF2-40B4-BE49-F238E27FC236}">
                  <a16:creationId xmlns:a16="http://schemas.microsoft.com/office/drawing/2014/main" id="{98BBA10F-48D1-4A12-BB5F-B1A2D1CEE47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49037" y="3463682"/>
              <a:ext cx="3643057" cy="242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CasellaDiTesto 39">
              <a:extLst>
                <a:ext uri="{FF2B5EF4-FFF2-40B4-BE49-F238E27FC236}">
                  <a16:creationId xmlns:a16="http://schemas.microsoft.com/office/drawing/2014/main" id="{574CBC8F-1890-4CDD-ACC4-A5FD940732B1}"/>
                </a:ext>
              </a:extLst>
            </p:cNvPr>
            <p:cNvSpPr txBox="1">
              <a:spLocks noChangeArrowheads="1"/>
            </p:cNvSpPr>
            <p:nvPr/>
          </p:nvSpPr>
          <p:spPr bwMode="auto">
            <a:xfrm>
              <a:off x="7108763" y="3610174"/>
              <a:ext cx="1853871" cy="339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300" b="1">
                  <a:solidFill>
                    <a:srgbClr val="C00000"/>
                  </a:solidFill>
                  <a:latin typeface="Adobe Caslon Pro"/>
                  <a:cs typeface="Helvetica" panose="020B0604020202020204" pitchFamily="34" charset="0"/>
                </a:rPr>
                <a:t>T</a:t>
              </a:r>
              <a:r>
                <a:rPr lang="it-IT" altLang="it-IT" sz="1300" b="1" baseline="-25000">
                  <a:solidFill>
                    <a:srgbClr val="C00000"/>
                  </a:solidFill>
                  <a:latin typeface="Adobe Caslon Pro"/>
                  <a:cs typeface="Helvetica" panose="020B0604020202020204" pitchFamily="34" charset="0"/>
                </a:rPr>
                <a:t>1</a:t>
              </a:r>
              <a:r>
                <a:rPr lang="it-IT" altLang="it-IT" sz="1300" b="1">
                  <a:solidFill>
                    <a:srgbClr val="C00000"/>
                  </a:solidFill>
                  <a:latin typeface="Adobe Caslon Pro"/>
                  <a:cs typeface="Helvetica" panose="020B0604020202020204" pitchFamily="34" charset="0"/>
                </a:rPr>
                <a:t> = 0,46 s</a:t>
              </a:r>
            </a:p>
          </p:txBody>
        </p:sp>
      </p:grpSp>
      <p:sp>
        <p:nvSpPr>
          <p:cNvPr id="29" name="CasellaDiTesto 28">
            <a:extLst>
              <a:ext uri="{FF2B5EF4-FFF2-40B4-BE49-F238E27FC236}">
                <a16:creationId xmlns:a16="http://schemas.microsoft.com/office/drawing/2014/main" id="{34D55CA9-691B-45C4-801B-192C3884AE28}"/>
              </a:ext>
            </a:extLst>
          </p:cNvPr>
          <p:cNvSpPr txBox="1">
            <a:spLocks noChangeArrowheads="1"/>
          </p:cNvSpPr>
          <p:nvPr/>
        </p:nvSpPr>
        <p:spPr bwMode="auto">
          <a:xfrm>
            <a:off x="9137582" y="2112189"/>
            <a:ext cx="283516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r>
              <a:rPr lang="it-IT" altLang="it-IT" sz="1200" baseline="30000" dirty="0">
                <a:latin typeface="Adobe Caslon Pro"/>
              </a:rPr>
              <a:t>[1]</a:t>
            </a:r>
            <a:r>
              <a:rPr lang="en-US" altLang="it-IT" sz="1200" dirty="0">
                <a:latin typeface="Adobe Caslon Pro"/>
              </a:rPr>
              <a:t>BURSI, PUCINOTTI, TONDINI, ZANON, Tests and model calibration of high strength steel tubular beam-to-column and column-base composite joints for moment-resisting structures, Earthquake Engineering and Structural Dynamics, (2015).</a:t>
            </a:r>
            <a:endParaRPr lang="it-IT" altLang="it-IT" sz="1200" i="1" dirty="0">
              <a:latin typeface="Adobe Caslon Pro"/>
            </a:endParaRPr>
          </a:p>
        </p:txBody>
      </p:sp>
      <p:sp>
        <p:nvSpPr>
          <p:cNvPr id="30" name="Segnaposto numero diapositiva 4">
            <a:extLst>
              <a:ext uri="{FF2B5EF4-FFF2-40B4-BE49-F238E27FC236}">
                <a16:creationId xmlns:a16="http://schemas.microsoft.com/office/drawing/2014/main" id="{6B8446FF-4F21-4A80-9BDF-38124FA5AE43}"/>
              </a:ext>
            </a:extLst>
          </p:cNvPr>
          <p:cNvSpPr>
            <a:spLocks noGrp="1"/>
          </p:cNvSpPr>
          <p:nvPr>
            <p:ph type="sldNum" sz="quarter" idx="13"/>
          </p:nvPr>
        </p:nvSpPr>
        <p:spPr>
          <a:xfrm>
            <a:off x="11324986" y="6492875"/>
            <a:ext cx="867014" cy="365125"/>
          </a:xfrm>
        </p:spPr>
        <p:txBody>
          <a:bodyPr/>
          <a:lstStyle/>
          <a:p>
            <a:pPr>
              <a:defRPr/>
            </a:pPr>
            <a:fld id="{A631CAC9-17CC-4C26-87EE-1DC450F80871}" type="slidenum">
              <a:rPr lang="it-IT" smtClean="0">
                <a:latin typeface="Adobe Caslon Pro"/>
              </a:rPr>
              <a:pPr>
                <a:defRPr/>
              </a:pPr>
              <a:t>54</a:t>
            </a:fld>
            <a:endParaRPr lang="it-IT" dirty="0">
              <a:latin typeface="Adobe Caslon Pro"/>
            </a:endParaRPr>
          </a:p>
        </p:txBody>
      </p:sp>
      <p:sp>
        <p:nvSpPr>
          <p:cNvPr id="31" name="CasellaDiTesto 30">
            <a:extLst>
              <a:ext uri="{FF2B5EF4-FFF2-40B4-BE49-F238E27FC236}">
                <a16:creationId xmlns:a16="http://schemas.microsoft.com/office/drawing/2014/main" id="{DF0FBBE0-9669-4699-83C0-8FB1EA53D5EE}"/>
              </a:ext>
            </a:extLst>
          </p:cNvPr>
          <p:cNvSpPr txBox="1"/>
          <p:nvPr/>
        </p:nvSpPr>
        <p:spPr>
          <a:xfrm>
            <a:off x="360583" y="6152217"/>
            <a:ext cx="2626114" cy="523220"/>
          </a:xfrm>
          <a:prstGeom prst="rect">
            <a:avLst/>
          </a:prstGeom>
          <a:noFill/>
        </p:spPr>
        <p:txBody>
          <a:bodyPr wrap="square" rtlCol="0">
            <a:spAutoFit/>
          </a:bodyPr>
          <a:lstStyle/>
          <a:p>
            <a:r>
              <a:rPr lang="en-GB" sz="1400" i="1" dirty="0">
                <a:latin typeface="Adobe Caslon Pro"/>
                <a:cs typeface="Arial" panose="020B0604020202020204" pitchFamily="34" charset="0"/>
              </a:rPr>
              <a:t>3D model of the case study ATTEL – SERA project.</a:t>
            </a:r>
          </a:p>
        </p:txBody>
      </p:sp>
      <p:sp>
        <p:nvSpPr>
          <p:cNvPr id="32" name="Segnaposto testo 1">
            <a:extLst>
              <a:ext uri="{FF2B5EF4-FFF2-40B4-BE49-F238E27FC236}">
                <a16:creationId xmlns:a16="http://schemas.microsoft.com/office/drawing/2014/main" id="{ADEE0B6B-B862-4E45-8EB9-DC2913761978}"/>
              </a:ext>
            </a:extLst>
          </p:cNvPr>
          <p:cNvSpPr>
            <a:spLocks noGrp="1"/>
          </p:cNvSpPr>
          <p:nvPr>
            <p:ph type="body" sz="quarter" idx="11"/>
          </p:nvPr>
        </p:nvSpPr>
        <p:spPr>
          <a:xfrm>
            <a:off x="741119" y="2052638"/>
            <a:ext cx="10583863" cy="428625"/>
          </a:xfrm>
        </p:spPr>
        <p:txBody>
          <a:bodyPr/>
          <a:lstStyle/>
          <a:p>
            <a:r>
              <a:rPr lang="it-IT" dirty="0">
                <a:latin typeface="Adobe Caslon Pro"/>
              </a:rPr>
              <a:t>Step 1: the case study ATTEL</a:t>
            </a:r>
            <a:r>
              <a:rPr lang="it-IT" baseline="30000" dirty="0">
                <a:latin typeface="Adobe Caslon Pro"/>
              </a:rPr>
              <a:t>(1)</a:t>
            </a:r>
            <a:endParaRPr lang="en-GB" baseline="30000" dirty="0">
              <a:latin typeface="Adobe Caslon Pro"/>
            </a:endParaRPr>
          </a:p>
        </p:txBody>
      </p:sp>
      <p:sp>
        <p:nvSpPr>
          <p:cNvPr id="33" name="CasellaDiTesto 32">
            <a:extLst>
              <a:ext uri="{FF2B5EF4-FFF2-40B4-BE49-F238E27FC236}">
                <a16:creationId xmlns:a16="http://schemas.microsoft.com/office/drawing/2014/main" id="{9DA0892C-5518-40B4-8BAA-1EE69835D315}"/>
              </a:ext>
            </a:extLst>
          </p:cNvPr>
          <p:cNvSpPr txBox="1"/>
          <p:nvPr/>
        </p:nvSpPr>
        <p:spPr>
          <a:xfrm>
            <a:off x="4898802" y="6152217"/>
            <a:ext cx="2879029" cy="523220"/>
          </a:xfrm>
          <a:prstGeom prst="rect">
            <a:avLst/>
          </a:prstGeom>
          <a:noFill/>
        </p:spPr>
        <p:txBody>
          <a:bodyPr wrap="square" rtlCol="0">
            <a:spAutoFit/>
          </a:bodyPr>
          <a:lstStyle/>
          <a:p>
            <a:pPr eaLnBrk="1" hangingPunct="1">
              <a:lnSpc>
                <a:spcPct val="100000"/>
              </a:lnSpc>
              <a:spcBef>
                <a:spcPct val="0"/>
              </a:spcBef>
              <a:buFontTx/>
              <a:buNone/>
            </a:pPr>
            <a:r>
              <a:rPr lang="it-IT" altLang="it-IT" sz="1400" i="1" dirty="0" err="1">
                <a:latin typeface="Adobe Caslon Pro"/>
              </a:rPr>
              <a:t>Main</a:t>
            </a:r>
            <a:r>
              <a:rPr lang="it-IT" altLang="it-IT" sz="1400" i="1" dirty="0">
                <a:latin typeface="Adobe Caslon Pro"/>
              </a:rPr>
              <a:t> </a:t>
            </a:r>
            <a:r>
              <a:rPr lang="it-IT" altLang="it-IT" sz="1400" i="1" dirty="0" err="1">
                <a:latin typeface="Adobe Caslon Pro"/>
              </a:rPr>
              <a:t>sections</a:t>
            </a:r>
            <a:r>
              <a:rPr lang="it-IT" altLang="it-IT" sz="1400" i="1" dirty="0">
                <a:latin typeface="Adobe Caslon Pro"/>
              </a:rPr>
              <a:t> of the moment </a:t>
            </a:r>
            <a:r>
              <a:rPr lang="it-IT" altLang="it-IT" sz="1400" i="1" dirty="0" err="1">
                <a:latin typeface="Adobe Caslon Pro"/>
              </a:rPr>
              <a:t>resistent</a:t>
            </a:r>
            <a:r>
              <a:rPr lang="it-IT" altLang="it-IT" sz="1400" i="1" dirty="0">
                <a:latin typeface="Adobe Caslon Pro"/>
              </a:rPr>
              <a:t> frame and the </a:t>
            </a:r>
            <a:r>
              <a:rPr lang="it-IT" altLang="it-IT" sz="1400" i="1" dirty="0" err="1">
                <a:latin typeface="Adobe Caslon Pro"/>
              </a:rPr>
              <a:t>braced</a:t>
            </a:r>
            <a:r>
              <a:rPr lang="it-IT" altLang="it-IT" sz="1400" i="1" dirty="0">
                <a:latin typeface="Adobe Caslon Pro"/>
              </a:rPr>
              <a:t> one.</a:t>
            </a:r>
          </a:p>
        </p:txBody>
      </p:sp>
      <p:graphicFrame>
        <p:nvGraphicFramePr>
          <p:cNvPr id="34" name="Tabella 6">
            <a:extLst>
              <a:ext uri="{FF2B5EF4-FFF2-40B4-BE49-F238E27FC236}">
                <a16:creationId xmlns:a16="http://schemas.microsoft.com/office/drawing/2014/main" id="{4D09C655-B2F6-45EA-942D-7E2A9326724E}"/>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256302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6E4063AD-283C-40A6-AB61-6C2E536195BA}"/>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8" name="Gruppo 7">
            <a:extLst>
              <a:ext uri="{FF2B5EF4-FFF2-40B4-BE49-F238E27FC236}">
                <a16:creationId xmlns:a16="http://schemas.microsoft.com/office/drawing/2014/main" id="{93B53D90-AEC5-4C0E-9B77-17740C0F07C2}"/>
              </a:ext>
            </a:extLst>
          </p:cNvPr>
          <p:cNvGrpSpPr/>
          <p:nvPr/>
        </p:nvGrpSpPr>
        <p:grpSpPr>
          <a:xfrm>
            <a:off x="2903424" y="373469"/>
            <a:ext cx="1829461" cy="618073"/>
            <a:chOff x="2903424" y="211809"/>
            <a:chExt cx="1829461" cy="618073"/>
          </a:xfrm>
        </p:grpSpPr>
        <p:pic>
          <p:nvPicPr>
            <p:cNvPr id="9" name="Immagine 8">
              <a:extLst>
                <a:ext uri="{FF2B5EF4-FFF2-40B4-BE49-F238E27FC236}">
                  <a16:creationId xmlns:a16="http://schemas.microsoft.com/office/drawing/2014/main" id="{D66AEED9-6066-4A8A-95F0-145AE07A8E80}"/>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10" name="Gruppo 9">
              <a:extLst>
                <a:ext uri="{FF2B5EF4-FFF2-40B4-BE49-F238E27FC236}">
                  <a16:creationId xmlns:a16="http://schemas.microsoft.com/office/drawing/2014/main" id="{0FB761F0-5331-45EC-A616-FA7CCF3C478E}"/>
                </a:ext>
              </a:extLst>
            </p:cNvPr>
            <p:cNvGrpSpPr/>
            <p:nvPr/>
          </p:nvGrpSpPr>
          <p:grpSpPr>
            <a:xfrm>
              <a:off x="2903424" y="230872"/>
              <a:ext cx="1389573" cy="599010"/>
              <a:chOff x="2981720" y="122642"/>
              <a:chExt cx="1389573" cy="599010"/>
            </a:xfrm>
          </p:grpSpPr>
          <p:pic>
            <p:nvPicPr>
              <p:cNvPr id="11" name="Picture 2" descr="ITN Inspire Logo">
                <a:extLst>
                  <a:ext uri="{FF2B5EF4-FFF2-40B4-BE49-F238E27FC236}">
                    <a16:creationId xmlns:a16="http://schemas.microsoft.com/office/drawing/2014/main" id="{E366AFA8-A036-4A2A-A6F1-8643826C85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TN Inspire Logo">
                <a:extLst>
                  <a:ext uri="{FF2B5EF4-FFF2-40B4-BE49-F238E27FC236}">
                    <a16:creationId xmlns:a16="http://schemas.microsoft.com/office/drawing/2014/main" id="{A5D058B5-754D-48FA-92F8-F0A8A05A31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0" name="CasellaDiTesto 24">
            <a:extLst>
              <a:ext uri="{FF2B5EF4-FFF2-40B4-BE49-F238E27FC236}">
                <a16:creationId xmlns:a16="http://schemas.microsoft.com/office/drawing/2014/main" id="{FEDE66A9-CE3F-4DAA-B7B4-31451F873B90}"/>
              </a:ext>
            </a:extLst>
          </p:cNvPr>
          <p:cNvSpPr txBox="1">
            <a:spLocks noChangeArrowheads="1"/>
          </p:cNvSpPr>
          <p:nvPr/>
        </p:nvSpPr>
        <p:spPr bwMode="auto">
          <a:xfrm>
            <a:off x="6702349" y="1973317"/>
            <a:ext cx="86280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it-IT" sz="1600" dirty="0">
                <a:latin typeface="Adobe Caslon Pro"/>
              </a:rPr>
              <a:t>Designed according to EC8 and modelled in OS:</a:t>
            </a:r>
            <a:endParaRPr lang="it-IT" altLang="it-IT" sz="1600" i="1" dirty="0">
              <a:latin typeface="Adobe Caslon Pro"/>
            </a:endParaRPr>
          </a:p>
        </p:txBody>
      </p:sp>
      <p:pic>
        <p:nvPicPr>
          <p:cNvPr id="91" name="Immagine 2">
            <a:extLst>
              <a:ext uri="{FF2B5EF4-FFF2-40B4-BE49-F238E27FC236}">
                <a16:creationId xmlns:a16="http://schemas.microsoft.com/office/drawing/2014/main" id="{8DEEDA13-1531-400A-B3DC-7E8C2FD6786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1112" y="2036023"/>
            <a:ext cx="5894388" cy="398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 name="Gruppo 91">
            <a:extLst>
              <a:ext uri="{FF2B5EF4-FFF2-40B4-BE49-F238E27FC236}">
                <a16:creationId xmlns:a16="http://schemas.microsoft.com/office/drawing/2014/main" id="{FCD9A42A-5D8A-4036-A221-AB70D7FDCDCD}"/>
              </a:ext>
            </a:extLst>
          </p:cNvPr>
          <p:cNvGrpSpPr>
            <a:grpSpLocks/>
          </p:cNvGrpSpPr>
          <p:nvPr/>
        </p:nvGrpSpPr>
        <p:grpSpPr bwMode="auto">
          <a:xfrm>
            <a:off x="7429425" y="2440836"/>
            <a:ext cx="3546475" cy="1077913"/>
            <a:chOff x="7839604" y="1842067"/>
            <a:chExt cx="3545980" cy="1057757"/>
          </a:xfrm>
        </p:grpSpPr>
        <p:sp>
          <p:nvSpPr>
            <p:cNvPr id="93" name="CasellaDiTesto 92">
              <a:extLst>
                <a:ext uri="{FF2B5EF4-FFF2-40B4-BE49-F238E27FC236}">
                  <a16:creationId xmlns:a16="http://schemas.microsoft.com/office/drawing/2014/main" id="{8E13C996-1ADC-409D-8811-6B1A9A557AC3}"/>
                </a:ext>
              </a:extLst>
            </p:cNvPr>
            <p:cNvSpPr txBox="1"/>
            <p:nvPr/>
          </p:nvSpPr>
          <p:spPr>
            <a:xfrm>
              <a:off x="7839604" y="1842067"/>
              <a:ext cx="3545980" cy="1057757"/>
            </a:xfrm>
            <a:prstGeom prst="rect">
              <a:avLst/>
            </a:prstGeom>
            <a:noFill/>
          </p:spPr>
          <p:txBody>
            <a:bodyPr>
              <a:spAutoFit/>
            </a:bodyPr>
            <a:lstStyle/>
            <a:p>
              <a:pPr marL="285750" indent="-285750" eaLnBrk="1" fontAlgn="auto" hangingPunct="1">
                <a:spcBef>
                  <a:spcPts val="0"/>
                </a:spcBef>
                <a:spcAft>
                  <a:spcPts val="0"/>
                </a:spcAft>
                <a:buFont typeface="Arial" panose="020B0604020202020204" pitchFamily="34" charset="0"/>
                <a:buChar char="•"/>
                <a:defRPr/>
              </a:pPr>
              <a:r>
                <a:rPr lang="en-US" sz="1600" dirty="0">
                  <a:latin typeface="Adobe Caslon Pro"/>
                </a:rPr>
                <a:t>beam and column elements with linear elastic behavior</a:t>
              </a:r>
            </a:p>
            <a:p>
              <a:pPr marL="285750" indent="-285750" eaLnBrk="1" fontAlgn="auto" hangingPunct="1">
                <a:spcBef>
                  <a:spcPts val="0"/>
                </a:spcBef>
                <a:spcAft>
                  <a:spcPts val="0"/>
                </a:spcAft>
                <a:buFont typeface="Arial" panose="020B0604020202020204" pitchFamily="34" charset="0"/>
                <a:buChar char="•"/>
                <a:defRPr/>
              </a:pPr>
              <a:endParaRPr lang="en-US" sz="1600" dirty="0">
                <a:latin typeface="Adobe Caslon Pro"/>
              </a:endParaRPr>
            </a:p>
            <a:p>
              <a:pPr eaLnBrk="1" fontAlgn="auto" hangingPunct="1">
                <a:spcBef>
                  <a:spcPts val="0"/>
                </a:spcBef>
                <a:spcAft>
                  <a:spcPts val="0"/>
                </a:spcAft>
                <a:defRPr/>
              </a:pPr>
              <a:endParaRPr lang="en-US" sz="1600" dirty="0">
                <a:latin typeface="Adobe Caslon Pro"/>
              </a:endParaRPr>
            </a:p>
          </p:txBody>
        </p:sp>
        <p:pic>
          <p:nvPicPr>
            <p:cNvPr id="94" name="Immagine 3">
              <a:extLst>
                <a:ext uri="{FF2B5EF4-FFF2-40B4-BE49-F238E27FC236}">
                  <a16:creationId xmlns:a16="http://schemas.microsoft.com/office/drawing/2014/main" id="{2C747746-C9F4-4CA4-843E-66DED1FB8475}"/>
                </a:ext>
              </a:extLst>
            </p:cNvPr>
            <p:cNvPicPr>
              <a:picLocks noChangeAspect="1"/>
            </p:cNvPicPr>
            <p:nvPr/>
          </p:nvPicPr>
          <p:blipFill>
            <a:blip r:embed="rId7">
              <a:extLst>
                <a:ext uri="{28A0092B-C50C-407E-A947-70E740481C1C}">
                  <a14:useLocalDpi xmlns:a14="http://schemas.microsoft.com/office/drawing/2010/main" val="0"/>
                </a:ext>
              </a:extLst>
            </a:blip>
            <a:srcRect l="12535" t="-8653" r="62994" b="-2"/>
            <a:stretch>
              <a:fillRect/>
            </a:stretch>
          </p:blipFill>
          <p:spPr bwMode="auto">
            <a:xfrm>
              <a:off x="8770386" y="2437507"/>
              <a:ext cx="1731791" cy="32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5" name="Gruppo 94">
            <a:extLst>
              <a:ext uri="{FF2B5EF4-FFF2-40B4-BE49-F238E27FC236}">
                <a16:creationId xmlns:a16="http://schemas.microsoft.com/office/drawing/2014/main" id="{EEB6DBA3-6C1C-4320-A190-B7176C0DC7A6}"/>
              </a:ext>
            </a:extLst>
          </p:cNvPr>
          <p:cNvGrpSpPr>
            <a:grpSpLocks/>
          </p:cNvGrpSpPr>
          <p:nvPr/>
        </p:nvGrpSpPr>
        <p:grpSpPr bwMode="auto">
          <a:xfrm>
            <a:off x="965125" y="2199536"/>
            <a:ext cx="5330825" cy="3503612"/>
            <a:chOff x="1735662" y="2012092"/>
            <a:chExt cx="5330913" cy="3504181"/>
          </a:xfrm>
        </p:grpSpPr>
        <p:sp>
          <p:nvSpPr>
            <p:cNvPr id="96" name="Rettangolo 95">
              <a:extLst>
                <a:ext uri="{FF2B5EF4-FFF2-40B4-BE49-F238E27FC236}">
                  <a16:creationId xmlns:a16="http://schemas.microsoft.com/office/drawing/2014/main" id="{49ECFCDE-2FE3-4C69-8941-CE2BE25C0BE3}"/>
                </a:ext>
              </a:extLst>
            </p:cNvPr>
            <p:cNvSpPr/>
            <p:nvPr/>
          </p:nvSpPr>
          <p:spPr>
            <a:xfrm flipH="1" flipV="1">
              <a:off x="2076980" y="4903398"/>
              <a:ext cx="765188"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97" name="Rettangolo 96">
              <a:extLst>
                <a:ext uri="{FF2B5EF4-FFF2-40B4-BE49-F238E27FC236}">
                  <a16:creationId xmlns:a16="http://schemas.microsoft.com/office/drawing/2014/main" id="{B0895EBB-5AEC-4E3C-A52E-AA172A98C777}"/>
                </a:ext>
              </a:extLst>
            </p:cNvPr>
            <p:cNvSpPr/>
            <p:nvPr/>
          </p:nvSpPr>
          <p:spPr>
            <a:xfrm flipH="1" flipV="1">
              <a:off x="2076980" y="4180969"/>
              <a:ext cx="765188"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98" name="Rettangolo 97">
              <a:extLst>
                <a:ext uri="{FF2B5EF4-FFF2-40B4-BE49-F238E27FC236}">
                  <a16:creationId xmlns:a16="http://schemas.microsoft.com/office/drawing/2014/main" id="{DA248FA9-8AB9-43B6-B99A-5A4412B92410}"/>
                </a:ext>
              </a:extLst>
            </p:cNvPr>
            <p:cNvSpPr/>
            <p:nvPr/>
          </p:nvSpPr>
          <p:spPr>
            <a:xfrm flipH="1" flipV="1">
              <a:off x="2076980" y="3464890"/>
              <a:ext cx="765188"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99" name="Rettangolo 98">
              <a:extLst>
                <a:ext uri="{FF2B5EF4-FFF2-40B4-BE49-F238E27FC236}">
                  <a16:creationId xmlns:a16="http://schemas.microsoft.com/office/drawing/2014/main" id="{EF9357B1-CFC4-4570-A86C-CF4B9125BB8C}"/>
                </a:ext>
              </a:extLst>
            </p:cNvPr>
            <p:cNvSpPr/>
            <p:nvPr/>
          </p:nvSpPr>
          <p:spPr>
            <a:xfrm flipH="1" flipV="1">
              <a:off x="2076980" y="2734521"/>
              <a:ext cx="765188"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0" name="Rettangolo 99">
              <a:extLst>
                <a:ext uri="{FF2B5EF4-FFF2-40B4-BE49-F238E27FC236}">
                  <a16:creationId xmlns:a16="http://schemas.microsoft.com/office/drawing/2014/main" id="{12C29F18-3102-4E66-A8B5-91450199DDC0}"/>
                </a:ext>
              </a:extLst>
            </p:cNvPr>
            <p:cNvSpPr/>
            <p:nvPr/>
          </p:nvSpPr>
          <p:spPr>
            <a:xfrm flipH="1" flipV="1">
              <a:off x="2076980" y="2012092"/>
              <a:ext cx="765188"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1" name="Rettangolo 100">
              <a:extLst>
                <a:ext uri="{FF2B5EF4-FFF2-40B4-BE49-F238E27FC236}">
                  <a16:creationId xmlns:a16="http://schemas.microsoft.com/office/drawing/2014/main" id="{7F8EC622-FD74-4641-BA0F-FAD231807C8A}"/>
                </a:ext>
              </a:extLst>
            </p:cNvPr>
            <p:cNvSpPr/>
            <p:nvPr/>
          </p:nvSpPr>
          <p:spPr>
            <a:xfrm rot="16200000" flipH="1" flipV="1">
              <a:off x="43897" y="3703857"/>
              <a:ext cx="3504181" cy="12065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2" name="Rettangolo 101">
              <a:extLst>
                <a:ext uri="{FF2B5EF4-FFF2-40B4-BE49-F238E27FC236}">
                  <a16:creationId xmlns:a16="http://schemas.microsoft.com/office/drawing/2014/main" id="{4D4B6564-4EB4-40D8-A3C3-6650020EFFAF}"/>
                </a:ext>
              </a:extLst>
            </p:cNvPr>
            <p:cNvSpPr/>
            <p:nvPr/>
          </p:nvSpPr>
          <p:spPr>
            <a:xfrm rot="16200000" flipH="1" flipV="1">
              <a:off x="1347256" y="3703857"/>
              <a:ext cx="3504181" cy="12065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3" name="Rettangolo 102">
              <a:extLst>
                <a:ext uri="{FF2B5EF4-FFF2-40B4-BE49-F238E27FC236}">
                  <a16:creationId xmlns:a16="http://schemas.microsoft.com/office/drawing/2014/main" id="{7CCCA591-D513-4DDA-8285-02D5C69C587F}"/>
                </a:ext>
              </a:extLst>
            </p:cNvPr>
            <p:cNvSpPr/>
            <p:nvPr/>
          </p:nvSpPr>
          <p:spPr>
            <a:xfrm rot="16200000" flipH="1" flipV="1">
              <a:off x="2645059" y="3704650"/>
              <a:ext cx="3504181" cy="119065"/>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4" name="Rettangolo 103">
              <a:extLst>
                <a:ext uri="{FF2B5EF4-FFF2-40B4-BE49-F238E27FC236}">
                  <a16:creationId xmlns:a16="http://schemas.microsoft.com/office/drawing/2014/main" id="{EBE707BD-4D11-420C-B020-545DAE00C16B}"/>
                </a:ext>
              </a:extLst>
            </p:cNvPr>
            <p:cNvSpPr/>
            <p:nvPr/>
          </p:nvSpPr>
          <p:spPr>
            <a:xfrm rot="16200000" flipH="1" flipV="1">
              <a:off x="3950799" y="3703857"/>
              <a:ext cx="3504181" cy="12065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5" name="Rettangolo 104">
              <a:extLst>
                <a:ext uri="{FF2B5EF4-FFF2-40B4-BE49-F238E27FC236}">
                  <a16:creationId xmlns:a16="http://schemas.microsoft.com/office/drawing/2014/main" id="{A2B38F2C-3349-4EA9-9908-50C74B331CBC}"/>
                </a:ext>
              </a:extLst>
            </p:cNvPr>
            <p:cNvSpPr/>
            <p:nvPr/>
          </p:nvSpPr>
          <p:spPr>
            <a:xfrm rot="16200000" flipH="1" flipV="1">
              <a:off x="5254159" y="3703857"/>
              <a:ext cx="3504181" cy="12065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6" name="Rettangolo 105">
              <a:extLst>
                <a:ext uri="{FF2B5EF4-FFF2-40B4-BE49-F238E27FC236}">
                  <a16:creationId xmlns:a16="http://schemas.microsoft.com/office/drawing/2014/main" id="{4F92E25E-262A-4DCB-8129-9897880BC3BC}"/>
                </a:ext>
              </a:extLst>
            </p:cNvPr>
            <p:cNvSpPr/>
            <p:nvPr/>
          </p:nvSpPr>
          <p:spPr>
            <a:xfrm flipH="1" flipV="1">
              <a:off x="3408915" y="4904987"/>
              <a:ext cx="766775"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7" name="Rettangolo 106">
              <a:extLst>
                <a:ext uri="{FF2B5EF4-FFF2-40B4-BE49-F238E27FC236}">
                  <a16:creationId xmlns:a16="http://schemas.microsoft.com/office/drawing/2014/main" id="{E2FDC2E6-ED9C-4E68-B6BC-069D5D5EC172}"/>
                </a:ext>
              </a:extLst>
            </p:cNvPr>
            <p:cNvSpPr/>
            <p:nvPr/>
          </p:nvSpPr>
          <p:spPr>
            <a:xfrm flipH="1" flipV="1">
              <a:off x="3408915" y="4182556"/>
              <a:ext cx="766775"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8" name="Rettangolo 107">
              <a:extLst>
                <a:ext uri="{FF2B5EF4-FFF2-40B4-BE49-F238E27FC236}">
                  <a16:creationId xmlns:a16="http://schemas.microsoft.com/office/drawing/2014/main" id="{E6B990D0-FE29-4A7B-8688-CA8BF96C1E1B}"/>
                </a:ext>
              </a:extLst>
            </p:cNvPr>
            <p:cNvSpPr/>
            <p:nvPr/>
          </p:nvSpPr>
          <p:spPr>
            <a:xfrm flipH="1" flipV="1">
              <a:off x="3408915" y="3466478"/>
              <a:ext cx="766775"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09" name="Rettangolo 108">
              <a:extLst>
                <a:ext uri="{FF2B5EF4-FFF2-40B4-BE49-F238E27FC236}">
                  <a16:creationId xmlns:a16="http://schemas.microsoft.com/office/drawing/2014/main" id="{A9A3B754-302A-4AE9-A17F-8915F9334A1D}"/>
                </a:ext>
              </a:extLst>
            </p:cNvPr>
            <p:cNvSpPr/>
            <p:nvPr/>
          </p:nvSpPr>
          <p:spPr>
            <a:xfrm flipH="1" flipV="1">
              <a:off x="3408915" y="2736110"/>
              <a:ext cx="766775"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0" name="Rettangolo 109">
              <a:extLst>
                <a:ext uri="{FF2B5EF4-FFF2-40B4-BE49-F238E27FC236}">
                  <a16:creationId xmlns:a16="http://schemas.microsoft.com/office/drawing/2014/main" id="{CAB66D6E-6481-445D-9869-DB35E0CF44A7}"/>
                </a:ext>
              </a:extLst>
            </p:cNvPr>
            <p:cNvSpPr/>
            <p:nvPr/>
          </p:nvSpPr>
          <p:spPr>
            <a:xfrm flipH="1" flipV="1">
              <a:off x="3408915" y="2013679"/>
              <a:ext cx="766775"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1" name="Rettangolo 110">
              <a:extLst>
                <a:ext uri="{FF2B5EF4-FFF2-40B4-BE49-F238E27FC236}">
                  <a16:creationId xmlns:a16="http://schemas.microsoft.com/office/drawing/2014/main" id="{62BA2D86-5DD6-4D67-94BC-4610082F7787}"/>
                </a:ext>
              </a:extLst>
            </p:cNvPr>
            <p:cNvSpPr/>
            <p:nvPr/>
          </p:nvSpPr>
          <p:spPr>
            <a:xfrm flipH="1" flipV="1">
              <a:off x="4658297" y="4904987"/>
              <a:ext cx="766776"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2" name="Rettangolo 111">
              <a:extLst>
                <a:ext uri="{FF2B5EF4-FFF2-40B4-BE49-F238E27FC236}">
                  <a16:creationId xmlns:a16="http://schemas.microsoft.com/office/drawing/2014/main" id="{84308C54-0F92-46EC-BB0A-2B57E45F4569}"/>
                </a:ext>
              </a:extLst>
            </p:cNvPr>
            <p:cNvSpPr/>
            <p:nvPr/>
          </p:nvSpPr>
          <p:spPr>
            <a:xfrm flipH="1" flipV="1">
              <a:off x="4658297" y="4182556"/>
              <a:ext cx="766776"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3" name="Rettangolo 112">
              <a:extLst>
                <a:ext uri="{FF2B5EF4-FFF2-40B4-BE49-F238E27FC236}">
                  <a16:creationId xmlns:a16="http://schemas.microsoft.com/office/drawing/2014/main" id="{075EAE8D-3953-480B-A2B5-4A49AA43C43C}"/>
                </a:ext>
              </a:extLst>
            </p:cNvPr>
            <p:cNvSpPr/>
            <p:nvPr/>
          </p:nvSpPr>
          <p:spPr>
            <a:xfrm flipH="1" flipV="1">
              <a:off x="4658297" y="3466478"/>
              <a:ext cx="766776"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4" name="Rettangolo 113">
              <a:extLst>
                <a:ext uri="{FF2B5EF4-FFF2-40B4-BE49-F238E27FC236}">
                  <a16:creationId xmlns:a16="http://schemas.microsoft.com/office/drawing/2014/main" id="{FCDF3389-3F85-431D-B163-3D42B79576EC}"/>
                </a:ext>
              </a:extLst>
            </p:cNvPr>
            <p:cNvSpPr/>
            <p:nvPr/>
          </p:nvSpPr>
          <p:spPr>
            <a:xfrm flipH="1" flipV="1">
              <a:off x="4658297" y="2736110"/>
              <a:ext cx="766776"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5" name="Rettangolo 114">
              <a:extLst>
                <a:ext uri="{FF2B5EF4-FFF2-40B4-BE49-F238E27FC236}">
                  <a16:creationId xmlns:a16="http://schemas.microsoft.com/office/drawing/2014/main" id="{5FBEA870-0163-4E4E-8CF8-71DED5BBA9CD}"/>
                </a:ext>
              </a:extLst>
            </p:cNvPr>
            <p:cNvSpPr/>
            <p:nvPr/>
          </p:nvSpPr>
          <p:spPr>
            <a:xfrm flipH="1" flipV="1">
              <a:off x="4658297" y="2013679"/>
              <a:ext cx="766776"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6" name="Rettangolo 115">
              <a:extLst>
                <a:ext uri="{FF2B5EF4-FFF2-40B4-BE49-F238E27FC236}">
                  <a16:creationId xmlns:a16="http://schemas.microsoft.com/office/drawing/2014/main" id="{827B0A2C-17EF-4E5F-A663-F8CBDB080279}"/>
                </a:ext>
              </a:extLst>
            </p:cNvPr>
            <p:cNvSpPr/>
            <p:nvPr/>
          </p:nvSpPr>
          <p:spPr>
            <a:xfrm flipH="1" flipV="1">
              <a:off x="5980707" y="4904987"/>
              <a:ext cx="765188"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7" name="Rettangolo 116">
              <a:extLst>
                <a:ext uri="{FF2B5EF4-FFF2-40B4-BE49-F238E27FC236}">
                  <a16:creationId xmlns:a16="http://schemas.microsoft.com/office/drawing/2014/main" id="{13BE566C-D263-4EAF-8871-3E17107D5B13}"/>
                </a:ext>
              </a:extLst>
            </p:cNvPr>
            <p:cNvSpPr/>
            <p:nvPr/>
          </p:nvSpPr>
          <p:spPr>
            <a:xfrm flipH="1" flipV="1">
              <a:off x="5980707" y="4182556"/>
              <a:ext cx="765188"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8" name="Rettangolo 117">
              <a:extLst>
                <a:ext uri="{FF2B5EF4-FFF2-40B4-BE49-F238E27FC236}">
                  <a16:creationId xmlns:a16="http://schemas.microsoft.com/office/drawing/2014/main" id="{BF5B3630-6D21-404B-9C70-62D6ED2E4866}"/>
                </a:ext>
              </a:extLst>
            </p:cNvPr>
            <p:cNvSpPr/>
            <p:nvPr/>
          </p:nvSpPr>
          <p:spPr>
            <a:xfrm flipH="1" flipV="1">
              <a:off x="5980707" y="3466478"/>
              <a:ext cx="765188"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19" name="Rettangolo 118">
              <a:extLst>
                <a:ext uri="{FF2B5EF4-FFF2-40B4-BE49-F238E27FC236}">
                  <a16:creationId xmlns:a16="http://schemas.microsoft.com/office/drawing/2014/main" id="{00D29E16-DBE3-4B0B-86E1-3DFB84531A9F}"/>
                </a:ext>
              </a:extLst>
            </p:cNvPr>
            <p:cNvSpPr/>
            <p:nvPr/>
          </p:nvSpPr>
          <p:spPr>
            <a:xfrm flipH="1" flipV="1">
              <a:off x="5980707" y="2736110"/>
              <a:ext cx="765188" cy="16036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20" name="Rettangolo 119">
              <a:extLst>
                <a:ext uri="{FF2B5EF4-FFF2-40B4-BE49-F238E27FC236}">
                  <a16:creationId xmlns:a16="http://schemas.microsoft.com/office/drawing/2014/main" id="{4767EC72-01C4-4112-8D2E-546F432DEEC8}"/>
                </a:ext>
              </a:extLst>
            </p:cNvPr>
            <p:cNvSpPr/>
            <p:nvPr/>
          </p:nvSpPr>
          <p:spPr>
            <a:xfrm flipH="1" flipV="1">
              <a:off x="5980707" y="2013679"/>
              <a:ext cx="765188" cy="160364"/>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grpSp>
      <p:pic>
        <p:nvPicPr>
          <p:cNvPr id="121" name="Immagine 120">
            <a:extLst>
              <a:ext uri="{FF2B5EF4-FFF2-40B4-BE49-F238E27FC236}">
                <a16:creationId xmlns:a16="http://schemas.microsoft.com/office/drawing/2014/main" id="{CE4790E0-54BB-4F59-82AE-ADAA20067BA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87362" y="6298461"/>
            <a:ext cx="89058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 name="Gruppo 121">
            <a:extLst>
              <a:ext uri="{FF2B5EF4-FFF2-40B4-BE49-F238E27FC236}">
                <a16:creationId xmlns:a16="http://schemas.microsoft.com/office/drawing/2014/main" id="{22DF68CC-040D-4A4E-A305-0E441B6C8A45}"/>
              </a:ext>
            </a:extLst>
          </p:cNvPr>
          <p:cNvGrpSpPr>
            <a:grpSpLocks/>
          </p:cNvGrpSpPr>
          <p:nvPr/>
        </p:nvGrpSpPr>
        <p:grpSpPr bwMode="auto">
          <a:xfrm>
            <a:off x="965125" y="5807923"/>
            <a:ext cx="9482137" cy="1023938"/>
            <a:chOff x="1735664" y="5623367"/>
            <a:chExt cx="9482280" cy="1022840"/>
          </a:xfrm>
        </p:grpSpPr>
        <p:sp>
          <p:nvSpPr>
            <p:cNvPr id="123" name="Rettangolo 122">
              <a:extLst>
                <a:ext uri="{FF2B5EF4-FFF2-40B4-BE49-F238E27FC236}">
                  <a16:creationId xmlns:a16="http://schemas.microsoft.com/office/drawing/2014/main" id="{365C22A5-6B52-4A09-BB32-46D4600B0573}"/>
                </a:ext>
              </a:extLst>
            </p:cNvPr>
            <p:cNvSpPr/>
            <p:nvPr/>
          </p:nvSpPr>
          <p:spPr>
            <a:xfrm>
              <a:off x="1735664" y="5962728"/>
              <a:ext cx="9482280" cy="683479"/>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24" name="Freccia a destra con strisce 77">
              <a:extLst>
                <a:ext uri="{FF2B5EF4-FFF2-40B4-BE49-F238E27FC236}">
                  <a16:creationId xmlns:a16="http://schemas.microsoft.com/office/drawing/2014/main" id="{B8B9B9E1-F4FC-4043-99BE-22378DBB1F7A}"/>
                </a:ext>
              </a:extLst>
            </p:cNvPr>
            <p:cNvSpPr/>
            <p:nvPr/>
          </p:nvSpPr>
          <p:spPr>
            <a:xfrm rot="15356296">
              <a:off x="2195539" y="5823902"/>
              <a:ext cx="528071" cy="127002"/>
            </a:xfrm>
            <a:prstGeom prst="stripedRightArrow">
              <a:avLst>
                <a:gd name="adj1" fmla="val 34549"/>
                <a:gd name="adj2" fmla="val 59145"/>
              </a:avLst>
            </a:prstGeom>
            <a:solidFill>
              <a:schemeClr val="accent2">
                <a:lumMod val="50000"/>
              </a:schemeClr>
            </a:solidFill>
            <a:ln>
              <a:solidFill>
                <a:schemeClr val="tx1">
                  <a:lumMod val="95000"/>
                  <a:lumOff val="5000"/>
                </a:schemeClr>
              </a:solidFill>
            </a:ln>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grpSp>
      <p:grpSp>
        <p:nvGrpSpPr>
          <p:cNvPr id="125" name="Gruppo 124">
            <a:extLst>
              <a:ext uri="{FF2B5EF4-FFF2-40B4-BE49-F238E27FC236}">
                <a16:creationId xmlns:a16="http://schemas.microsoft.com/office/drawing/2014/main" id="{996B4091-B65B-44F5-A45B-4E8DA3E7EE20}"/>
              </a:ext>
            </a:extLst>
          </p:cNvPr>
          <p:cNvGrpSpPr>
            <a:grpSpLocks/>
          </p:cNvGrpSpPr>
          <p:nvPr/>
        </p:nvGrpSpPr>
        <p:grpSpPr bwMode="auto">
          <a:xfrm>
            <a:off x="7429425" y="3664799"/>
            <a:ext cx="3546475" cy="1174750"/>
            <a:chOff x="7839604" y="3065279"/>
            <a:chExt cx="3545980" cy="1174386"/>
          </a:xfrm>
        </p:grpSpPr>
        <p:sp>
          <p:nvSpPr>
            <p:cNvPr id="126" name="CasellaDiTesto 125">
              <a:extLst>
                <a:ext uri="{FF2B5EF4-FFF2-40B4-BE49-F238E27FC236}">
                  <a16:creationId xmlns:a16="http://schemas.microsoft.com/office/drawing/2014/main" id="{12AD1736-1B57-46F3-BB28-E934DFC33DE1}"/>
                </a:ext>
              </a:extLst>
            </p:cNvPr>
            <p:cNvSpPr txBox="1"/>
            <p:nvPr/>
          </p:nvSpPr>
          <p:spPr>
            <a:xfrm>
              <a:off x="7839604" y="3065279"/>
              <a:ext cx="3545980" cy="584019"/>
            </a:xfrm>
            <a:prstGeom prst="rect">
              <a:avLst/>
            </a:prstGeom>
            <a:noFill/>
          </p:spPr>
          <p:txBody>
            <a:bodyPr>
              <a:spAutoFit/>
            </a:bodyPr>
            <a:lstStyle/>
            <a:p>
              <a:pPr marL="285750" indent="-285750" eaLnBrk="1" fontAlgn="auto" hangingPunct="1">
                <a:spcBef>
                  <a:spcPts val="0"/>
                </a:spcBef>
                <a:spcAft>
                  <a:spcPts val="0"/>
                </a:spcAft>
                <a:buFont typeface="Arial" panose="020B0604020202020204" pitchFamily="34" charset="0"/>
                <a:buChar char="•"/>
                <a:defRPr/>
              </a:pPr>
              <a:r>
                <a:rPr lang="en-US" sz="1600" dirty="0">
                  <a:latin typeface="Adobe Caslon Pro"/>
                </a:rPr>
                <a:t>mechanical nonlinearities</a:t>
              </a:r>
            </a:p>
            <a:p>
              <a:pPr eaLnBrk="1" fontAlgn="auto" hangingPunct="1">
                <a:spcBef>
                  <a:spcPts val="0"/>
                </a:spcBef>
                <a:spcAft>
                  <a:spcPts val="0"/>
                </a:spcAft>
                <a:defRPr/>
              </a:pPr>
              <a:endParaRPr lang="en-US" sz="1600" dirty="0">
                <a:latin typeface="Adobe Caslon Pro"/>
              </a:endParaRPr>
            </a:p>
          </p:txBody>
        </p:sp>
        <p:grpSp>
          <p:nvGrpSpPr>
            <p:cNvPr id="127" name="Gruppo 15">
              <a:extLst>
                <a:ext uri="{FF2B5EF4-FFF2-40B4-BE49-F238E27FC236}">
                  <a16:creationId xmlns:a16="http://schemas.microsoft.com/office/drawing/2014/main" id="{D7858CD1-7BD1-4775-B2C0-689DD3FD5201}"/>
                </a:ext>
              </a:extLst>
            </p:cNvPr>
            <p:cNvGrpSpPr>
              <a:grpSpLocks/>
            </p:cNvGrpSpPr>
            <p:nvPr/>
          </p:nvGrpSpPr>
          <p:grpSpPr bwMode="auto">
            <a:xfrm>
              <a:off x="8465938" y="3451752"/>
              <a:ext cx="2386872" cy="787913"/>
              <a:chOff x="8465938" y="3451752"/>
              <a:chExt cx="2386872" cy="787913"/>
            </a:xfrm>
          </p:grpSpPr>
          <p:pic>
            <p:nvPicPr>
              <p:cNvPr id="128" name="Immagine 12">
                <a:extLst>
                  <a:ext uri="{FF2B5EF4-FFF2-40B4-BE49-F238E27FC236}">
                    <a16:creationId xmlns:a16="http://schemas.microsoft.com/office/drawing/2014/main" id="{2A78101F-8FC6-428D-BDD5-28A9C629DE71}"/>
                  </a:ext>
                </a:extLst>
              </p:cNvPr>
              <p:cNvPicPr>
                <a:picLocks noChangeAspect="1"/>
              </p:cNvPicPr>
              <p:nvPr/>
            </p:nvPicPr>
            <p:blipFill>
              <a:blip r:embed="rId8">
                <a:extLst>
                  <a:ext uri="{28A0092B-C50C-407E-A947-70E740481C1C}">
                    <a14:useLocalDpi xmlns:a14="http://schemas.microsoft.com/office/drawing/2010/main" val="0"/>
                  </a:ext>
                </a:extLst>
              </a:blip>
              <a:srcRect t="-10445" r="72411" b="-2"/>
              <a:stretch>
                <a:fillRect/>
              </a:stretch>
            </p:blipFill>
            <p:spPr bwMode="auto">
              <a:xfrm>
                <a:off x="8465938" y="3451752"/>
                <a:ext cx="2334250" cy="34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Immagine 82">
                <a:extLst>
                  <a:ext uri="{FF2B5EF4-FFF2-40B4-BE49-F238E27FC236}">
                    <a16:creationId xmlns:a16="http://schemas.microsoft.com/office/drawing/2014/main" id="{5FA68AD8-14BC-4341-ABD1-EBF814D17548}"/>
                  </a:ext>
                </a:extLst>
              </p:cNvPr>
              <p:cNvPicPr>
                <a:picLocks noChangeAspect="1"/>
              </p:cNvPicPr>
              <p:nvPr/>
            </p:nvPicPr>
            <p:blipFill>
              <a:blip r:embed="rId9">
                <a:extLst>
                  <a:ext uri="{28A0092B-C50C-407E-A947-70E740481C1C}">
                    <a14:useLocalDpi xmlns:a14="http://schemas.microsoft.com/office/drawing/2010/main" val="0"/>
                  </a:ext>
                </a:extLst>
              </a:blip>
              <a:srcRect t="-323" r="68336" b="-2"/>
              <a:stretch>
                <a:fillRect/>
              </a:stretch>
            </p:blipFill>
            <p:spPr bwMode="auto">
              <a:xfrm>
                <a:off x="8532528" y="3731136"/>
                <a:ext cx="2320282" cy="29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Immagine 14">
                <a:extLst>
                  <a:ext uri="{FF2B5EF4-FFF2-40B4-BE49-F238E27FC236}">
                    <a16:creationId xmlns:a16="http://schemas.microsoft.com/office/drawing/2014/main" id="{B6F0BF52-7675-4ACD-B07C-7572F1A4DC41}"/>
                  </a:ext>
                </a:extLst>
              </p:cNvPr>
              <p:cNvPicPr>
                <a:picLocks noChangeAspect="1"/>
              </p:cNvPicPr>
              <p:nvPr/>
            </p:nvPicPr>
            <p:blipFill>
              <a:blip r:embed="rId10">
                <a:extLst>
                  <a:ext uri="{28A0092B-C50C-407E-A947-70E740481C1C}">
                    <a14:useLocalDpi xmlns:a14="http://schemas.microsoft.com/office/drawing/2010/main" val="0"/>
                  </a:ext>
                </a:extLst>
              </a:blip>
              <a:srcRect l="-2" t="8249" r="49585"/>
              <a:stretch>
                <a:fillRect/>
              </a:stretch>
            </p:blipFill>
            <p:spPr bwMode="auto">
              <a:xfrm>
                <a:off x="8472034" y="3981379"/>
                <a:ext cx="2244960" cy="25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131" name="Immagine 130">
            <a:extLst>
              <a:ext uri="{FF2B5EF4-FFF2-40B4-BE49-F238E27FC236}">
                <a16:creationId xmlns:a16="http://schemas.microsoft.com/office/drawing/2014/main" id="{C0792B01-EEFD-457A-B6EC-1F26A035FAF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306437" y="6284173"/>
            <a:ext cx="66294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2" name="Gruppo 131">
            <a:extLst>
              <a:ext uri="{FF2B5EF4-FFF2-40B4-BE49-F238E27FC236}">
                <a16:creationId xmlns:a16="http://schemas.microsoft.com/office/drawing/2014/main" id="{A1822FC5-7432-43A2-9A6C-8DFA4A8390C2}"/>
              </a:ext>
            </a:extLst>
          </p:cNvPr>
          <p:cNvGrpSpPr>
            <a:grpSpLocks/>
          </p:cNvGrpSpPr>
          <p:nvPr/>
        </p:nvGrpSpPr>
        <p:grpSpPr bwMode="auto">
          <a:xfrm>
            <a:off x="7469113" y="5007824"/>
            <a:ext cx="3546475" cy="736600"/>
            <a:chOff x="7879270" y="4407694"/>
            <a:chExt cx="3545980" cy="736665"/>
          </a:xfrm>
        </p:grpSpPr>
        <p:sp>
          <p:nvSpPr>
            <p:cNvPr id="133" name="CasellaDiTesto 132">
              <a:extLst>
                <a:ext uri="{FF2B5EF4-FFF2-40B4-BE49-F238E27FC236}">
                  <a16:creationId xmlns:a16="http://schemas.microsoft.com/office/drawing/2014/main" id="{D732D5CA-B3AC-4FA3-BF26-DEAA0D85238B}"/>
                </a:ext>
              </a:extLst>
            </p:cNvPr>
            <p:cNvSpPr txBox="1"/>
            <p:nvPr/>
          </p:nvSpPr>
          <p:spPr>
            <a:xfrm>
              <a:off x="7879270" y="4407694"/>
              <a:ext cx="3545980" cy="585839"/>
            </a:xfrm>
            <a:prstGeom prst="rect">
              <a:avLst/>
            </a:prstGeom>
            <a:noFill/>
          </p:spPr>
          <p:txBody>
            <a:bodyPr>
              <a:spAutoFit/>
            </a:bodyPr>
            <a:lstStyle/>
            <a:p>
              <a:pPr marL="285750" indent="-285750" eaLnBrk="1" fontAlgn="auto" hangingPunct="1">
                <a:spcBef>
                  <a:spcPts val="0"/>
                </a:spcBef>
                <a:spcAft>
                  <a:spcPts val="0"/>
                </a:spcAft>
                <a:buFont typeface="Arial" panose="020B0604020202020204" pitchFamily="34" charset="0"/>
                <a:buChar char="•"/>
                <a:defRPr/>
              </a:pPr>
              <a:r>
                <a:rPr lang="en-US" sz="1600" dirty="0">
                  <a:latin typeface="Adobe Caslon Pro"/>
                </a:rPr>
                <a:t>geometric nonlinearities</a:t>
              </a:r>
            </a:p>
            <a:p>
              <a:pPr eaLnBrk="1" fontAlgn="auto" hangingPunct="1">
                <a:spcBef>
                  <a:spcPts val="0"/>
                </a:spcBef>
                <a:spcAft>
                  <a:spcPts val="0"/>
                </a:spcAft>
                <a:defRPr/>
              </a:pPr>
              <a:endParaRPr lang="en-US" sz="1600" dirty="0">
                <a:latin typeface="Adobe Caslon Pro"/>
              </a:endParaRPr>
            </a:p>
          </p:txBody>
        </p:sp>
        <p:pic>
          <p:nvPicPr>
            <p:cNvPr id="134" name="Immagine 18">
              <a:extLst>
                <a:ext uri="{FF2B5EF4-FFF2-40B4-BE49-F238E27FC236}">
                  <a16:creationId xmlns:a16="http://schemas.microsoft.com/office/drawing/2014/main" id="{745EC513-76E5-490D-BF64-7E0F2407B449}"/>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452858" y="4849035"/>
              <a:ext cx="2595096" cy="29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5" name="Gruppo 134">
            <a:extLst>
              <a:ext uri="{FF2B5EF4-FFF2-40B4-BE49-F238E27FC236}">
                <a16:creationId xmlns:a16="http://schemas.microsoft.com/office/drawing/2014/main" id="{7E263167-7C25-4413-8211-4B7B3D53307E}"/>
              </a:ext>
            </a:extLst>
          </p:cNvPr>
          <p:cNvGrpSpPr>
            <a:grpSpLocks/>
          </p:cNvGrpSpPr>
          <p:nvPr/>
        </p:nvGrpSpPr>
        <p:grpSpPr bwMode="auto">
          <a:xfrm>
            <a:off x="733350" y="1993161"/>
            <a:ext cx="5673725" cy="4008437"/>
            <a:chOff x="1502892" y="1807871"/>
            <a:chExt cx="5674250" cy="4008998"/>
          </a:xfrm>
        </p:grpSpPr>
        <p:sp>
          <p:nvSpPr>
            <p:cNvPr id="136" name="Rettangolo 135">
              <a:extLst>
                <a:ext uri="{FF2B5EF4-FFF2-40B4-BE49-F238E27FC236}">
                  <a16:creationId xmlns:a16="http://schemas.microsoft.com/office/drawing/2014/main" id="{89E660E4-7A01-4462-8896-61E667B645D9}"/>
                </a:ext>
              </a:extLst>
            </p:cNvPr>
            <p:cNvSpPr/>
            <p:nvPr/>
          </p:nvSpPr>
          <p:spPr>
            <a:xfrm flipH="1" flipV="1">
              <a:off x="1839473" y="1828511"/>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37" name="Rettangolo 136">
              <a:extLst>
                <a:ext uri="{FF2B5EF4-FFF2-40B4-BE49-F238E27FC236}">
                  <a16:creationId xmlns:a16="http://schemas.microsoft.com/office/drawing/2014/main" id="{B78E29FD-CEBE-4F3D-BF2A-0912D259DDE7}"/>
                </a:ext>
              </a:extLst>
            </p:cNvPr>
            <p:cNvSpPr/>
            <p:nvPr/>
          </p:nvSpPr>
          <p:spPr>
            <a:xfrm flipH="1" flipV="1">
              <a:off x="2785711" y="1807871"/>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38" name="Rettangolo 137">
              <a:extLst>
                <a:ext uri="{FF2B5EF4-FFF2-40B4-BE49-F238E27FC236}">
                  <a16:creationId xmlns:a16="http://schemas.microsoft.com/office/drawing/2014/main" id="{4C9722E5-8AE4-4E54-BD02-DBBF2E036655}"/>
                </a:ext>
              </a:extLst>
            </p:cNvPr>
            <p:cNvSpPr/>
            <p:nvPr/>
          </p:nvSpPr>
          <p:spPr>
            <a:xfrm flipH="1" flipV="1">
              <a:off x="4060591" y="1828511"/>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39" name="Rettangolo 138">
              <a:extLst>
                <a:ext uri="{FF2B5EF4-FFF2-40B4-BE49-F238E27FC236}">
                  <a16:creationId xmlns:a16="http://schemas.microsoft.com/office/drawing/2014/main" id="{EF0962F2-E52C-487D-A029-C8C90912F2BC}"/>
                </a:ext>
              </a:extLst>
            </p:cNvPr>
            <p:cNvSpPr/>
            <p:nvPr/>
          </p:nvSpPr>
          <p:spPr>
            <a:xfrm flipH="1" flipV="1">
              <a:off x="5391039" y="1828511"/>
              <a:ext cx="674750"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0" name="Rettangolo 139">
              <a:extLst>
                <a:ext uri="{FF2B5EF4-FFF2-40B4-BE49-F238E27FC236}">
                  <a16:creationId xmlns:a16="http://schemas.microsoft.com/office/drawing/2014/main" id="{23C653EF-788F-4488-8003-5BFAEA572ACB}"/>
                </a:ext>
              </a:extLst>
            </p:cNvPr>
            <p:cNvSpPr/>
            <p:nvPr/>
          </p:nvSpPr>
          <p:spPr>
            <a:xfrm flipH="1" flipV="1">
              <a:off x="6702435" y="1828511"/>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1" name="Rettangolo 140">
              <a:extLst>
                <a:ext uri="{FF2B5EF4-FFF2-40B4-BE49-F238E27FC236}">
                  <a16:creationId xmlns:a16="http://schemas.microsoft.com/office/drawing/2014/main" id="{3502E42F-20E5-4BBB-8242-81F39D984CAB}"/>
                </a:ext>
              </a:extLst>
            </p:cNvPr>
            <p:cNvSpPr/>
            <p:nvPr/>
          </p:nvSpPr>
          <p:spPr>
            <a:xfrm flipH="1" flipV="1">
              <a:off x="1839473" y="2519171"/>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2" name="Rettangolo 141">
              <a:extLst>
                <a:ext uri="{FF2B5EF4-FFF2-40B4-BE49-F238E27FC236}">
                  <a16:creationId xmlns:a16="http://schemas.microsoft.com/office/drawing/2014/main" id="{D14226EE-882E-460B-8ECF-AB90F708D39B}"/>
                </a:ext>
              </a:extLst>
            </p:cNvPr>
            <p:cNvSpPr/>
            <p:nvPr/>
          </p:nvSpPr>
          <p:spPr>
            <a:xfrm flipH="1" flipV="1">
              <a:off x="2785711" y="2498530"/>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3" name="Rettangolo 142">
              <a:extLst>
                <a:ext uri="{FF2B5EF4-FFF2-40B4-BE49-F238E27FC236}">
                  <a16:creationId xmlns:a16="http://schemas.microsoft.com/office/drawing/2014/main" id="{CA291405-4BE3-47F9-BB0C-30AB93844EBB}"/>
                </a:ext>
              </a:extLst>
            </p:cNvPr>
            <p:cNvSpPr/>
            <p:nvPr/>
          </p:nvSpPr>
          <p:spPr>
            <a:xfrm flipH="1" flipV="1">
              <a:off x="4060591" y="2519171"/>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4" name="Rettangolo 143">
              <a:extLst>
                <a:ext uri="{FF2B5EF4-FFF2-40B4-BE49-F238E27FC236}">
                  <a16:creationId xmlns:a16="http://schemas.microsoft.com/office/drawing/2014/main" id="{0EC99E2C-0951-4D9D-9319-2D0131FAF9FE}"/>
                </a:ext>
              </a:extLst>
            </p:cNvPr>
            <p:cNvSpPr/>
            <p:nvPr/>
          </p:nvSpPr>
          <p:spPr>
            <a:xfrm flipH="1" flipV="1">
              <a:off x="5391039" y="2519171"/>
              <a:ext cx="674750"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5" name="Rettangolo 144">
              <a:extLst>
                <a:ext uri="{FF2B5EF4-FFF2-40B4-BE49-F238E27FC236}">
                  <a16:creationId xmlns:a16="http://schemas.microsoft.com/office/drawing/2014/main" id="{BC906541-1A82-496D-B53C-0E5CCA97833B}"/>
                </a:ext>
              </a:extLst>
            </p:cNvPr>
            <p:cNvSpPr/>
            <p:nvPr/>
          </p:nvSpPr>
          <p:spPr>
            <a:xfrm flipH="1" flipV="1">
              <a:off x="6702435" y="2519171"/>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6" name="Rettangolo 145">
              <a:extLst>
                <a:ext uri="{FF2B5EF4-FFF2-40B4-BE49-F238E27FC236}">
                  <a16:creationId xmlns:a16="http://schemas.microsoft.com/office/drawing/2014/main" id="{DFC870F6-F157-4B99-A481-B2D202E5EB77}"/>
                </a:ext>
              </a:extLst>
            </p:cNvPr>
            <p:cNvSpPr/>
            <p:nvPr/>
          </p:nvSpPr>
          <p:spPr>
            <a:xfrm flipH="1" flipV="1">
              <a:off x="1839473" y="3238408"/>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7" name="Rettangolo 146">
              <a:extLst>
                <a:ext uri="{FF2B5EF4-FFF2-40B4-BE49-F238E27FC236}">
                  <a16:creationId xmlns:a16="http://schemas.microsoft.com/office/drawing/2014/main" id="{66895BAD-DEB8-47D7-901C-E06627D5ADE4}"/>
                </a:ext>
              </a:extLst>
            </p:cNvPr>
            <p:cNvSpPr/>
            <p:nvPr/>
          </p:nvSpPr>
          <p:spPr>
            <a:xfrm flipH="1" flipV="1">
              <a:off x="2785711" y="3217768"/>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8" name="Rettangolo 147">
              <a:extLst>
                <a:ext uri="{FF2B5EF4-FFF2-40B4-BE49-F238E27FC236}">
                  <a16:creationId xmlns:a16="http://schemas.microsoft.com/office/drawing/2014/main" id="{CC598A8C-E44D-4C1B-9C61-2BC6050D3150}"/>
                </a:ext>
              </a:extLst>
            </p:cNvPr>
            <p:cNvSpPr/>
            <p:nvPr/>
          </p:nvSpPr>
          <p:spPr>
            <a:xfrm flipH="1" flipV="1">
              <a:off x="4060591" y="3238408"/>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49" name="Rettangolo 148">
              <a:extLst>
                <a:ext uri="{FF2B5EF4-FFF2-40B4-BE49-F238E27FC236}">
                  <a16:creationId xmlns:a16="http://schemas.microsoft.com/office/drawing/2014/main" id="{A8EE0B37-5995-4142-841D-A8FB84E608AA}"/>
                </a:ext>
              </a:extLst>
            </p:cNvPr>
            <p:cNvSpPr/>
            <p:nvPr/>
          </p:nvSpPr>
          <p:spPr>
            <a:xfrm flipH="1" flipV="1">
              <a:off x="5391039" y="3238408"/>
              <a:ext cx="674750"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0" name="Rettangolo 149">
              <a:extLst>
                <a:ext uri="{FF2B5EF4-FFF2-40B4-BE49-F238E27FC236}">
                  <a16:creationId xmlns:a16="http://schemas.microsoft.com/office/drawing/2014/main" id="{AF4EAE7E-4FE8-4451-AF25-13F1127950E8}"/>
                </a:ext>
              </a:extLst>
            </p:cNvPr>
            <p:cNvSpPr/>
            <p:nvPr/>
          </p:nvSpPr>
          <p:spPr>
            <a:xfrm flipH="1" flipV="1">
              <a:off x="6702435" y="3238408"/>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1" name="Rettangolo 150">
              <a:extLst>
                <a:ext uri="{FF2B5EF4-FFF2-40B4-BE49-F238E27FC236}">
                  <a16:creationId xmlns:a16="http://schemas.microsoft.com/office/drawing/2014/main" id="{A8B1655F-7A83-4EE9-B096-A702A3204533}"/>
                </a:ext>
              </a:extLst>
            </p:cNvPr>
            <p:cNvSpPr/>
            <p:nvPr/>
          </p:nvSpPr>
          <p:spPr>
            <a:xfrm flipH="1" flipV="1">
              <a:off x="1839473" y="3981462"/>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2" name="Rettangolo 151">
              <a:extLst>
                <a:ext uri="{FF2B5EF4-FFF2-40B4-BE49-F238E27FC236}">
                  <a16:creationId xmlns:a16="http://schemas.microsoft.com/office/drawing/2014/main" id="{9D5F1CFE-7009-4F67-B954-C264E9A74DC6}"/>
                </a:ext>
              </a:extLst>
            </p:cNvPr>
            <p:cNvSpPr/>
            <p:nvPr/>
          </p:nvSpPr>
          <p:spPr>
            <a:xfrm flipH="1" flipV="1">
              <a:off x="2785711" y="3960822"/>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3" name="Rettangolo 152">
              <a:extLst>
                <a:ext uri="{FF2B5EF4-FFF2-40B4-BE49-F238E27FC236}">
                  <a16:creationId xmlns:a16="http://schemas.microsoft.com/office/drawing/2014/main" id="{F7860581-785A-4FF3-9691-AAA6925D149F}"/>
                </a:ext>
              </a:extLst>
            </p:cNvPr>
            <p:cNvSpPr/>
            <p:nvPr/>
          </p:nvSpPr>
          <p:spPr>
            <a:xfrm flipH="1" flipV="1">
              <a:off x="4060591" y="3981462"/>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4" name="Rettangolo 153">
              <a:extLst>
                <a:ext uri="{FF2B5EF4-FFF2-40B4-BE49-F238E27FC236}">
                  <a16:creationId xmlns:a16="http://schemas.microsoft.com/office/drawing/2014/main" id="{D636FEAC-562A-445C-B83B-3C1E3C09CBF4}"/>
                </a:ext>
              </a:extLst>
            </p:cNvPr>
            <p:cNvSpPr/>
            <p:nvPr/>
          </p:nvSpPr>
          <p:spPr>
            <a:xfrm flipH="1" flipV="1">
              <a:off x="5391039" y="3981462"/>
              <a:ext cx="674750"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5" name="Rettangolo 154">
              <a:extLst>
                <a:ext uri="{FF2B5EF4-FFF2-40B4-BE49-F238E27FC236}">
                  <a16:creationId xmlns:a16="http://schemas.microsoft.com/office/drawing/2014/main" id="{9E8B54E2-5ED0-4A7A-88B8-D6F2D83A4F0A}"/>
                </a:ext>
              </a:extLst>
            </p:cNvPr>
            <p:cNvSpPr/>
            <p:nvPr/>
          </p:nvSpPr>
          <p:spPr>
            <a:xfrm flipH="1" flipV="1">
              <a:off x="6702435" y="3981462"/>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6" name="Rettangolo 155">
              <a:extLst>
                <a:ext uri="{FF2B5EF4-FFF2-40B4-BE49-F238E27FC236}">
                  <a16:creationId xmlns:a16="http://schemas.microsoft.com/office/drawing/2014/main" id="{52EBB72F-77D7-4DC4-903C-FE3D42E0BAC9}"/>
                </a:ext>
              </a:extLst>
            </p:cNvPr>
            <p:cNvSpPr/>
            <p:nvPr/>
          </p:nvSpPr>
          <p:spPr>
            <a:xfrm flipH="1" flipV="1">
              <a:off x="1839473" y="4702288"/>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7" name="Rettangolo 156">
              <a:extLst>
                <a:ext uri="{FF2B5EF4-FFF2-40B4-BE49-F238E27FC236}">
                  <a16:creationId xmlns:a16="http://schemas.microsoft.com/office/drawing/2014/main" id="{D3AC4A78-5C67-49DD-A9B1-D2F66BA9A84D}"/>
                </a:ext>
              </a:extLst>
            </p:cNvPr>
            <p:cNvSpPr/>
            <p:nvPr/>
          </p:nvSpPr>
          <p:spPr>
            <a:xfrm flipH="1" flipV="1">
              <a:off x="2785711" y="4681648"/>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8" name="Rettangolo 157">
              <a:extLst>
                <a:ext uri="{FF2B5EF4-FFF2-40B4-BE49-F238E27FC236}">
                  <a16:creationId xmlns:a16="http://schemas.microsoft.com/office/drawing/2014/main" id="{07826B04-A1A7-42AA-BC2D-98FA208F2B33}"/>
                </a:ext>
              </a:extLst>
            </p:cNvPr>
            <p:cNvSpPr/>
            <p:nvPr/>
          </p:nvSpPr>
          <p:spPr>
            <a:xfrm flipH="1" flipV="1">
              <a:off x="4060591" y="4702288"/>
              <a:ext cx="673162"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59" name="Rettangolo 158">
              <a:extLst>
                <a:ext uri="{FF2B5EF4-FFF2-40B4-BE49-F238E27FC236}">
                  <a16:creationId xmlns:a16="http://schemas.microsoft.com/office/drawing/2014/main" id="{B18B6B2C-5BDC-4D57-9E9B-F8C44281BDF3}"/>
                </a:ext>
              </a:extLst>
            </p:cNvPr>
            <p:cNvSpPr/>
            <p:nvPr/>
          </p:nvSpPr>
          <p:spPr>
            <a:xfrm flipH="1" flipV="1">
              <a:off x="5391039" y="4702288"/>
              <a:ext cx="674750"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60" name="Rettangolo 159">
              <a:extLst>
                <a:ext uri="{FF2B5EF4-FFF2-40B4-BE49-F238E27FC236}">
                  <a16:creationId xmlns:a16="http://schemas.microsoft.com/office/drawing/2014/main" id="{E24A926E-F198-488B-8FB0-677CFEB99FE9}"/>
                </a:ext>
              </a:extLst>
            </p:cNvPr>
            <p:cNvSpPr/>
            <p:nvPr/>
          </p:nvSpPr>
          <p:spPr>
            <a:xfrm flipH="1" flipV="1">
              <a:off x="6702435" y="4702288"/>
              <a:ext cx="314354" cy="511247"/>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61" name="Rettangolo 160">
              <a:extLst>
                <a:ext uri="{FF2B5EF4-FFF2-40B4-BE49-F238E27FC236}">
                  <a16:creationId xmlns:a16="http://schemas.microsoft.com/office/drawing/2014/main" id="{E3B7798E-8CE7-4AB3-9502-60C5E10FFC43}"/>
                </a:ext>
              </a:extLst>
            </p:cNvPr>
            <p:cNvSpPr/>
            <p:nvPr/>
          </p:nvSpPr>
          <p:spPr>
            <a:xfrm rot="5400000" flipH="1" flipV="1">
              <a:off x="1601319" y="5404073"/>
              <a:ext cx="314369" cy="51122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62" name="Rettangolo 161">
              <a:extLst>
                <a:ext uri="{FF2B5EF4-FFF2-40B4-BE49-F238E27FC236}">
                  <a16:creationId xmlns:a16="http://schemas.microsoft.com/office/drawing/2014/main" id="{EB9BF2C2-9873-434D-A2DE-9187CD23AEE8}"/>
                </a:ext>
              </a:extLst>
            </p:cNvPr>
            <p:cNvSpPr/>
            <p:nvPr/>
          </p:nvSpPr>
          <p:spPr>
            <a:xfrm rot="5400000" flipH="1" flipV="1">
              <a:off x="2880962" y="5404073"/>
              <a:ext cx="314369" cy="51122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63" name="Rettangolo 162">
              <a:extLst>
                <a:ext uri="{FF2B5EF4-FFF2-40B4-BE49-F238E27FC236}">
                  <a16:creationId xmlns:a16="http://schemas.microsoft.com/office/drawing/2014/main" id="{528080E0-887A-4BB8-9B24-991CBE740490}"/>
                </a:ext>
              </a:extLst>
            </p:cNvPr>
            <p:cNvSpPr/>
            <p:nvPr/>
          </p:nvSpPr>
          <p:spPr>
            <a:xfrm rot="5400000" flipH="1" flipV="1">
              <a:off x="4159017" y="5404073"/>
              <a:ext cx="314369" cy="51122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64" name="Rettangolo 163">
              <a:extLst>
                <a:ext uri="{FF2B5EF4-FFF2-40B4-BE49-F238E27FC236}">
                  <a16:creationId xmlns:a16="http://schemas.microsoft.com/office/drawing/2014/main" id="{7C3F7FDE-5B5F-4564-A24A-ABD997919904}"/>
                </a:ext>
              </a:extLst>
            </p:cNvPr>
            <p:cNvSpPr/>
            <p:nvPr/>
          </p:nvSpPr>
          <p:spPr>
            <a:xfrm rot="5400000" flipH="1" flipV="1">
              <a:off x="5484703" y="5404073"/>
              <a:ext cx="314369" cy="51122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165" name="Rettangolo 164">
              <a:extLst>
                <a:ext uri="{FF2B5EF4-FFF2-40B4-BE49-F238E27FC236}">
                  <a16:creationId xmlns:a16="http://schemas.microsoft.com/office/drawing/2014/main" id="{0D9CF0BE-262A-48B0-90EC-A5707A642CDE}"/>
                </a:ext>
              </a:extLst>
            </p:cNvPr>
            <p:cNvSpPr/>
            <p:nvPr/>
          </p:nvSpPr>
          <p:spPr>
            <a:xfrm rot="5400000" flipH="1" flipV="1">
              <a:off x="6764346" y="5404073"/>
              <a:ext cx="314369" cy="51122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grpSp>
      <p:sp>
        <p:nvSpPr>
          <p:cNvPr id="166" name="CasellaDiTesto 165">
            <a:extLst>
              <a:ext uri="{FF2B5EF4-FFF2-40B4-BE49-F238E27FC236}">
                <a16:creationId xmlns:a16="http://schemas.microsoft.com/office/drawing/2014/main" id="{C5393B8C-B2DC-4E0F-8ADC-012940BB084B}"/>
              </a:ext>
            </a:extLst>
          </p:cNvPr>
          <p:cNvSpPr txBox="1">
            <a:spLocks noChangeArrowheads="1"/>
          </p:cNvSpPr>
          <p:nvPr/>
        </p:nvSpPr>
        <p:spPr bwMode="auto">
          <a:xfrm>
            <a:off x="852412" y="6223848"/>
            <a:ext cx="4965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400" i="1" dirty="0">
                <a:latin typeface="Adobe Caslon Pro"/>
              </a:rPr>
              <a:t>Model of the </a:t>
            </a:r>
            <a:r>
              <a:rPr lang="it-IT" altLang="it-IT" sz="1400" i="1" dirty="0" err="1">
                <a:latin typeface="Adobe Caslon Pro"/>
              </a:rPr>
              <a:t>structure</a:t>
            </a:r>
            <a:r>
              <a:rPr lang="it-IT" altLang="it-IT" sz="1400" i="1" dirty="0">
                <a:latin typeface="Adobe Caslon Pro"/>
              </a:rPr>
              <a:t> in </a:t>
            </a:r>
            <a:r>
              <a:rPr lang="it-IT" altLang="it-IT" sz="1400" i="1" dirty="0" err="1">
                <a:latin typeface="Adobe Caslon Pro"/>
              </a:rPr>
              <a:t>OpenSees</a:t>
            </a:r>
            <a:r>
              <a:rPr lang="it-IT" altLang="it-IT" sz="1400" i="1" dirty="0">
                <a:latin typeface="Adobe Caslon Pro"/>
              </a:rPr>
              <a:t>.</a:t>
            </a:r>
          </a:p>
        </p:txBody>
      </p:sp>
      <p:pic>
        <p:nvPicPr>
          <p:cNvPr id="167" name="Immagine 166">
            <a:extLst>
              <a:ext uri="{FF2B5EF4-FFF2-40B4-BE49-F238E27FC236}">
                <a16:creationId xmlns:a16="http://schemas.microsoft.com/office/drawing/2014/main" id="{FEFAF101-6D24-43FA-9127-A1903A825398}"/>
              </a:ext>
            </a:extLst>
          </p:cNvPr>
          <p:cNvPicPr>
            <a:picLocks noChangeAspect="1"/>
          </p:cNvPicPr>
          <p:nvPr/>
        </p:nvPicPr>
        <p:blipFill>
          <a:blip r:embed="rId12">
            <a:extLst>
              <a:ext uri="{28A0092B-C50C-407E-A947-70E740481C1C}">
                <a14:useLocalDpi xmlns:a14="http://schemas.microsoft.com/office/drawing/2010/main" val="0"/>
              </a:ext>
            </a:extLst>
          </a:blip>
          <a:srcRect l="2289" t="12215" r="2171"/>
          <a:stretch>
            <a:fillRect/>
          </a:stretch>
        </p:blipFill>
        <p:spPr bwMode="auto">
          <a:xfrm>
            <a:off x="6767438" y="4901461"/>
            <a:ext cx="46418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8" name="Tabella 6">
            <a:extLst>
              <a:ext uri="{FF2B5EF4-FFF2-40B4-BE49-F238E27FC236}">
                <a16:creationId xmlns:a16="http://schemas.microsoft.com/office/drawing/2014/main" id="{2230EF3C-6614-4B8F-BDF0-DF69B6BBF15B}"/>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
        <p:nvSpPr>
          <p:cNvPr id="2" name="Segnaposto numero diapositiva 1">
            <a:extLst>
              <a:ext uri="{FF2B5EF4-FFF2-40B4-BE49-F238E27FC236}">
                <a16:creationId xmlns:a16="http://schemas.microsoft.com/office/drawing/2014/main" id="{C73BE778-6F1B-4244-8AC3-BDC5FDF4D0DC}"/>
              </a:ext>
            </a:extLst>
          </p:cNvPr>
          <p:cNvSpPr>
            <a:spLocks noGrp="1"/>
          </p:cNvSpPr>
          <p:nvPr>
            <p:ph type="sldNum" sz="quarter" idx="13"/>
          </p:nvPr>
        </p:nvSpPr>
        <p:spPr/>
        <p:txBody>
          <a:bodyPr/>
          <a:lstStyle/>
          <a:p>
            <a:pPr>
              <a:defRPr/>
            </a:pPr>
            <a:fld id="{A631CAC9-17CC-4C26-87EE-1DC450F80871}" type="slidenum">
              <a:rPr lang="it-IT" smtClean="0"/>
              <a:pPr>
                <a:defRPr/>
              </a:pPr>
              <a:t>55</a:t>
            </a:fld>
            <a:endParaRPr lang="it-IT" dirty="0"/>
          </a:p>
        </p:txBody>
      </p:sp>
    </p:spTree>
    <p:extLst>
      <p:ext uri="{BB962C8B-B14F-4D97-AF65-F5344CB8AC3E}">
        <p14:creationId xmlns:p14="http://schemas.microsoft.com/office/powerpoint/2010/main" val="424010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21"/>
                                        </p:tgtEl>
                                        <p:attrNameLst>
                                          <p:attrName>style.visibility</p:attrName>
                                        </p:attrNameLst>
                                      </p:cBhvr>
                                      <p:to>
                                        <p:strVal val="visible"/>
                                      </p:to>
                                    </p:set>
                                  </p:childTnLst>
                                </p:cTn>
                              </p:par>
                            </p:childTnLst>
                          </p:cTn>
                        </p:par>
                        <p:par>
                          <p:cTn id="10" fill="hold">
                            <p:stCondLst>
                              <p:cond delay="500"/>
                            </p:stCondLst>
                            <p:childTnLst>
                              <p:par>
                                <p:cTn id="11" presetID="10" presetClass="entr" presetSubtype="0" fill="hold" nodeType="afterEffect">
                                  <p:stCondLst>
                                    <p:cond delay="50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500"/>
                                        <p:tgtEl>
                                          <p:spTgt spid="95"/>
                                        </p:tgtEl>
                                      </p:cBhvr>
                                    </p:animEffect>
                                  </p:childTnLst>
                                </p:cTn>
                              </p:par>
                              <p:par>
                                <p:cTn id="14" presetID="10" presetClass="entr" presetSubtype="0" fill="hold" nodeType="withEffect">
                                  <p:stCondLst>
                                    <p:cond delay="50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5"/>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nodeType="afterEffect">
                                  <p:stCondLst>
                                    <p:cond delay="0"/>
                                  </p:stCondLst>
                                  <p:childTnLst>
                                    <p:set>
                                      <p:cBhvr>
                                        <p:cTn id="23" dur="1" fill="hold">
                                          <p:stCondLst>
                                            <p:cond delay="0"/>
                                          </p:stCondLst>
                                        </p:cTn>
                                        <p:tgtEl>
                                          <p:spTgt spid="167"/>
                                        </p:tgtEl>
                                        <p:attrNameLst>
                                          <p:attrName>style.visibility</p:attrName>
                                        </p:attrNameLst>
                                      </p:cBhvr>
                                      <p:to>
                                        <p:strVal val="visible"/>
                                      </p:to>
                                    </p:set>
                                    <p:animEffect transition="in" filter="fade">
                                      <p:cBhvr>
                                        <p:cTn id="24" dur="500"/>
                                        <p:tgtEl>
                                          <p:spTgt spid="167"/>
                                        </p:tgtEl>
                                      </p:cBhvr>
                                    </p:animEffect>
                                  </p:childTnLst>
                                </p:cTn>
                              </p:par>
                              <p:par>
                                <p:cTn id="25" presetID="1" presetClass="exit" presetSubtype="0" fill="hold" nodeType="withEffect">
                                  <p:stCondLst>
                                    <p:cond delay="500"/>
                                  </p:stCondLst>
                                  <p:childTnLst>
                                    <p:set>
                                      <p:cBhvr>
                                        <p:cTn id="26" dur="1" fill="hold">
                                          <p:stCondLst>
                                            <p:cond delay="0"/>
                                          </p:stCondLst>
                                        </p:cTn>
                                        <p:tgtEl>
                                          <p:spTgt spid="9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1"/>
                                        </p:tgtEl>
                                        <p:attrNameLst>
                                          <p:attrName>style.visibility</p:attrName>
                                        </p:attrNameLst>
                                      </p:cBhvr>
                                      <p:to>
                                        <p:strVal val="hidden"/>
                                      </p:to>
                                    </p:set>
                                  </p:childTnLst>
                                </p:cTn>
                              </p:par>
                            </p:childTnLst>
                          </p:cTn>
                        </p:par>
                        <p:par>
                          <p:cTn id="29" fill="hold">
                            <p:stCondLst>
                              <p:cond delay="500"/>
                            </p:stCondLst>
                            <p:childTnLst>
                              <p:par>
                                <p:cTn id="30" presetID="1" presetClass="entr" presetSubtype="0" fill="hold" nodeType="afterEffect">
                                  <p:stCondLst>
                                    <p:cond delay="500"/>
                                  </p:stCondLst>
                                  <p:childTnLst>
                                    <p:set>
                                      <p:cBhvr>
                                        <p:cTn id="31" dur="1" fill="hold">
                                          <p:stCondLst>
                                            <p:cond delay="0"/>
                                          </p:stCondLst>
                                        </p:cTn>
                                        <p:tgtEl>
                                          <p:spTgt spid="131"/>
                                        </p:tgtEl>
                                        <p:attrNameLst>
                                          <p:attrName>style.visibility</p:attrName>
                                        </p:attrNameLst>
                                      </p:cBhvr>
                                      <p:to>
                                        <p:strVal val="visible"/>
                                      </p:to>
                                    </p:se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35"/>
                                        </p:tgtEl>
                                        <p:attrNameLst>
                                          <p:attrName>style.visibility</p:attrName>
                                        </p:attrNameLst>
                                      </p:cBhvr>
                                      <p:to>
                                        <p:strVal val="visible"/>
                                      </p:to>
                                    </p:set>
                                    <p:animEffect transition="in" filter="fade">
                                      <p:cBhvr>
                                        <p:cTn id="35" dur="500"/>
                                        <p:tgtEl>
                                          <p:spTgt spid="1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1000"/>
                                        <p:tgtEl>
                                          <p:spTgt spid="167"/>
                                        </p:tgtEl>
                                      </p:cBhvr>
                                    </p:animEffect>
                                    <p:set>
                                      <p:cBhvr>
                                        <p:cTn id="40" dur="1" fill="hold">
                                          <p:stCondLst>
                                            <p:cond delay="999"/>
                                          </p:stCondLst>
                                        </p:cTn>
                                        <p:tgtEl>
                                          <p:spTgt spid="167"/>
                                        </p:tgtEl>
                                        <p:attrNameLst>
                                          <p:attrName>style.visibility</p:attrName>
                                        </p:attrNameLst>
                                      </p:cBhvr>
                                      <p:to>
                                        <p:strVal val="hidden"/>
                                      </p:to>
                                    </p:set>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132"/>
                                        </p:tgtEl>
                                        <p:attrNameLst>
                                          <p:attrName>style.visibility</p:attrName>
                                        </p:attrNameLst>
                                      </p:cBhvr>
                                      <p:to>
                                        <p:strVal val="visible"/>
                                      </p:to>
                                    </p:set>
                                  </p:childTnLst>
                                </p:cTn>
                              </p:par>
                              <p:par>
                                <p:cTn id="44" presetID="1" presetClass="exit" presetSubtype="0" fill="hold" nodeType="withEffect">
                                  <p:stCondLst>
                                    <p:cond delay="0"/>
                                  </p:stCondLst>
                                  <p:childTnLst>
                                    <p:set>
                                      <p:cBhvr>
                                        <p:cTn id="45" dur="1" fill="hold">
                                          <p:stCondLst>
                                            <p:cond delay="0"/>
                                          </p:stCondLst>
                                        </p:cTn>
                                        <p:tgtEl>
                                          <p:spTgt spid="131"/>
                                        </p:tgtEl>
                                        <p:attrNameLst>
                                          <p:attrName>style.visibility</p:attrName>
                                        </p:attrNameLst>
                                      </p:cBhvr>
                                      <p:to>
                                        <p:strVal val="hidden"/>
                                      </p:to>
                                    </p:set>
                                  </p:childTnLst>
                                </p:cTn>
                              </p:par>
                              <p:par>
                                <p:cTn id="46" presetID="1" presetClass="exit" presetSubtype="0" fill="hold" nodeType="withEffect">
                                  <p:stCondLst>
                                    <p:cond delay="500"/>
                                  </p:stCondLst>
                                  <p:childTnLst>
                                    <p:set>
                                      <p:cBhvr>
                                        <p:cTn id="47" dur="1" fill="hold">
                                          <p:stCondLst>
                                            <p:cond delay="0"/>
                                          </p:stCondLst>
                                        </p:cTn>
                                        <p:tgtEl>
                                          <p:spTgt spid="122"/>
                                        </p:tgtEl>
                                        <p:attrNameLst>
                                          <p:attrName>style.visibility</p:attrName>
                                        </p:attrNameLst>
                                      </p:cBhvr>
                                      <p:to>
                                        <p:strVal val="hidden"/>
                                      </p:to>
                                    </p:set>
                                  </p:childTnLst>
                                </p:cTn>
                              </p:par>
                              <p:par>
                                <p:cTn id="48" presetID="1" presetClass="exit" presetSubtype="0" fill="hold" nodeType="withEffect">
                                  <p:stCondLst>
                                    <p:cond delay="500"/>
                                  </p:stCondLst>
                                  <p:childTnLst>
                                    <p:set>
                                      <p:cBhvr>
                                        <p:cTn id="49" dur="1" fill="hold">
                                          <p:stCondLst>
                                            <p:cond delay="0"/>
                                          </p:stCondLst>
                                        </p:cTn>
                                        <p:tgtEl>
                                          <p:spTgt spid="135"/>
                                        </p:tgtEl>
                                        <p:attrNameLst>
                                          <p:attrName>style.visibility</p:attrName>
                                        </p:attrNameLst>
                                      </p:cBhvr>
                                      <p:to>
                                        <p:strVal val="hidden"/>
                                      </p:to>
                                    </p:set>
                                  </p:childTnLst>
                                </p:cTn>
                              </p:par>
                              <p:par>
                                <p:cTn id="50" presetID="1" presetClass="entr" presetSubtype="0" fill="hold" grpId="0" nodeType="withEffect">
                                  <p:stCondLst>
                                    <p:cond delay="0"/>
                                  </p:stCondLst>
                                  <p:childTnLst>
                                    <p:set>
                                      <p:cBhvr>
                                        <p:cTn id="51"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 name="Segnaposto numero diapositiva 4">
            <a:extLst>
              <a:ext uri="{FF2B5EF4-FFF2-40B4-BE49-F238E27FC236}">
                <a16:creationId xmlns:a16="http://schemas.microsoft.com/office/drawing/2014/main" id="{6B8446FF-4F21-4A80-9BDF-38124FA5AE43}"/>
              </a:ext>
            </a:extLst>
          </p:cNvPr>
          <p:cNvSpPr>
            <a:spLocks noGrp="1"/>
          </p:cNvSpPr>
          <p:nvPr>
            <p:ph type="sldNum" sz="quarter" idx="13"/>
          </p:nvPr>
        </p:nvSpPr>
        <p:spPr>
          <a:xfrm>
            <a:off x="11324986" y="6492875"/>
            <a:ext cx="867014" cy="365125"/>
          </a:xfrm>
        </p:spPr>
        <p:txBody>
          <a:bodyPr/>
          <a:lstStyle/>
          <a:p>
            <a:pPr>
              <a:defRPr/>
            </a:pPr>
            <a:fld id="{A631CAC9-17CC-4C26-87EE-1DC450F80871}" type="slidenum">
              <a:rPr lang="it-IT" smtClean="0">
                <a:latin typeface="Adobe Caslon Pro"/>
              </a:rPr>
              <a:pPr>
                <a:defRPr/>
              </a:pPr>
              <a:t>56</a:t>
            </a:fld>
            <a:endParaRPr lang="it-IT" dirty="0">
              <a:latin typeface="Adobe Caslon Pro"/>
            </a:endParaRPr>
          </a:p>
        </p:txBody>
      </p:sp>
      <p:sp>
        <p:nvSpPr>
          <p:cNvPr id="22" name="CasellaDiTesto 21">
            <a:extLst>
              <a:ext uri="{FF2B5EF4-FFF2-40B4-BE49-F238E27FC236}">
                <a16:creationId xmlns:a16="http://schemas.microsoft.com/office/drawing/2014/main" id="{5C5EC9C5-8C1A-4856-BE6A-9CC07D14D3BC}"/>
              </a:ext>
            </a:extLst>
          </p:cNvPr>
          <p:cNvSpPr txBox="1"/>
          <p:nvPr/>
        </p:nvSpPr>
        <p:spPr>
          <a:xfrm>
            <a:off x="4732885" y="1800859"/>
            <a:ext cx="5178425" cy="830262"/>
          </a:xfrm>
          <a:prstGeom prst="rect">
            <a:avLst/>
          </a:prstGeom>
          <a:noFill/>
        </p:spPr>
        <p:txBody>
          <a:bodyPr>
            <a:spAutoFit/>
          </a:bodyPr>
          <a:lstStyle/>
          <a:p>
            <a:pPr eaLnBrk="1" fontAlgn="auto" hangingPunct="1">
              <a:spcBef>
                <a:spcPts val="0"/>
              </a:spcBef>
              <a:spcAft>
                <a:spcPts val="0"/>
              </a:spcAft>
              <a:defRPr/>
            </a:pPr>
            <a:endParaRPr lang="it-IT" sz="900" dirty="0">
              <a:latin typeface="Adobe Caslon Pro"/>
            </a:endParaRPr>
          </a:p>
          <a:p>
            <a:pPr marL="285750" indent="-285750" eaLnBrk="1" fontAlgn="auto" hangingPunct="1">
              <a:spcBef>
                <a:spcPts val="0"/>
              </a:spcBef>
              <a:spcAft>
                <a:spcPts val="0"/>
              </a:spcAft>
              <a:buFont typeface="Arial" panose="020B0604020202020204" pitchFamily="34" charset="0"/>
              <a:buChar char="•"/>
              <a:defRPr/>
            </a:pPr>
            <a:r>
              <a:rPr lang="it-IT" sz="1600" dirty="0">
                <a:latin typeface="Adobe Caslon Pro"/>
              </a:rPr>
              <a:t>to reduce </a:t>
            </a:r>
            <a:r>
              <a:rPr lang="it-IT" sz="1600" dirty="0" err="1">
                <a:latin typeface="Adobe Caslon Pro"/>
              </a:rPr>
              <a:t>computational</a:t>
            </a:r>
            <a:r>
              <a:rPr lang="it-IT" sz="1600" dirty="0">
                <a:latin typeface="Adobe Caslon Pro"/>
              </a:rPr>
              <a:t> </a:t>
            </a:r>
            <a:r>
              <a:rPr lang="it-IT" sz="1600" dirty="0" err="1">
                <a:latin typeface="Adobe Caslon Pro"/>
              </a:rPr>
              <a:t>burden</a:t>
            </a:r>
            <a:endParaRPr lang="it-IT" sz="1600" dirty="0">
              <a:latin typeface="Adobe Caslon Pro"/>
            </a:endParaRPr>
          </a:p>
          <a:p>
            <a:pPr marL="285750" indent="-285750" eaLnBrk="1" fontAlgn="auto" hangingPunct="1">
              <a:spcBef>
                <a:spcPts val="0"/>
              </a:spcBef>
              <a:spcAft>
                <a:spcPts val="0"/>
              </a:spcAft>
              <a:buFont typeface="Arial" panose="020B0604020202020204" pitchFamily="34" charset="0"/>
              <a:buChar char="•"/>
              <a:defRPr/>
            </a:pPr>
            <a:endParaRPr lang="it-IT" sz="700" dirty="0">
              <a:latin typeface="Adobe Caslon Pro"/>
            </a:endParaRPr>
          </a:p>
          <a:p>
            <a:pPr marL="285750" indent="-285750" eaLnBrk="1" fontAlgn="auto" hangingPunct="1">
              <a:spcBef>
                <a:spcPts val="0"/>
              </a:spcBef>
              <a:spcAft>
                <a:spcPts val="0"/>
              </a:spcAft>
              <a:buFont typeface="Arial" panose="020B0604020202020204" pitchFamily="34" charset="0"/>
              <a:buChar char="•"/>
              <a:defRPr/>
            </a:pPr>
            <a:r>
              <a:rPr lang="it-IT" sz="1600" dirty="0">
                <a:latin typeface="Adobe Caslon Pro"/>
              </a:rPr>
              <a:t>to reduce </a:t>
            </a:r>
            <a:r>
              <a:rPr lang="it-IT" sz="1600" dirty="0" err="1">
                <a:latin typeface="Adobe Caslon Pro"/>
              </a:rPr>
              <a:t>required</a:t>
            </a:r>
            <a:r>
              <a:rPr lang="it-IT" sz="1600" dirty="0">
                <a:latin typeface="Adobe Caslon Pro"/>
              </a:rPr>
              <a:t> </a:t>
            </a:r>
            <a:r>
              <a:rPr lang="it-IT" sz="1600" dirty="0" err="1">
                <a:latin typeface="Adobe Caslon Pro"/>
              </a:rPr>
              <a:t>simulation</a:t>
            </a:r>
            <a:r>
              <a:rPr lang="it-IT" sz="1600" dirty="0">
                <a:latin typeface="Adobe Caslon Pro"/>
              </a:rPr>
              <a:t> </a:t>
            </a:r>
            <a:r>
              <a:rPr lang="it-IT" sz="1600" dirty="0" err="1">
                <a:latin typeface="Adobe Caslon Pro"/>
              </a:rPr>
              <a:t>times</a:t>
            </a:r>
            <a:endParaRPr lang="it-IT" sz="1000" dirty="0">
              <a:latin typeface="Adobe Caslon Pro"/>
            </a:endParaRPr>
          </a:p>
        </p:txBody>
      </p:sp>
      <p:pic>
        <p:nvPicPr>
          <p:cNvPr id="34" name="Immagine 6">
            <a:extLst>
              <a:ext uri="{FF2B5EF4-FFF2-40B4-BE49-F238E27FC236}">
                <a16:creationId xmlns:a16="http://schemas.microsoft.com/office/drawing/2014/main" id="{9E5E02F1-F529-41E0-A7F1-E354303D648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20103" y="2579586"/>
            <a:ext cx="736600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 name="Gruppo 2">
            <a:extLst>
              <a:ext uri="{FF2B5EF4-FFF2-40B4-BE49-F238E27FC236}">
                <a16:creationId xmlns:a16="http://schemas.microsoft.com/office/drawing/2014/main" id="{87FA094D-9C54-470A-ADAD-97707913CF8A}"/>
              </a:ext>
            </a:extLst>
          </p:cNvPr>
          <p:cNvGrpSpPr>
            <a:grpSpLocks/>
          </p:cNvGrpSpPr>
          <p:nvPr/>
        </p:nvGrpSpPr>
        <p:grpSpPr bwMode="auto">
          <a:xfrm>
            <a:off x="1537991" y="6302273"/>
            <a:ext cx="9565322" cy="338554"/>
            <a:chOff x="2027114" y="1052292"/>
            <a:chExt cx="8440355" cy="252782"/>
          </a:xfrm>
        </p:grpSpPr>
        <p:sp>
          <p:nvSpPr>
            <p:cNvPr id="36" name="CasellaDiTesto 24">
              <a:extLst>
                <a:ext uri="{FF2B5EF4-FFF2-40B4-BE49-F238E27FC236}">
                  <a16:creationId xmlns:a16="http://schemas.microsoft.com/office/drawing/2014/main" id="{4E7EB025-6B1D-466C-9219-8CB72D67E090}"/>
                </a:ext>
              </a:extLst>
            </p:cNvPr>
            <p:cNvSpPr txBox="1">
              <a:spLocks noChangeArrowheads="1"/>
            </p:cNvSpPr>
            <p:nvPr/>
          </p:nvSpPr>
          <p:spPr bwMode="auto">
            <a:xfrm>
              <a:off x="2027114" y="1052292"/>
              <a:ext cx="3701784" cy="252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600" dirty="0">
                  <a:latin typeface="Adobe Caslon Pro"/>
                </a:rPr>
                <a:t>high fidelity model in </a:t>
              </a:r>
              <a:r>
                <a:rPr lang="it-IT" altLang="it-IT" sz="1600" i="1" dirty="0" err="1">
                  <a:latin typeface="Adobe Caslon Pro"/>
                </a:rPr>
                <a:t>OpenSees</a:t>
              </a:r>
              <a:r>
                <a:rPr lang="it-IT" altLang="it-IT" sz="1600" dirty="0">
                  <a:latin typeface="Adobe Caslon Pro"/>
                </a:rPr>
                <a:t> - </a:t>
              </a:r>
              <a:r>
                <a:rPr lang="it-IT" altLang="it-IT" sz="1600" i="1" dirty="0">
                  <a:latin typeface="Adobe Caslon Pro"/>
                </a:rPr>
                <a:t>OS</a:t>
              </a:r>
              <a:r>
                <a:rPr lang="it-IT" altLang="it-IT" sz="1600" dirty="0">
                  <a:latin typeface="Adobe Caslon Pro"/>
                </a:rPr>
                <a:t> </a:t>
              </a:r>
            </a:p>
          </p:txBody>
        </p:sp>
        <p:sp>
          <p:nvSpPr>
            <p:cNvPr id="37" name="Freccia a destra con strisce 39">
              <a:extLst>
                <a:ext uri="{FF2B5EF4-FFF2-40B4-BE49-F238E27FC236}">
                  <a16:creationId xmlns:a16="http://schemas.microsoft.com/office/drawing/2014/main" id="{F1B9D577-D5EA-4E41-BD08-FEC21080AFD1}"/>
                </a:ext>
              </a:extLst>
            </p:cNvPr>
            <p:cNvSpPr/>
            <p:nvPr/>
          </p:nvSpPr>
          <p:spPr>
            <a:xfrm>
              <a:off x="5983765" y="1102156"/>
              <a:ext cx="527054" cy="125482"/>
            </a:xfrm>
            <a:prstGeom prst="stripedRightArrow">
              <a:avLst>
                <a:gd name="adj1" fmla="val 34549"/>
                <a:gd name="adj2" fmla="val 59145"/>
              </a:avLst>
            </a:prstGeom>
            <a:solidFill>
              <a:schemeClr val="accent2">
                <a:lumMod val="50000"/>
              </a:schemeClr>
            </a:solidFill>
            <a:ln>
              <a:solidFill>
                <a:schemeClr val="tx1">
                  <a:lumMod val="95000"/>
                  <a:lumOff val="5000"/>
                </a:schemeClr>
              </a:solidFill>
            </a:ln>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38" name="CasellaDiTesto 43">
              <a:extLst>
                <a:ext uri="{FF2B5EF4-FFF2-40B4-BE49-F238E27FC236}">
                  <a16:creationId xmlns:a16="http://schemas.microsoft.com/office/drawing/2014/main" id="{3E4B3B59-4A76-4EC2-8485-78D84849B45F}"/>
                </a:ext>
              </a:extLst>
            </p:cNvPr>
            <p:cNvSpPr txBox="1">
              <a:spLocks noChangeArrowheads="1"/>
            </p:cNvSpPr>
            <p:nvPr/>
          </p:nvSpPr>
          <p:spPr bwMode="auto">
            <a:xfrm>
              <a:off x="6765685" y="1052292"/>
              <a:ext cx="3701784" cy="252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600" dirty="0" err="1">
                  <a:latin typeface="Adobe Caslon Pro"/>
                </a:rPr>
                <a:t>simplified</a:t>
              </a:r>
              <a:r>
                <a:rPr lang="it-IT" altLang="it-IT" sz="1600" dirty="0">
                  <a:latin typeface="Adobe Caslon Pro"/>
                </a:rPr>
                <a:t> model MDOF in </a:t>
              </a:r>
              <a:r>
                <a:rPr lang="it-IT" altLang="it-IT" sz="1600" i="1" dirty="0">
                  <a:latin typeface="Adobe Caslon Pro"/>
                </a:rPr>
                <a:t>MATLAB</a:t>
              </a:r>
              <a:r>
                <a:rPr lang="it-IT" altLang="it-IT" sz="1600" baseline="30000" dirty="0">
                  <a:latin typeface="Adobe Caslon Pro"/>
                </a:rPr>
                <a:t> ®</a:t>
              </a:r>
              <a:r>
                <a:rPr lang="it-IT" altLang="it-IT" sz="1600" dirty="0">
                  <a:latin typeface="Adobe Caslon Pro"/>
                </a:rPr>
                <a:t> - </a:t>
              </a:r>
              <a:r>
                <a:rPr lang="it-IT" altLang="it-IT" sz="1600" i="1" dirty="0">
                  <a:latin typeface="Adobe Caslon Pro"/>
                </a:rPr>
                <a:t>ML </a:t>
              </a:r>
            </a:p>
          </p:txBody>
        </p:sp>
      </p:grpSp>
      <p:sp>
        <p:nvSpPr>
          <p:cNvPr id="39" name="CasellaDiTesto 47">
            <a:extLst>
              <a:ext uri="{FF2B5EF4-FFF2-40B4-BE49-F238E27FC236}">
                <a16:creationId xmlns:a16="http://schemas.microsoft.com/office/drawing/2014/main" id="{2CC1F17C-856D-42A9-8C86-9FF253E4E42B}"/>
              </a:ext>
            </a:extLst>
          </p:cNvPr>
          <p:cNvSpPr txBox="1">
            <a:spLocks noChangeArrowheads="1"/>
          </p:cNvSpPr>
          <p:nvPr/>
        </p:nvSpPr>
        <p:spPr bwMode="auto">
          <a:xfrm>
            <a:off x="1124497" y="1945480"/>
            <a:ext cx="26765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it-IT" sz="1600" dirty="0">
                <a:latin typeface="Adobe Caslon Pro"/>
              </a:rPr>
              <a:t>High number of analysis</a:t>
            </a:r>
          </a:p>
          <a:p>
            <a:pPr eaLnBrk="1" hangingPunct="1">
              <a:lnSpc>
                <a:spcPct val="100000"/>
              </a:lnSpc>
              <a:spcBef>
                <a:spcPct val="0"/>
              </a:spcBef>
              <a:buFontTx/>
              <a:buNone/>
            </a:pPr>
            <a:r>
              <a:rPr lang="en-US" altLang="it-IT" sz="1600" dirty="0">
                <a:latin typeface="Adobe Caslon Pro"/>
              </a:rPr>
              <a:t>for seismic simulations</a:t>
            </a:r>
            <a:endParaRPr lang="it-IT" altLang="it-IT" sz="1000" dirty="0">
              <a:latin typeface="Adobe Caslon Pro"/>
            </a:endParaRPr>
          </a:p>
        </p:txBody>
      </p:sp>
      <p:sp>
        <p:nvSpPr>
          <p:cNvPr id="40" name="Freccia a destra con strisce 50">
            <a:extLst>
              <a:ext uri="{FF2B5EF4-FFF2-40B4-BE49-F238E27FC236}">
                <a16:creationId xmlns:a16="http://schemas.microsoft.com/office/drawing/2014/main" id="{70578605-DEC8-4A20-9DFB-DF997D2DFD94}"/>
              </a:ext>
            </a:extLst>
          </p:cNvPr>
          <p:cNvSpPr/>
          <p:nvPr/>
        </p:nvSpPr>
        <p:spPr>
          <a:xfrm>
            <a:off x="3801022" y="2175162"/>
            <a:ext cx="527050" cy="125413"/>
          </a:xfrm>
          <a:prstGeom prst="stripedRightArrow">
            <a:avLst>
              <a:gd name="adj1" fmla="val 34549"/>
              <a:gd name="adj2" fmla="val 59145"/>
            </a:avLst>
          </a:prstGeom>
          <a:solidFill>
            <a:schemeClr val="accent2">
              <a:lumMod val="50000"/>
            </a:schemeClr>
          </a:solidFill>
          <a:ln>
            <a:solidFill>
              <a:schemeClr val="tx1">
                <a:lumMod val="95000"/>
                <a:lumOff val="5000"/>
              </a:schemeClr>
            </a:solidFill>
          </a:ln>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grpSp>
        <p:nvGrpSpPr>
          <p:cNvPr id="41" name="Gruppo 3">
            <a:extLst>
              <a:ext uri="{FF2B5EF4-FFF2-40B4-BE49-F238E27FC236}">
                <a16:creationId xmlns:a16="http://schemas.microsoft.com/office/drawing/2014/main" id="{F3803C6E-CB25-4427-8268-A89FDDCB27CB}"/>
              </a:ext>
            </a:extLst>
          </p:cNvPr>
          <p:cNvGrpSpPr>
            <a:grpSpLocks/>
          </p:cNvGrpSpPr>
          <p:nvPr/>
        </p:nvGrpSpPr>
        <p:grpSpPr bwMode="auto">
          <a:xfrm>
            <a:off x="8592503" y="2655786"/>
            <a:ext cx="2552700" cy="2428875"/>
            <a:chOff x="9103454" y="2254004"/>
            <a:chExt cx="2551691" cy="2428411"/>
          </a:xfrm>
        </p:grpSpPr>
        <p:sp>
          <p:nvSpPr>
            <p:cNvPr id="42" name="CasellaDiTesto 51">
              <a:extLst>
                <a:ext uri="{FF2B5EF4-FFF2-40B4-BE49-F238E27FC236}">
                  <a16:creationId xmlns:a16="http://schemas.microsoft.com/office/drawing/2014/main" id="{EBFB8B92-88F8-479B-8915-901AFFC050D7}"/>
                </a:ext>
              </a:extLst>
            </p:cNvPr>
            <p:cNvSpPr txBox="1">
              <a:spLocks noChangeArrowheads="1"/>
            </p:cNvSpPr>
            <p:nvPr/>
          </p:nvSpPr>
          <p:spPr bwMode="auto">
            <a:xfrm>
              <a:off x="9103454" y="2254004"/>
              <a:ext cx="25098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600">
                  <a:latin typeface="Adobe Caslon Pro"/>
                </a:rPr>
                <a:t>Calibration oriented to correspondence of:</a:t>
              </a:r>
              <a:endParaRPr lang="it-IT" altLang="it-IT" sz="1600" i="1">
                <a:latin typeface="Adobe Caslon Pro"/>
              </a:endParaRPr>
            </a:p>
          </p:txBody>
        </p:sp>
        <p:sp>
          <p:nvSpPr>
            <p:cNvPr id="43" name="CasellaDiTesto 42">
              <a:extLst>
                <a:ext uri="{FF2B5EF4-FFF2-40B4-BE49-F238E27FC236}">
                  <a16:creationId xmlns:a16="http://schemas.microsoft.com/office/drawing/2014/main" id="{7E428D07-B285-4CFE-8416-EE1CF1E528AE}"/>
                </a:ext>
              </a:extLst>
            </p:cNvPr>
            <p:cNvSpPr txBox="1"/>
            <p:nvPr/>
          </p:nvSpPr>
          <p:spPr>
            <a:xfrm>
              <a:off x="9136778" y="3036492"/>
              <a:ext cx="2518367" cy="1645923"/>
            </a:xfrm>
            <a:prstGeom prst="rect">
              <a:avLst/>
            </a:prstGeom>
            <a:noFill/>
          </p:spPr>
          <p:txBody>
            <a:bodyPr>
              <a:spAutoFit/>
            </a:bodyPr>
            <a:lstStyle/>
            <a:p>
              <a:pPr eaLnBrk="1" fontAlgn="auto" hangingPunct="1">
                <a:spcBef>
                  <a:spcPts val="0"/>
                </a:spcBef>
                <a:spcAft>
                  <a:spcPts val="0"/>
                </a:spcAft>
                <a:defRPr/>
              </a:pPr>
              <a:endParaRPr lang="it-IT" sz="900" dirty="0">
                <a:latin typeface="Adobe Caslon Pro"/>
              </a:endParaRPr>
            </a:p>
            <a:p>
              <a:pPr marL="285750" indent="-285750" eaLnBrk="1" fontAlgn="auto" hangingPunct="1">
                <a:spcBef>
                  <a:spcPts val="0"/>
                </a:spcBef>
                <a:spcAft>
                  <a:spcPts val="0"/>
                </a:spcAft>
                <a:buFont typeface="Arial" panose="020B0604020202020204" pitchFamily="34" charset="0"/>
                <a:buChar char="•"/>
                <a:defRPr/>
              </a:pPr>
              <a:r>
                <a:rPr lang="it-IT" sz="1600" dirty="0" err="1">
                  <a:latin typeface="Adobe Caslon Pro"/>
                </a:rPr>
                <a:t>main</a:t>
              </a:r>
              <a:r>
                <a:rPr lang="it-IT" sz="1600" dirty="0">
                  <a:latin typeface="Adobe Caslon Pro"/>
                </a:rPr>
                <a:t> </a:t>
              </a:r>
              <a:r>
                <a:rPr lang="it-IT" sz="1600" dirty="0" err="1">
                  <a:latin typeface="Adobe Caslon Pro"/>
                </a:rPr>
                <a:t>periods</a:t>
              </a:r>
              <a:endParaRPr lang="it-IT" sz="1600" dirty="0">
                <a:latin typeface="Adobe Caslon Pro"/>
              </a:endParaRPr>
            </a:p>
            <a:p>
              <a:pPr eaLnBrk="1" fontAlgn="auto" hangingPunct="1">
                <a:spcBef>
                  <a:spcPts val="0"/>
                </a:spcBef>
                <a:spcAft>
                  <a:spcPts val="0"/>
                </a:spcAft>
                <a:defRPr/>
              </a:pPr>
              <a:endParaRPr lang="it-IT" sz="1000" dirty="0">
                <a:latin typeface="Adobe Caslon Pro"/>
              </a:endParaRPr>
            </a:p>
            <a:p>
              <a:pPr eaLnBrk="1" fontAlgn="auto" hangingPunct="1">
                <a:spcBef>
                  <a:spcPts val="0"/>
                </a:spcBef>
                <a:spcAft>
                  <a:spcPts val="0"/>
                </a:spcAft>
                <a:defRPr/>
              </a:pPr>
              <a:endParaRPr lang="it-IT" sz="700" dirty="0">
                <a:latin typeface="Adobe Caslon Pro"/>
              </a:endParaRPr>
            </a:p>
            <a:p>
              <a:pPr marL="285750" indent="-285750" eaLnBrk="1" fontAlgn="auto" hangingPunct="1">
                <a:spcBef>
                  <a:spcPts val="0"/>
                </a:spcBef>
                <a:spcAft>
                  <a:spcPts val="0"/>
                </a:spcAft>
                <a:buFont typeface="Arial" panose="020B0604020202020204" pitchFamily="34" charset="0"/>
                <a:buChar char="•"/>
                <a:defRPr/>
              </a:pPr>
              <a:r>
                <a:rPr lang="it-IT" sz="1600" dirty="0" err="1">
                  <a:latin typeface="Adobe Caslon Pro"/>
                </a:rPr>
                <a:t>modes</a:t>
              </a:r>
              <a:r>
                <a:rPr lang="it-IT" sz="1600" dirty="0">
                  <a:latin typeface="Adobe Caslon Pro"/>
                </a:rPr>
                <a:t> of </a:t>
              </a:r>
              <a:r>
                <a:rPr lang="it-IT" sz="1600" dirty="0" err="1">
                  <a:latin typeface="Adobe Caslon Pro"/>
                </a:rPr>
                <a:t>vibrating</a:t>
              </a:r>
              <a:endParaRPr lang="it-IT" sz="1600" dirty="0">
                <a:latin typeface="Adobe Caslon Pro"/>
              </a:endParaRPr>
            </a:p>
            <a:p>
              <a:pPr marL="285750" indent="-285750" eaLnBrk="1" fontAlgn="auto" hangingPunct="1">
                <a:spcBef>
                  <a:spcPts val="0"/>
                </a:spcBef>
                <a:spcAft>
                  <a:spcPts val="0"/>
                </a:spcAft>
                <a:buFont typeface="Arial" panose="020B0604020202020204" pitchFamily="34" charset="0"/>
                <a:buChar char="•"/>
                <a:defRPr/>
              </a:pPr>
              <a:endParaRPr lang="it-IT" sz="1600" dirty="0">
                <a:latin typeface="Adobe Caslon Pro"/>
              </a:endParaRPr>
            </a:p>
            <a:p>
              <a:pPr marL="285750" indent="-285750" eaLnBrk="1" fontAlgn="auto" hangingPunct="1">
                <a:spcBef>
                  <a:spcPts val="0"/>
                </a:spcBef>
                <a:spcAft>
                  <a:spcPts val="0"/>
                </a:spcAft>
                <a:buFont typeface="Arial" panose="020B0604020202020204" pitchFamily="34" charset="0"/>
                <a:buChar char="•"/>
                <a:defRPr/>
              </a:pPr>
              <a:r>
                <a:rPr lang="it-IT" sz="1600" dirty="0">
                  <a:latin typeface="Adobe Caslon Pro"/>
                </a:rPr>
                <a:t>dissipative </a:t>
              </a:r>
              <a:r>
                <a:rPr lang="it-IT" sz="1600" dirty="0" err="1">
                  <a:latin typeface="Adobe Caslon Pro"/>
                </a:rPr>
                <a:t>behavior</a:t>
              </a:r>
              <a:endParaRPr lang="it-IT" sz="1600" dirty="0">
                <a:latin typeface="Adobe Caslon Pro"/>
              </a:endParaRPr>
            </a:p>
            <a:p>
              <a:pPr eaLnBrk="1" fontAlgn="auto" hangingPunct="1">
                <a:spcBef>
                  <a:spcPts val="0"/>
                </a:spcBef>
                <a:spcAft>
                  <a:spcPts val="0"/>
                </a:spcAft>
                <a:defRPr/>
              </a:pPr>
              <a:endParaRPr lang="it-IT" sz="1000" dirty="0">
                <a:latin typeface="Adobe Caslon Pro"/>
              </a:endParaRPr>
            </a:p>
          </p:txBody>
        </p:sp>
      </p:grpSp>
      <p:graphicFrame>
        <p:nvGraphicFramePr>
          <p:cNvPr id="45" name="Tabella 6">
            <a:extLst>
              <a:ext uri="{FF2B5EF4-FFF2-40B4-BE49-F238E27FC236}">
                <a16:creationId xmlns:a16="http://schemas.microsoft.com/office/drawing/2014/main" id="{C4576470-600B-45D7-8982-C3311574C91F}"/>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17346446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CasellaDiTesto 52">
            <a:extLst>
              <a:ext uri="{FF2B5EF4-FFF2-40B4-BE49-F238E27FC236}">
                <a16:creationId xmlns:a16="http://schemas.microsoft.com/office/drawing/2014/main" id="{5F4CFA00-D3ED-4C47-A012-FD18B90CF146}"/>
              </a:ext>
            </a:extLst>
          </p:cNvPr>
          <p:cNvSpPr txBox="1">
            <a:spLocks noChangeArrowheads="1"/>
          </p:cNvSpPr>
          <p:nvPr/>
        </p:nvSpPr>
        <p:spPr bwMode="auto">
          <a:xfrm>
            <a:off x="1482228" y="6311579"/>
            <a:ext cx="42116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it-IT" sz="1400" i="1" dirty="0">
                <a:latin typeface="Adobe Caslon Pro" pitchFamily="18" charset="0"/>
              </a:rPr>
              <a:t>Hysteretic model of </a:t>
            </a:r>
            <a:r>
              <a:rPr lang="en-US" altLang="it-IT" sz="1400" i="1" dirty="0" err="1">
                <a:latin typeface="Adobe Caslon Pro" pitchFamily="18" charset="0"/>
              </a:rPr>
              <a:t>Bouc</a:t>
            </a:r>
            <a:r>
              <a:rPr lang="en-US" altLang="it-IT" sz="1400" i="1" dirty="0">
                <a:latin typeface="Adobe Caslon Pro" pitchFamily="18" charset="0"/>
              </a:rPr>
              <a:t> Wen.</a:t>
            </a:r>
            <a:endParaRPr lang="it-IT" altLang="it-IT" sz="1400" i="1" dirty="0">
              <a:latin typeface="Adobe Caslon Pro" pitchFamily="18" charset="0"/>
            </a:endParaRPr>
          </a:p>
        </p:txBody>
      </p:sp>
      <p:sp>
        <p:nvSpPr>
          <p:cNvPr id="21" name="CasellaDiTesto 23">
            <a:extLst>
              <a:ext uri="{FF2B5EF4-FFF2-40B4-BE49-F238E27FC236}">
                <a16:creationId xmlns:a16="http://schemas.microsoft.com/office/drawing/2014/main" id="{10E4B8CB-228E-42AD-BA34-7659A6AD8AAC}"/>
              </a:ext>
            </a:extLst>
          </p:cNvPr>
          <p:cNvSpPr txBox="1">
            <a:spLocks noChangeArrowheads="1"/>
          </p:cNvSpPr>
          <p:nvPr/>
        </p:nvSpPr>
        <p:spPr bwMode="auto">
          <a:xfrm>
            <a:off x="6888450" y="6437746"/>
            <a:ext cx="51800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it-IT" sz="1400" i="1">
                <a:latin typeface="Adobe Caslon Pro" pitchFamily="18" charset="0"/>
              </a:rPr>
              <a:t>Formulation of the problem and examples of hysteretic cycles.</a:t>
            </a:r>
            <a:endParaRPr lang="it-IT" altLang="it-IT" sz="1400" i="1">
              <a:latin typeface="Adobe Caslon Pro" pitchFamily="18" charset="0"/>
            </a:endParaRPr>
          </a:p>
        </p:txBody>
      </p:sp>
      <p:pic>
        <p:nvPicPr>
          <p:cNvPr id="23" name="Immagine 6">
            <a:extLst>
              <a:ext uri="{FF2B5EF4-FFF2-40B4-BE49-F238E27FC236}">
                <a16:creationId xmlns:a16="http://schemas.microsoft.com/office/drawing/2014/main" id="{CE0B7566-EB67-4239-B082-F4A814D3F75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09432" y="4471688"/>
            <a:ext cx="2709025" cy="15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magine 3">
            <a:extLst>
              <a:ext uri="{FF2B5EF4-FFF2-40B4-BE49-F238E27FC236}">
                <a16:creationId xmlns:a16="http://schemas.microsoft.com/office/drawing/2014/main" id="{C55C987E-C892-47E5-8715-4739531CF2B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58104" y="1803084"/>
            <a:ext cx="3574782" cy="2721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5">
            <a:extLst>
              <a:ext uri="{FF2B5EF4-FFF2-40B4-BE49-F238E27FC236}">
                <a16:creationId xmlns:a16="http://schemas.microsoft.com/office/drawing/2014/main" id="{F32F2852-2F46-4A16-B4F2-8E4C5257ADA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67893" y="2558733"/>
            <a:ext cx="2628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Immagine 7">
            <a:extLst>
              <a:ext uri="{FF2B5EF4-FFF2-40B4-BE49-F238E27FC236}">
                <a16:creationId xmlns:a16="http://schemas.microsoft.com/office/drawing/2014/main" id="{FE69B2DB-3FD8-4040-A624-421A2BC77C98}"/>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481396" y="3115656"/>
            <a:ext cx="51657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Immagine 8">
            <a:extLst>
              <a:ext uri="{FF2B5EF4-FFF2-40B4-BE49-F238E27FC236}">
                <a16:creationId xmlns:a16="http://schemas.microsoft.com/office/drawing/2014/main" id="{A5DF4952-90EE-4A13-BA63-BD52E8138B7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321024" y="3587663"/>
            <a:ext cx="348297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Immagine 9">
            <a:extLst>
              <a:ext uri="{FF2B5EF4-FFF2-40B4-BE49-F238E27FC236}">
                <a16:creationId xmlns:a16="http://schemas.microsoft.com/office/drawing/2014/main" id="{6845D35A-68BC-4244-82B8-074404EF60C4}"/>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329650" y="4286683"/>
            <a:ext cx="5078413"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CasellaDiTesto 49">
            <a:extLst>
              <a:ext uri="{FF2B5EF4-FFF2-40B4-BE49-F238E27FC236}">
                <a16:creationId xmlns:a16="http://schemas.microsoft.com/office/drawing/2014/main" id="{0192EE9D-E825-4F67-9AD4-A6FDBC704160}"/>
              </a:ext>
            </a:extLst>
          </p:cNvPr>
          <p:cNvSpPr txBox="1">
            <a:spLocks noChangeArrowheads="1"/>
          </p:cNvSpPr>
          <p:nvPr/>
        </p:nvSpPr>
        <p:spPr bwMode="auto">
          <a:xfrm>
            <a:off x="7015431" y="1953895"/>
            <a:ext cx="4052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it-IT" sz="1500" b="1">
                <a:latin typeface="Adobe Caslon Pro" pitchFamily="18" charset="0"/>
              </a:rPr>
              <a:t>Hysteretic model of Bouc Wen</a:t>
            </a:r>
            <a:endParaRPr lang="it-IT" altLang="it-IT" sz="1500" b="1">
              <a:latin typeface="Adobe Caslon Pro" pitchFamily="18" charset="0"/>
              <a:sym typeface="Wingdings" panose="05000000000000000000" pitchFamily="2" charset="2"/>
            </a:endParaRPr>
          </a:p>
        </p:txBody>
      </p:sp>
      <p:sp>
        <p:nvSpPr>
          <p:cNvPr id="31" name="Rettangolo 30">
            <a:extLst>
              <a:ext uri="{FF2B5EF4-FFF2-40B4-BE49-F238E27FC236}">
                <a16:creationId xmlns:a16="http://schemas.microsoft.com/office/drawing/2014/main" id="{591E7349-7CF5-4E6C-9F04-B0EC9EA6B9FB}"/>
              </a:ext>
            </a:extLst>
          </p:cNvPr>
          <p:cNvSpPr/>
          <p:nvPr/>
        </p:nvSpPr>
        <p:spPr>
          <a:xfrm>
            <a:off x="6266131" y="1803083"/>
            <a:ext cx="5592762" cy="631825"/>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p>
        </p:txBody>
      </p:sp>
      <p:graphicFrame>
        <p:nvGraphicFramePr>
          <p:cNvPr id="32" name="Tabella 6">
            <a:extLst>
              <a:ext uri="{FF2B5EF4-FFF2-40B4-BE49-F238E27FC236}">
                <a16:creationId xmlns:a16="http://schemas.microsoft.com/office/drawing/2014/main" id="{7A73A4DF-3887-49F3-A2A1-1D608172C115}"/>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
        <p:nvSpPr>
          <p:cNvPr id="2" name="Segnaposto numero diapositiva 1">
            <a:extLst>
              <a:ext uri="{FF2B5EF4-FFF2-40B4-BE49-F238E27FC236}">
                <a16:creationId xmlns:a16="http://schemas.microsoft.com/office/drawing/2014/main" id="{764E9269-0FDD-4D65-8D43-B9C057B53033}"/>
              </a:ext>
            </a:extLst>
          </p:cNvPr>
          <p:cNvSpPr>
            <a:spLocks noGrp="1"/>
          </p:cNvSpPr>
          <p:nvPr>
            <p:ph type="sldNum" sz="quarter" idx="13"/>
          </p:nvPr>
        </p:nvSpPr>
        <p:spPr/>
        <p:txBody>
          <a:bodyPr/>
          <a:lstStyle/>
          <a:p>
            <a:pPr>
              <a:defRPr/>
            </a:pPr>
            <a:fld id="{A631CAC9-17CC-4C26-87EE-1DC450F80871}" type="slidenum">
              <a:rPr lang="it-IT" smtClean="0"/>
              <a:pPr>
                <a:defRPr/>
              </a:pPr>
              <a:t>57</a:t>
            </a:fld>
            <a:endParaRPr lang="it-IT" dirty="0"/>
          </a:p>
        </p:txBody>
      </p:sp>
    </p:spTree>
    <p:extLst>
      <p:ext uri="{BB962C8B-B14F-4D97-AF65-F5344CB8AC3E}">
        <p14:creationId xmlns:p14="http://schemas.microsoft.com/office/powerpoint/2010/main" val="90309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8.33333E-7 2.22222E-6 L -0.00143 0.1625 " pathEditMode="relative" rAng="0" ptsTypes="AA">
                                      <p:cBhvr>
                                        <p:cTn id="11" dur="2000" fill="hold"/>
                                        <p:tgtEl>
                                          <p:spTgt spid="31"/>
                                        </p:tgtEl>
                                        <p:attrNameLst>
                                          <p:attrName>ppt_x</p:attrName>
                                          <p:attrName>ppt_y</p:attrName>
                                        </p:attrNameLst>
                                      </p:cBhvr>
                                      <p:rCtr x="-78" y="81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Immagine 10">
            <a:extLst>
              <a:ext uri="{FF2B5EF4-FFF2-40B4-BE49-F238E27FC236}">
                <a16:creationId xmlns:a16="http://schemas.microsoft.com/office/drawing/2014/main" id="{13ED0B13-3B08-4B23-BA34-9AE704600077}"/>
              </a:ext>
            </a:extLst>
          </p:cNvPr>
          <p:cNvPicPr>
            <a:picLocks noChangeAspect="1"/>
          </p:cNvPicPr>
          <p:nvPr/>
        </p:nvPicPr>
        <p:blipFill rotWithShape="1">
          <a:blip r:embed="rId3">
            <a:extLst>
              <a:ext uri="{28A0092B-C50C-407E-A947-70E740481C1C}">
                <a14:useLocalDpi xmlns:a14="http://schemas.microsoft.com/office/drawing/2010/main" val="0"/>
              </a:ext>
            </a:extLst>
          </a:blip>
          <a:srcRect t="64633" r="16850" b="4516"/>
          <a:stretch/>
        </p:blipFill>
        <p:spPr bwMode="auto">
          <a:xfrm>
            <a:off x="6998601" y="4890812"/>
            <a:ext cx="4713730" cy="1958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egnaposto testo 1"/>
          <p:cNvSpPr>
            <a:spLocks noGrp="1"/>
          </p:cNvSpPr>
          <p:nvPr>
            <p:ph type="body" sz="quarter" idx="11"/>
          </p:nvPr>
        </p:nvSpPr>
        <p:spPr/>
        <p:txBody>
          <a:bodyPr/>
          <a:lstStyle/>
          <a:p>
            <a:r>
              <a:rPr lang="it-IT" dirty="0">
                <a:latin typeface="Adobe Caslon Pro"/>
              </a:rPr>
              <a:t>Step 2: input and </a:t>
            </a:r>
            <a:r>
              <a:rPr lang="it-IT" i="1" dirty="0">
                <a:latin typeface="Adobe Caslon Pro"/>
              </a:rPr>
              <a:t>IM</a:t>
            </a:r>
            <a:r>
              <a:rPr lang="it-IT" dirty="0">
                <a:latin typeface="Adobe Caslon Pro"/>
              </a:rPr>
              <a:t> </a:t>
            </a:r>
            <a:r>
              <a:rPr lang="it-IT" dirty="0" err="1">
                <a:latin typeface="Adobe Caslon Pro"/>
              </a:rPr>
              <a:t>selection</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58</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4"/>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5"/>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37" name="Tabella 6">
            <a:extLst>
              <a:ext uri="{FF2B5EF4-FFF2-40B4-BE49-F238E27FC236}">
                <a16:creationId xmlns:a16="http://schemas.microsoft.com/office/drawing/2014/main" id="{EC6B71E0-5A24-46AE-9382-5FF37994CA2E}"/>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pic>
        <p:nvPicPr>
          <p:cNvPr id="21" name="Immagine 10">
            <a:extLst>
              <a:ext uri="{FF2B5EF4-FFF2-40B4-BE49-F238E27FC236}">
                <a16:creationId xmlns:a16="http://schemas.microsoft.com/office/drawing/2014/main" id="{4473924C-ADC5-4E89-9717-AC97ADE357E1}"/>
              </a:ext>
            </a:extLst>
          </p:cNvPr>
          <p:cNvPicPr>
            <a:picLocks noChangeAspect="1"/>
          </p:cNvPicPr>
          <p:nvPr/>
        </p:nvPicPr>
        <p:blipFill rotWithShape="1">
          <a:blip r:embed="rId3">
            <a:extLst>
              <a:ext uri="{28A0092B-C50C-407E-A947-70E740481C1C}">
                <a14:useLocalDpi xmlns:a14="http://schemas.microsoft.com/office/drawing/2010/main" val="0"/>
              </a:ext>
            </a:extLst>
          </a:blip>
          <a:srcRect t="35973" r="16850" b="35567"/>
          <a:stretch/>
        </p:blipFill>
        <p:spPr bwMode="auto">
          <a:xfrm>
            <a:off x="6998602" y="3541516"/>
            <a:ext cx="4713730" cy="180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CasellaDiTesto 45">
            <a:extLst>
              <a:ext uri="{FF2B5EF4-FFF2-40B4-BE49-F238E27FC236}">
                <a16:creationId xmlns:a16="http://schemas.microsoft.com/office/drawing/2014/main" id="{152B3B26-2B2B-4234-B394-FA5E5BAF84E6}"/>
              </a:ext>
            </a:extLst>
          </p:cNvPr>
          <p:cNvSpPr txBox="1">
            <a:spLocks noChangeArrowheads="1"/>
          </p:cNvSpPr>
          <p:nvPr/>
        </p:nvSpPr>
        <p:spPr bwMode="auto">
          <a:xfrm>
            <a:off x="223724" y="3772927"/>
            <a:ext cx="18669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600" dirty="0" err="1">
                <a:latin typeface="Adobe Caslon Pro" pitchFamily="18" charset="0"/>
                <a:sym typeface="Wingdings" panose="05000000000000000000" pitchFamily="2" charset="2"/>
              </a:rPr>
              <a:t>main</a:t>
            </a:r>
            <a:r>
              <a:rPr lang="it-IT" altLang="it-IT" sz="1600" dirty="0">
                <a:latin typeface="Adobe Caslon Pro" pitchFamily="18" charset="0"/>
                <a:sym typeface="Wingdings" panose="05000000000000000000" pitchFamily="2" charset="2"/>
              </a:rPr>
              <a:t> features</a:t>
            </a:r>
          </a:p>
        </p:txBody>
      </p:sp>
      <p:sp>
        <p:nvSpPr>
          <p:cNvPr id="24" name="CasellaDiTesto 48">
            <a:extLst>
              <a:ext uri="{FF2B5EF4-FFF2-40B4-BE49-F238E27FC236}">
                <a16:creationId xmlns:a16="http://schemas.microsoft.com/office/drawing/2014/main" id="{F9DA88BA-569C-4802-AC9A-597145F5E1D4}"/>
              </a:ext>
            </a:extLst>
          </p:cNvPr>
          <p:cNvSpPr txBox="1">
            <a:spLocks noChangeArrowheads="1"/>
          </p:cNvSpPr>
          <p:nvPr/>
        </p:nvSpPr>
        <p:spPr bwMode="auto">
          <a:xfrm>
            <a:off x="925399" y="2660883"/>
            <a:ext cx="3006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600">
                <a:latin typeface="Adobe Caslon Pro" pitchFamily="18" charset="0"/>
              </a:rPr>
              <a:t>Dataset NGA-WEST 2</a:t>
            </a:r>
            <a:endParaRPr lang="it-IT" altLang="it-IT" sz="1600" i="1" u="sng">
              <a:latin typeface="Adobe Caslon Pro" pitchFamily="18" charset="0"/>
              <a:sym typeface="Wingdings" panose="05000000000000000000" pitchFamily="2" charset="2"/>
            </a:endParaRPr>
          </a:p>
        </p:txBody>
      </p:sp>
      <p:sp>
        <p:nvSpPr>
          <p:cNvPr id="25" name="CasellaDiTesto 53">
            <a:extLst>
              <a:ext uri="{FF2B5EF4-FFF2-40B4-BE49-F238E27FC236}">
                <a16:creationId xmlns:a16="http://schemas.microsoft.com/office/drawing/2014/main" id="{64586D49-37F7-46A5-BD84-3739C3A35850}"/>
              </a:ext>
            </a:extLst>
          </p:cNvPr>
          <p:cNvSpPr txBox="1">
            <a:spLocks noChangeArrowheads="1"/>
          </p:cNvSpPr>
          <p:nvPr/>
        </p:nvSpPr>
        <p:spPr bwMode="auto">
          <a:xfrm>
            <a:off x="2166824" y="3399865"/>
            <a:ext cx="23304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600" dirty="0" err="1">
                <a:latin typeface="Adobe Caslon Pro" pitchFamily="18" charset="0"/>
                <a:sym typeface="Wingdings" panose="05000000000000000000" pitchFamily="2" charset="2"/>
              </a:rPr>
              <a:t>crustal</a:t>
            </a:r>
            <a:r>
              <a:rPr lang="it-IT" altLang="it-IT" sz="1600" dirty="0">
                <a:latin typeface="Adobe Caslon Pro" pitchFamily="18" charset="0"/>
                <a:sym typeface="Wingdings" panose="05000000000000000000" pitchFamily="2" charset="2"/>
              </a:rPr>
              <a:t> </a:t>
            </a:r>
            <a:r>
              <a:rPr lang="it-IT" altLang="it-IT" sz="1600" dirty="0" err="1">
                <a:latin typeface="Adobe Caslon Pro" pitchFamily="18" charset="0"/>
                <a:sym typeface="Wingdings" panose="05000000000000000000" pitchFamily="2" charset="2"/>
              </a:rPr>
              <a:t>earthquakes</a:t>
            </a:r>
            <a:endParaRPr lang="it-IT" altLang="it-IT" sz="1600" dirty="0">
              <a:latin typeface="Adobe Caslon Pro" pitchFamily="18" charset="0"/>
              <a:sym typeface="Wingdings" panose="05000000000000000000" pitchFamily="2" charset="2"/>
            </a:endParaRPr>
          </a:p>
          <a:p>
            <a:pPr eaLnBrk="1" hangingPunct="1">
              <a:lnSpc>
                <a:spcPct val="100000"/>
              </a:lnSpc>
              <a:spcBef>
                <a:spcPct val="0"/>
              </a:spcBef>
              <a:buFontTx/>
              <a:buNone/>
            </a:pPr>
            <a:r>
              <a:rPr lang="it-IT" altLang="it-IT" sz="1600" dirty="0" err="1">
                <a:latin typeface="Adobe Caslon Pro" pitchFamily="18" charset="0"/>
                <a:sym typeface="Wingdings" panose="05000000000000000000" pitchFamily="2" charset="2"/>
              </a:rPr>
              <a:t>M</a:t>
            </a:r>
            <a:r>
              <a:rPr lang="it-IT" altLang="it-IT" sz="1600" baseline="-25000" dirty="0" err="1">
                <a:latin typeface="Adobe Caslon Pro" pitchFamily="18" charset="0"/>
                <a:sym typeface="Wingdings" panose="05000000000000000000" pitchFamily="2" charset="2"/>
              </a:rPr>
              <a:t>w</a:t>
            </a:r>
            <a:r>
              <a:rPr lang="it-IT" altLang="it-IT" sz="1600" dirty="0">
                <a:latin typeface="Adobe Caslon Pro" pitchFamily="18" charset="0"/>
                <a:sym typeface="Wingdings" panose="05000000000000000000" pitchFamily="2" charset="2"/>
              </a:rPr>
              <a:t> &gt; 6</a:t>
            </a:r>
          </a:p>
          <a:p>
            <a:pPr eaLnBrk="1" hangingPunct="1">
              <a:lnSpc>
                <a:spcPct val="100000"/>
              </a:lnSpc>
              <a:spcBef>
                <a:spcPct val="0"/>
              </a:spcBef>
              <a:buFontTx/>
              <a:buNone/>
            </a:pPr>
            <a:r>
              <a:rPr lang="it-IT" altLang="it-IT" sz="1600" dirty="0" err="1">
                <a:latin typeface="Adobe Caslon Pro" pitchFamily="18" charset="0"/>
                <a:sym typeface="Wingdings" panose="05000000000000000000" pitchFamily="2" charset="2"/>
              </a:rPr>
              <a:t>R</a:t>
            </a:r>
            <a:r>
              <a:rPr lang="it-IT" altLang="it-IT" sz="1600" baseline="-25000" dirty="0" err="1">
                <a:latin typeface="Adobe Caslon Pro" pitchFamily="18" charset="0"/>
                <a:sym typeface="Wingdings" panose="05000000000000000000" pitchFamily="2" charset="2"/>
              </a:rPr>
              <a:t>rup</a:t>
            </a:r>
            <a:r>
              <a:rPr lang="it-IT" altLang="it-IT" sz="1600" dirty="0">
                <a:latin typeface="Adobe Caslon Pro" pitchFamily="18" charset="0"/>
                <a:sym typeface="Wingdings" panose="05000000000000000000" pitchFamily="2" charset="2"/>
              </a:rPr>
              <a:t> &gt; 10 km</a:t>
            </a:r>
          </a:p>
          <a:p>
            <a:pPr eaLnBrk="1" hangingPunct="1">
              <a:lnSpc>
                <a:spcPct val="100000"/>
              </a:lnSpc>
              <a:spcBef>
                <a:spcPct val="0"/>
              </a:spcBef>
              <a:buFontTx/>
              <a:buNone/>
            </a:pPr>
            <a:r>
              <a:rPr lang="it-IT" altLang="it-IT" sz="1600" dirty="0">
                <a:latin typeface="Adobe Caslon Pro" pitchFamily="18" charset="0"/>
                <a:sym typeface="Wingdings" panose="05000000000000000000" pitchFamily="2" charset="2"/>
              </a:rPr>
              <a:t>V</a:t>
            </a:r>
            <a:r>
              <a:rPr lang="it-IT" altLang="it-IT" sz="1600" baseline="-25000" dirty="0">
                <a:latin typeface="Adobe Caslon Pro" pitchFamily="18" charset="0"/>
                <a:sym typeface="Wingdings" panose="05000000000000000000" pitchFamily="2" charset="2"/>
              </a:rPr>
              <a:t>s30</a:t>
            </a:r>
            <a:r>
              <a:rPr lang="it-IT" altLang="it-IT" sz="1600" dirty="0">
                <a:latin typeface="Adobe Caslon Pro" pitchFamily="18" charset="0"/>
                <a:sym typeface="Wingdings" panose="05000000000000000000" pitchFamily="2" charset="2"/>
              </a:rPr>
              <a:t> &gt; 600 m/s</a:t>
            </a:r>
          </a:p>
        </p:txBody>
      </p:sp>
      <p:grpSp>
        <p:nvGrpSpPr>
          <p:cNvPr id="26" name="Gruppo 54">
            <a:extLst>
              <a:ext uri="{FF2B5EF4-FFF2-40B4-BE49-F238E27FC236}">
                <a16:creationId xmlns:a16="http://schemas.microsoft.com/office/drawing/2014/main" id="{00144922-DEDF-4DA6-8BC0-1D5366F1A42A}"/>
              </a:ext>
            </a:extLst>
          </p:cNvPr>
          <p:cNvGrpSpPr>
            <a:grpSpLocks/>
          </p:cNvGrpSpPr>
          <p:nvPr/>
        </p:nvGrpSpPr>
        <p:grpSpPr bwMode="auto">
          <a:xfrm>
            <a:off x="1725499" y="3518927"/>
            <a:ext cx="258762" cy="887413"/>
            <a:chOff x="3788558" y="1776667"/>
            <a:chExt cx="289490" cy="651149"/>
          </a:xfrm>
        </p:grpSpPr>
        <p:cxnSp>
          <p:nvCxnSpPr>
            <p:cNvPr id="32" name="Connettore 1 57">
              <a:extLst>
                <a:ext uri="{FF2B5EF4-FFF2-40B4-BE49-F238E27FC236}">
                  <a16:creationId xmlns:a16="http://schemas.microsoft.com/office/drawing/2014/main" id="{E7EEC697-7772-4A6B-A522-B16E3A95D76F}"/>
                </a:ext>
              </a:extLst>
            </p:cNvPr>
            <p:cNvCxnSpPr/>
            <p:nvPr/>
          </p:nvCxnSpPr>
          <p:spPr>
            <a:xfrm>
              <a:off x="3976816" y="1776667"/>
              <a:ext cx="0" cy="651149"/>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cxnSp>
          <p:nvCxnSpPr>
            <p:cNvPr id="33" name="Connettore 1 58">
              <a:extLst>
                <a:ext uri="{FF2B5EF4-FFF2-40B4-BE49-F238E27FC236}">
                  <a16:creationId xmlns:a16="http://schemas.microsoft.com/office/drawing/2014/main" id="{0086F60E-6CEC-4DDF-9D17-5680A49E1B65}"/>
                </a:ext>
              </a:extLst>
            </p:cNvPr>
            <p:cNvCxnSpPr/>
            <p:nvPr/>
          </p:nvCxnSpPr>
          <p:spPr>
            <a:xfrm>
              <a:off x="3788558" y="2085351"/>
              <a:ext cx="191810" cy="0"/>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cxnSp>
          <p:nvCxnSpPr>
            <p:cNvPr id="34" name="Connettore 1 68">
              <a:extLst>
                <a:ext uri="{FF2B5EF4-FFF2-40B4-BE49-F238E27FC236}">
                  <a16:creationId xmlns:a16="http://schemas.microsoft.com/office/drawing/2014/main" id="{8435D15E-B5FB-4AB6-B982-AA58FB51A8D5}"/>
                </a:ext>
              </a:extLst>
            </p:cNvPr>
            <p:cNvCxnSpPr/>
            <p:nvPr/>
          </p:nvCxnSpPr>
          <p:spPr>
            <a:xfrm>
              <a:off x="3971487" y="2420827"/>
              <a:ext cx="106561" cy="0"/>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cxnSp>
          <p:nvCxnSpPr>
            <p:cNvPr id="38" name="Connettore 1 69">
              <a:extLst>
                <a:ext uri="{FF2B5EF4-FFF2-40B4-BE49-F238E27FC236}">
                  <a16:creationId xmlns:a16="http://schemas.microsoft.com/office/drawing/2014/main" id="{D29AED66-F817-4229-9E65-27D88B3CF95C}"/>
                </a:ext>
              </a:extLst>
            </p:cNvPr>
            <p:cNvCxnSpPr/>
            <p:nvPr/>
          </p:nvCxnSpPr>
          <p:spPr>
            <a:xfrm>
              <a:off x="3971487" y="1784821"/>
              <a:ext cx="106561" cy="0"/>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grpSp>
      <p:sp>
        <p:nvSpPr>
          <p:cNvPr id="39" name="Freccia a destra con strisce 55">
            <a:extLst>
              <a:ext uri="{FF2B5EF4-FFF2-40B4-BE49-F238E27FC236}">
                <a16:creationId xmlns:a16="http://schemas.microsoft.com/office/drawing/2014/main" id="{01051DF5-C62C-44BB-8E44-1B6CB2BC42A5}"/>
              </a:ext>
            </a:extLst>
          </p:cNvPr>
          <p:cNvSpPr/>
          <p:nvPr/>
        </p:nvSpPr>
        <p:spPr>
          <a:xfrm>
            <a:off x="3339986" y="2721208"/>
            <a:ext cx="528638" cy="125412"/>
          </a:xfrm>
          <a:prstGeom prst="stripedRightArrow">
            <a:avLst>
              <a:gd name="adj1" fmla="val 34549"/>
              <a:gd name="adj2" fmla="val 59145"/>
            </a:avLst>
          </a:prstGeom>
          <a:solidFill>
            <a:schemeClr val="accent2">
              <a:lumMod val="50000"/>
            </a:schemeClr>
          </a:solidFill>
          <a:ln>
            <a:solidFill>
              <a:schemeClr val="tx1">
                <a:lumMod val="95000"/>
                <a:lumOff val="5000"/>
              </a:schemeClr>
            </a:solidFill>
          </a:ln>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it-IT"/>
          </a:p>
        </p:txBody>
      </p:sp>
      <p:sp>
        <p:nvSpPr>
          <p:cNvPr id="40" name="CasellaDiTesto 56">
            <a:extLst>
              <a:ext uri="{FF2B5EF4-FFF2-40B4-BE49-F238E27FC236}">
                <a16:creationId xmlns:a16="http://schemas.microsoft.com/office/drawing/2014/main" id="{57326C3A-A819-4CB7-852D-68A34C97408E}"/>
              </a:ext>
            </a:extLst>
          </p:cNvPr>
          <p:cNvSpPr txBox="1">
            <a:spLocks noChangeArrowheads="1"/>
          </p:cNvSpPr>
          <p:nvPr/>
        </p:nvSpPr>
        <p:spPr bwMode="auto">
          <a:xfrm>
            <a:off x="3727336" y="2660883"/>
            <a:ext cx="2768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it-IT" altLang="it-IT" sz="1600" i="1">
                <a:latin typeface="Adobe Caslon Pro" pitchFamily="18" charset="0"/>
                <a:sym typeface="Wingdings" panose="05000000000000000000" pitchFamily="2" charset="2"/>
              </a:rPr>
              <a:t>206 ground motions</a:t>
            </a:r>
          </a:p>
        </p:txBody>
      </p:sp>
      <p:sp>
        <p:nvSpPr>
          <p:cNvPr id="41" name="CasellaDiTesto 70">
            <a:extLst>
              <a:ext uri="{FF2B5EF4-FFF2-40B4-BE49-F238E27FC236}">
                <a16:creationId xmlns:a16="http://schemas.microsoft.com/office/drawing/2014/main" id="{26DDC158-A050-436C-9461-B5F5183DEAB6}"/>
              </a:ext>
            </a:extLst>
          </p:cNvPr>
          <p:cNvSpPr txBox="1">
            <a:spLocks noChangeArrowheads="1"/>
          </p:cNvSpPr>
          <p:nvPr/>
        </p:nvSpPr>
        <p:spPr bwMode="auto">
          <a:xfrm>
            <a:off x="4323710" y="3645927"/>
            <a:ext cx="14747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600" dirty="0">
                <a:latin typeface="Adobe Caslon Pro" pitchFamily="18" charset="0"/>
                <a:sym typeface="Wingdings" panose="05000000000000000000" pitchFamily="2" charset="2"/>
              </a:rPr>
              <a:t>fault </a:t>
            </a:r>
            <a:r>
              <a:rPr lang="it-IT" altLang="it-IT" sz="1600" dirty="0" err="1">
                <a:latin typeface="Adobe Caslon Pro" pitchFamily="18" charset="0"/>
                <a:sym typeface="Wingdings" panose="05000000000000000000" pitchFamily="2" charset="2"/>
              </a:rPr>
              <a:t>mechanism</a:t>
            </a:r>
            <a:endParaRPr lang="it-IT" altLang="it-IT" sz="1600" dirty="0">
              <a:latin typeface="Adobe Caslon Pro" pitchFamily="18" charset="0"/>
              <a:sym typeface="Wingdings" panose="05000000000000000000" pitchFamily="2" charset="2"/>
            </a:endParaRPr>
          </a:p>
        </p:txBody>
      </p:sp>
      <p:sp>
        <p:nvSpPr>
          <p:cNvPr id="42" name="CasellaDiTesto 71">
            <a:extLst>
              <a:ext uri="{FF2B5EF4-FFF2-40B4-BE49-F238E27FC236}">
                <a16:creationId xmlns:a16="http://schemas.microsoft.com/office/drawing/2014/main" id="{17162A86-6361-4BB5-A464-6FB7DA6ACEEA}"/>
              </a:ext>
            </a:extLst>
          </p:cNvPr>
          <p:cNvSpPr txBox="1">
            <a:spLocks noChangeArrowheads="1"/>
          </p:cNvSpPr>
          <p:nvPr/>
        </p:nvSpPr>
        <p:spPr bwMode="auto">
          <a:xfrm>
            <a:off x="5851946" y="3570286"/>
            <a:ext cx="27940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600" i="1">
                <a:latin typeface="Adobe Caslon Pro" pitchFamily="18" charset="0"/>
                <a:sym typeface="Wingdings" panose="05000000000000000000" pitchFamily="2" charset="2"/>
              </a:rPr>
              <a:t>reverse</a:t>
            </a:r>
            <a:r>
              <a:rPr lang="it-IT" altLang="it-IT" sz="1600">
                <a:latin typeface="Adobe Caslon Pro" pitchFamily="18" charset="0"/>
                <a:sym typeface="Wingdings" panose="05000000000000000000" pitchFamily="2" charset="2"/>
              </a:rPr>
              <a:t> </a:t>
            </a:r>
            <a:r>
              <a:rPr lang="it-IT" altLang="it-IT" sz="1600" i="1">
                <a:latin typeface="Adobe Caslon Pro" pitchFamily="18" charset="0"/>
                <a:sym typeface="Wingdings" panose="05000000000000000000" pitchFamily="2" charset="2"/>
              </a:rPr>
              <a:t>REV</a:t>
            </a:r>
          </a:p>
          <a:p>
            <a:pPr eaLnBrk="1" hangingPunct="1">
              <a:lnSpc>
                <a:spcPct val="100000"/>
              </a:lnSpc>
              <a:spcBef>
                <a:spcPct val="0"/>
              </a:spcBef>
              <a:buFontTx/>
              <a:buNone/>
            </a:pPr>
            <a:endParaRPr lang="it-IT" altLang="it-IT" sz="1200">
              <a:latin typeface="Adobe Caslon Pro" pitchFamily="18" charset="0"/>
              <a:sym typeface="Wingdings" panose="05000000000000000000" pitchFamily="2" charset="2"/>
            </a:endParaRPr>
          </a:p>
          <a:p>
            <a:pPr eaLnBrk="1" hangingPunct="1">
              <a:lnSpc>
                <a:spcPct val="100000"/>
              </a:lnSpc>
              <a:spcBef>
                <a:spcPct val="0"/>
              </a:spcBef>
              <a:buFontTx/>
              <a:buNone/>
            </a:pPr>
            <a:r>
              <a:rPr lang="it-IT" altLang="it-IT" sz="1600" i="1">
                <a:latin typeface="Adobe Caslon Pro" pitchFamily="18" charset="0"/>
                <a:sym typeface="Wingdings" panose="05000000000000000000" pitchFamily="2" charset="2"/>
              </a:rPr>
              <a:t>strike slip SS</a:t>
            </a:r>
          </a:p>
        </p:txBody>
      </p:sp>
      <p:grpSp>
        <p:nvGrpSpPr>
          <p:cNvPr id="43" name="Gruppo 40">
            <a:extLst>
              <a:ext uri="{FF2B5EF4-FFF2-40B4-BE49-F238E27FC236}">
                <a16:creationId xmlns:a16="http://schemas.microsoft.com/office/drawing/2014/main" id="{8F17FBCA-FF72-437E-9325-23B04419F091}"/>
              </a:ext>
            </a:extLst>
          </p:cNvPr>
          <p:cNvGrpSpPr>
            <a:grpSpLocks/>
          </p:cNvGrpSpPr>
          <p:nvPr/>
        </p:nvGrpSpPr>
        <p:grpSpPr bwMode="auto">
          <a:xfrm>
            <a:off x="5461421" y="3555999"/>
            <a:ext cx="258762" cy="885825"/>
            <a:chOff x="3788558" y="1776667"/>
            <a:chExt cx="289490" cy="651149"/>
          </a:xfrm>
        </p:grpSpPr>
        <p:cxnSp>
          <p:nvCxnSpPr>
            <p:cNvPr id="44" name="Connettore 1 41">
              <a:extLst>
                <a:ext uri="{FF2B5EF4-FFF2-40B4-BE49-F238E27FC236}">
                  <a16:creationId xmlns:a16="http://schemas.microsoft.com/office/drawing/2014/main" id="{DD0E8F76-C63D-4FE5-B082-F76B807FD43C}"/>
                </a:ext>
              </a:extLst>
            </p:cNvPr>
            <p:cNvCxnSpPr/>
            <p:nvPr/>
          </p:nvCxnSpPr>
          <p:spPr>
            <a:xfrm>
              <a:off x="3976816" y="1776667"/>
              <a:ext cx="0" cy="651149"/>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cxnSp>
          <p:nvCxnSpPr>
            <p:cNvPr id="45" name="Connettore 1 44">
              <a:extLst>
                <a:ext uri="{FF2B5EF4-FFF2-40B4-BE49-F238E27FC236}">
                  <a16:creationId xmlns:a16="http://schemas.microsoft.com/office/drawing/2014/main" id="{AEACFB97-CC40-42DE-AEFB-CFAC9AC14FC8}"/>
                </a:ext>
              </a:extLst>
            </p:cNvPr>
            <p:cNvCxnSpPr/>
            <p:nvPr/>
          </p:nvCxnSpPr>
          <p:spPr>
            <a:xfrm>
              <a:off x="3788558" y="2084737"/>
              <a:ext cx="191810" cy="0"/>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cxnSp>
          <p:nvCxnSpPr>
            <p:cNvPr id="46" name="Connettore 1 47">
              <a:extLst>
                <a:ext uri="{FF2B5EF4-FFF2-40B4-BE49-F238E27FC236}">
                  <a16:creationId xmlns:a16="http://schemas.microsoft.com/office/drawing/2014/main" id="{CF6D7F12-003A-476C-ACEA-C822BD3B88D3}"/>
                </a:ext>
              </a:extLst>
            </p:cNvPr>
            <p:cNvCxnSpPr/>
            <p:nvPr/>
          </p:nvCxnSpPr>
          <p:spPr>
            <a:xfrm>
              <a:off x="3971487" y="2420814"/>
              <a:ext cx="106561" cy="0"/>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cxnSp>
          <p:nvCxnSpPr>
            <p:cNvPr id="47" name="Connettore 1 49">
              <a:extLst>
                <a:ext uri="{FF2B5EF4-FFF2-40B4-BE49-F238E27FC236}">
                  <a16:creationId xmlns:a16="http://schemas.microsoft.com/office/drawing/2014/main" id="{5D131674-0AEC-4E94-9A47-44FDDEC89A7F}"/>
                </a:ext>
              </a:extLst>
            </p:cNvPr>
            <p:cNvCxnSpPr/>
            <p:nvPr/>
          </p:nvCxnSpPr>
          <p:spPr>
            <a:xfrm>
              <a:off x="3971487" y="1784835"/>
              <a:ext cx="106561" cy="0"/>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grpSp>
      <p:grpSp>
        <p:nvGrpSpPr>
          <p:cNvPr id="48" name="Gruppo 47">
            <a:extLst>
              <a:ext uri="{FF2B5EF4-FFF2-40B4-BE49-F238E27FC236}">
                <a16:creationId xmlns:a16="http://schemas.microsoft.com/office/drawing/2014/main" id="{3CDD594F-2EE3-4338-B3A2-4CC9A00C5FC9}"/>
              </a:ext>
            </a:extLst>
          </p:cNvPr>
          <p:cNvGrpSpPr>
            <a:grpSpLocks/>
          </p:cNvGrpSpPr>
          <p:nvPr/>
        </p:nvGrpSpPr>
        <p:grpSpPr bwMode="auto">
          <a:xfrm>
            <a:off x="1921191" y="4593783"/>
            <a:ext cx="4697412" cy="1398588"/>
            <a:chOff x="1814302" y="4350145"/>
            <a:chExt cx="4698086" cy="1398666"/>
          </a:xfrm>
        </p:grpSpPr>
        <p:pic>
          <p:nvPicPr>
            <p:cNvPr id="49" name="Immagine 1">
              <a:extLst>
                <a:ext uri="{FF2B5EF4-FFF2-40B4-BE49-F238E27FC236}">
                  <a16:creationId xmlns:a16="http://schemas.microsoft.com/office/drawing/2014/main" id="{0DE63EC3-307A-40AF-9357-E1BE7FB7AA1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87132" y="4350145"/>
              <a:ext cx="2325256" cy="1387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Immagine 2">
              <a:extLst>
                <a:ext uri="{FF2B5EF4-FFF2-40B4-BE49-F238E27FC236}">
                  <a16:creationId xmlns:a16="http://schemas.microsoft.com/office/drawing/2014/main" id="{823D0576-9613-4646-9482-3AABC2CAD4B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14302" y="4430967"/>
              <a:ext cx="2216106" cy="131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 name="Gruppo 50">
            <a:extLst>
              <a:ext uri="{FF2B5EF4-FFF2-40B4-BE49-F238E27FC236}">
                <a16:creationId xmlns:a16="http://schemas.microsoft.com/office/drawing/2014/main" id="{7F2A243C-3884-4842-8DC0-F4D2FD374C39}"/>
              </a:ext>
            </a:extLst>
          </p:cNvPr>
          <p:cNvGrpSpPr>
            <a:grpSpLocks/>
          </p:cNvGrpSpPr>
          <p:nvPr/>
        </p:nvGrpSpPr>
        <p:grpSpPr bwMode="auto">
          <a:xfrm>
            <a:off x="985518" y="4660340"/>
            <a:ext cx="6039110" cy="1592083"/>
            <a:chOff x="1582743" y="4429511"/>
            <a:chExt cx="7132205" cy="1591266"/>
          </a:xfrm>
        </p:grpSpPr>
        <p:sp>
          <p:nvSpPr>
            <p:cNvPr id="52" name="CasellaDiTesto 46">
              <a:extLst>
                <a:ext uri="{FF2B5EF4-FFF2-40B4-BE49-F238E27FC236}">
                  <a16:creationId xmlns:a16="http://schemas.microsoft.com/office/drawing/2014/main" id="{0DE75087-16A4-4931-BF67-532CE5FA5730}"/>
                </a:ext>
              </a:extLst>
            </p:cNvPr>
            <p:cNvSpPr txBox="1">
              <a:spLocks noChangeArrowheads="1"/>
            </p:cNvSpPr>
            <p:nvPr/>
          </p:nvSpPr>
          <p:spPr bwMode="auto">
            <a:xfrm>
              <a:off x="1871487" y="4966642"/>
              <a:ext cx="2389836" cy="102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ts val="2500"/>
                </a:lnSpc>
                <a:spcBef>
                  <a:spcPct val="0"/>
                </a:spcBef>
              </a:pPr>
              <a:r>
                <a:rPr lang="it-IT" altLang="it-IT" sz="1600" dirty="0">
                  <a:latin typeface="Adobe Caslon Pro" pitchFamily="18" charset="0"/>
                </a:rPr>
                <a:t>PGA [</a:t>
              </a:r>
              <a:r>
                <a:rPr lang="it-IT" altLang="it-IT" sz="1600" i="1" dirty="0">
                  <a:latin typeface="Adobe Caslon Pro" pitchFamily="18" charset="0"/>
                </a:rPr>
                <a:t>g</a:t>
              </a:r>
              <a:r>
                <a:rPr lang="it-IT" altLang="it-IT" sz="1600" dirty="0">
                  <a:latin typeface="Adobe Caslon Pro" pitchFamily="18" charset="0"/>
                </a:rPr>
                <a:t>]</a:t>
              </a:r>
            </a:p>
            <a:p>
              <a:pPr eaLnBrk="1" hangingPunct="1">
                <a:lnSpc>
                  <a:spcPts val="2500"/>
                </a:lnSpc>
                <a:spcBef>
                  <a:spcPct val="0"/>
                </a:spcBef>
              </a:pPr>
              <a:r>
                <a:rPr lang="it-IT" altLang="it-IT" sz="1600" dirty="0">
                  <a:latin typeface="Adobe Caslon Pro" pitchFamily="18" charset="0"/>
                  <a:sym typeface="Wingdings" panose="05000000000000000000" pitchFamily="2" charset="2"/>
                </a:rPr>
                <a:t>PGV [</a:t>
              </a:r>
              <a:r>
                <a:rPr lang="it-IT" altLang="it-IT" sz="1600" i="1" dirty="0">
                  <a:latin typeface="Adobe Caslon Pro" pitchFamily="18" charset="0"/>
                  <a:sym typeface="Wingdings" panose="05000000000000000000" pitchFamily="2" charset="2"/>
                </a:rPr>
                <a:t>cm/s</a:t>
              </a:r>
              <a:r>
                <a:rPr lang="it-IT" altLang="it-IT" sz="1600" dirty="0">
                  <a:latin typeface="Adobe Caslon Pro" pitchFamily="18" charset="0"/>
                  <a:sym typeface="Wingdings" panose="05000000000000000000" pitchFamily="2" charset="2"/>
                </a:rPr>
                <a:t>]</a:t>
              </a:r>
            </a:p>
            <a:p>
              <a:pPr eaLnBrk="1" hangingPunct="1">
                <a:lnSpc>
                  <a:spcPts val="2500"/>
                </a:lnSpc>
                <a:spcBef>
                  <a:spcPct val="0"/>
                </a:spcBef>
              </a:pPr>
              <a:r>
                <a:rPr lang="it-IT" altLang="it-IT" sz="1600" dirty="0">
                  <a:latin typeface="Adobe Caslon Pro" pitchFamily="18" charset="0"/>
                  <a:sym typeface="Wingdings" panose="05000000000000000000" pitchFamily="2" charset="2"/>
                </a:rPr>
                <a:t>PGD [</a:t>
              </a:r>
              <a:r>
                <a:rPr lang="it-IT" altLang="it-IT" sz="1600" i="1" dirty="0">
                  <a:latin typeface="Adobe Caslon Pro" pitchFamily="18" charset="0"/>
                  <a:sym typeface="Wingdings" panose="05000000000000000000" pitchFamily="2" charset="2"/>
                </a:rPr>
                <a:t>cm</a:t>
              </a:r>
              <a:r>
                <a:rPr lang="it-IT" altLang="it-IT" sz="1600" dirty="0">
                  <a:latin typeface="Adobe Caslon Pro" pitchFamily="18" charset="0"/>
                  <a:sym typeface="Wingdings" panose="05000000000000000000" pitchFamily="2" charset="2"/>
                </a:rPr>
                <a:t>]</a:t>
              </a:r>
            </a:p>
          </p:txBody>
        </p:sp>
        <p:sp>
          <p:nvSpPr>
            <p:cNvPr id="53" name="CasellaDiTesto 50">
              <a:extLst>
                <a:ext uri="{FF2B5EF4-FFF2-40B4-BE49-F238E27FC236}">
                  <a16:creationId xmlns:a16="http://schemas.microsoft.com/office/drawing/2014/main" id="{8E9B02C6-08FA-4884-B966-171F88621136}"/>
                </a:ext>
              </a:extLst>
            </p:cNvPr>
            <p:cNvSpPr txBox="1">
              <a:spLocks noChangeArrowheads="1"/>
            </p:cNvSpPr>
            <p:nvPr/>
          </p:nvSpPr>
          <p:spPr bwMode="auto">
            <a:xfrm>
              <a:off x="1582743" y="4429511"/>
              <a:ext cx="27679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600" i="1" dirty="0" err="1">
                  <a:latin typeface="Adobe Caslon Pro" pitchFamily="18" charset="0"/>
                  <a:sym typeface="Wingdings" panose="05000000000000000000" pitchFamily="2" charset="2"/>
                </a:rPr>
                <a:t>IMs</a:t>
              </a:r>
              <a:r>
                <a:rPr lang="it-IT" altLang="it-IT" sz="1600" dirty="0">
                  <a:latin typeface="Adobe Caslon Pro" pitchFamily="18" charset="0"/>
                  <a:sym typeface="Wingdings" panose="05000000000000000000" pitchFamily="2" charset="2"/>
                </a:rPr>
                <a:t> </a:t>
              </a:r>
              <a:r>
                <a:rPr lang="it-IT" altLang="it-IT" sz="1600" dirty="0" err="1">
                  <a:latin typeface="Adobe Caslon Pro" pitchFamily="18" charset="0"/>
                  <a:sym typeface="Wingdings" panose="05000000000000000000" pitchFamily="2" charset="2"/>
                </a:rPr>
                <a:t>investigated</a:t>
              </a:r>
              <a:endParaRPr lang="it-IT" altLang="it-IT" sz="1600" dirty="0">
                <a:latin typeface="Adobe Caslon Pro" pitchFamily="18" charset="0"/>
                <a:sym typeface="Wingdings" panose="05000000000000000000" pitchFamily="2" charset="2"/>
              </a:endParaRPr>
            </a:p>
          </p:txBody>
        </p:sp>
        <p:sp>
          <p:nvSpPr>
            <p:cNvPr id="54" name="CasellaDiTesto 59">
              <a:extLst>
                <a:ext uri="{FF2B5EF4-FFF2-40B4-BE49-F238E27FC236}">
                  <a16:creationId xmlns:a16="http://schemas.microsoft.com/office/drawing/2014/main" id="{DB725CEC-51BD-498A-94AE-092CC0F69C47}"/>
                </a:ext>
              </a:extLst>
            </p:cNvPr>
            <p:cNvSpPr txBox="1">
              <a:spLocks noChangeArrowheads="1"/>
            </p:cNvSpPr>
            <p:nvPr/>
          </p:nvSpPr>
          <p:spPr bwMode="auto">
            <a:xfrm>
              <a:off x="3896338" y="4966642"/>
              <a:ext cx="2389835" cy="105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ts val="2500"/>
                </a:lnSpc>
                <a:spcBef>
                  <a:spcPct val="0"/>
                </a:spcBef>
              </a:pPr>
              <a:r>
                <a:rPr lang="it-IT" altLang="it-IT" sz="1600" dirty="0">
                  <a:latin typeface="Adobe Caslon Pro" pitchFamily="18" charset="0"/>
                  <a:sym typeface="Wingdings" panose="05000000000000000000" pitchFamily="2" charset="2"/>
                </a:rPr>
                <a:t>Sa (T</a:t>
              </a:r>
              <a:r>
                <a:rPr lang="it-IT" altLang="it-IT" sz="1600" baseline="-25000" dirty="0">
                  <a:latin typeface="Adobe Caslon Pro" pitchFamily="18" charset="0"/>
                  <a:sym typeface="Wingdings" panose="05000000000000000000" pitchFamily="2" charset="2"/>
                </a:rPr>
                <a:t>1</a:t>
              </a:r>
              <a:r>
                <a:rPr lang="it-IT" altLang="it-IT" sz="1600" dirty="0">
                  <a:latin typeface="Adobe Caslon Pro" pitchFamily="18" charset="0"/>
                  <a:sym typeface="Wingdings" panose="05000000000000000000" pitchFamily="2" charset="2"/>
                </a:rPr>
                <a:t>) [</a:t>
              </a:r>
              <a:r>
                <a:rPr lang="it-IT" altLang="it-IT" sz="1600" i="1" dirty="0">
                  <a:latin typeface="Adobe Caslon Pro" pitchFamily="18" charset="0"/>
                  <a:sym typeface="Wingdings" panose="05000000000000000000" pitchFamily="2" charset="2"/>
                </a:rPr>
                <a:t>g rad</a:t>
              </a:r>
              <a:r>
                <a:rPr lang="it-IT" altLang="it-IT" sz="1600" i="1" baseline="30000" dirty="0">
                  <a:latin typeface="Adobe Caslon Pro" pitchFamily="18" charset="0"/>
                  <a:sym typeface="Wingdings" panose="05000000000000000000" pitchFamily="2" charset="2"/>
                </a:rPr>
                <a:t>2</a:t>
              </a:r>
              <a:r>
                <a:rPr lang="it-IT" altLang="it-IT" sz="1600" dirty="0">
                  <a:latin typeface="Adobe Caslon Pro" pitchFamily="18" charset="0"/>
                  <a:sym typeface="Wingdings" panose="05000000000000000000" pitchFamily="2" charset="2"/>
                </a:rPr>
                <a:t>] </a:t>
              </a:r>
            </a:p>
            <a:p>
              <a:pPr eaLnBrk="1" hangingPunct="1">
                <a:lnSpc>
                  <a:spcPts val="2500"/>
                </a:lnSpc>
                <a:spcBef>
                  <a:spcPct val="0"/>
                </a:spcBef>
              </a:pPr>
              <a:r>
                <a:rPr lang="it-IT" altLang="it-IT" sz="1600" dirty="0" err="1">
                  <a:latin typeface="Adobe Caslon Pro" pitchFamily="18" charset="0"/>
                  <a:sym typeface="Wingdings" panose="05000000000000000000" pitchFamily="2" charset="2"/>
                </a:rPr>
                <a:t>Sv</a:t>
              </a:r>
              <a:r>
                <a:rPr lang="it-IT" altLang="it-IT" sz="1600" dirty="0">
                  <a:latin typeface="Adobe Caslon Pro" pitchFamily="18" charset="0"/>
                  <a:sym typeface="Wingdings" panose="05000000000000000000" pitchFamily="2" charset="2"/>
                </a:rPr>
                <a:t> (T</a:t>
              </a:r>
              <a:r>
                <a:rPr lang="it-IT" altLang="it-IT" sz="1600" baseline="-25000" dirty="0">
                  <a:latin typeface="Adobe Caslon Pro" pitchFamily="18" charset="0"/>
                  <a:sym typeface="Wingdings" panose="05000000000000000000" pitchFamily="2" charset="2"/>
                </a:rPr>
                <a:t>1</a:t>
              </a:r>
              <a:r>
                <a:rPr lang="it-IT" altLang="it-IT" sz="1600" dirty="0">
                  <a:latin typeface="Adobe Caslon Pro" pitchFamily="18" charset="0"/>
                  <a:sym typeface="Wingdings" panose="05000000000000000000" pitchFamily="2" charset="2"/>
                </a:rPr>
                <a:t>) [</a:t>
              </a:r>
              <a:r>
                <a:rPr lang="it-IT" altLang="it-IT" sz="1600" i="1" dirty="0">
                  <a:latin typeface="Adobe Caslon Pro" pitchFamily="18" charset="0"/>
                  <a:sym typeface="Wingdings" panose="05000000000000000000" pitchFamily="2" charset="2"/>
                </a:rPr>
                <a:t>cm </a:t>
              </a:r>
              <a:r>
                <a:rPr lang="it-IT" altLang="it-IT" sz="1600" i="1" dirty="0" err="1">
                  <a:latin typeface="Adobe Caslon Pro" pitchFamily="18" charset="0"/>
                  <a:sym typeface="Wingdings" panose="05000000000000000000" pitchFamily="2" charset="2"/>
                </a:rPr>
                <a:t>rad</a:t>
              </a:r>
              <a:r>
                <a:rPr lang="it-IT" altLang="it-IT" sz="1600" i="1" dirty="0">
                  <a:latin typeface="Adobe Caslon Pro" pitchFamily="18" charset="0"/>
                  <a:sym typeface="Wingdings" panose="05000000000000000000" pitchFamily="2" charset="2"/>
                </a:rPr>
                <a:t>/s</a:t>
              </a:r>
              <a:r>
                <a:rPr lang="it-IT" altLang="it-IT" sz="1600" dirty="0">
                  <a:latin typeface="Adobe Caslon Pro" pitchFamily="18" charset="0"/>
                  <a:sym typeface="Wingdings" panose="05000000000000000000" pitchFamily="2" charset="2"/>
                </a:rPr>
                <a:t>]</a:t>
              </a:r>
            </a:p>
            <a:p>
              <a:pPr eaLnBrk="1" hangingPunct="1">
                <a:lnSpc>
                  <a:spcPts val="2500"/>
                </a:lnSpc>
                <a:spcBef>
                  <a:spcPct val="0"/>
                </a:spcBef>
              </a:pPr>
              <a:r>
                <a:rPr lang="it-IT" altLang="it-IT" sz="1600" dirty="0" err="1">
                  <a:latin typeface="Adobe Caslon Pro" pitchFamily="18" charset="0"/>
                  <a:sym typeface="Wingdings" panose="05000000000000000000" pitchFamily="2" charset="2"/>
                </a:rPr>
                <a:t>Sd</a:t>
              </a:r>
              <a:r>
                <a:rPr lang="it-IT" altLang="it-IT" sz="1600" dirty="0">
                  <a:latin typeface="Adobe Caslon Pro" pitchFamily="18" charset="0"/>
                  <a:sym typeface="Wingdings" panose="05000000000000000000" pitchFamily="2" charset="2"/>
                </a:rPr>
                <a:t> (T</a:t>
              </a:r>
              <a:r>
                <a:rPr lang="it-IT" altLang="it-IT" sz="1600" baseline="-25000" dirty="0">
                  <a:latin typeface="Adobe Caslon Pro" pitchFamily="18" charset="0"/>
                  <a:sym typeface="Wingdings" panose="05000000000000000000" pitchFamily="2" charset="2"/>
                </a:rPr>
                <a:t>1</a:t>
              </a:r>
              <a:r>
                <a:rPr lang="it-IT" altLang="it-IT" sz="1600" dirty="0">
                  <a:latin typeface="Adobe Caslon Pro" pitchFamily="18" charset="0"/>
                  <a:sym typeface="Wingdings" panose="05000000000000000000" pitchFamily="2" charset="2"/>
                </a:rPr>
                <a:t>) [</a:t>
              </a:r>
              <a:r>
                <a:rPr lang="it-IT" altLang="it-IT" sz="1600" i="1" dirty="0">
                  <a:latin typeface="Adobe Caslon Pro" pitchFamily="18" charset="0"/>
                  <a:sym typeface="Wingdings" panose="05000000000000000000" pitchFamily="2" charset="2"/>
                </a:rPr>
                <a:t>cm</a:t>
              </a:r>
              <a:r>
                <a:rPr lang="it-IT" altLang="it-IT" sz="1600" dirty="0">
                  <a:latin typeface="Adobe Caslon Pro" pitchFamily="18" charset="0"/>
                  <a:sym typeface="Wingdings" panose="05000000000000000000" pitchFamily="2" charset="2"/>
                </a:rPr>
                <a:t>]</a:t>
              </a:r>
            </a:p>
          </p:txBody>
        </p:sp>
        <p:sp>
          <p:nvSpPr>
            <p:cNvPr id="58" name="CasellaDiTesto 59">
              <a:extLst>
                <a:ext uri="{FF2B5EF4-FFF2-40B4-BE49-F238E27FC236}">
                  <a16:creationId xmlns:a16="http://schemas.microsoft.com/office/drawing/2014/main" id="{6A987346-E9B8-49DF-A19B-625F7120D9B7}"/>
                </a:ext>
              </a:extLst>
            </p:cNvPr>
            <p:cNvSpPr txBox="1">
              <a:spLocks noChangeArrowheads="1"/>
            </p:cNvSpPr>
            <p:nvPr/>
          </p:nvSpPr>
          <p:spPr bwMode="auto">
            <a:xfrm>
              <a:off x="6209208" y="4881542"/>
              <a:ext cx="2505740" cy="70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ts val="2500"/>
                </a:lnSpc>
                <a:spcBef>
                  <a:spcPct val="0"/>
                </a:spcBef>
              </a:pPr>
              <a:r>
                <a:rPr lang="it-IT" altLang="it-IT" sz="1600" dirty="0" err="1">
                  <a:latin typeface="Adobe Caslon Pro" pitchFamily="18" charset="0"/>
                  <a:sym typeface="Wingdings" panose="05000000000000000000" pitchFamily="2" charset="2"/>
                </a:rPr>
                <a:t>PSa</a:t>
              </a:r>
              <a:r>
                <a:rPr lang="it-IT" altLang="it-IT" sz="1600" dirty="0">
                  <a:latin typeface="Adobe Caslon Pro" pitchFamily="18" charset="0"/>
                  <a:sym typeface="Wingdings" panose="05000000000000000000" pitchFamily="2" charset="2"/>
                </a:rPr>
                <a:t> (T</a:t>
              </a:r>
              <a:r>
                <a:rPr lang="it-IT" altLang="it-IT" sz="1600" baseline="-25000" dirty="0">
                  <a:latin typeface="Adobe Caslon Pro" pitchFamily="18" charset="0"/>
                  <a:sym typeface="Wingdings" panose="05000000000000000000" pitchFamily="2" charset="2"/>
                </a:rPr>
                <a:t>1</a:t>
              </a:r>
              <a:r>
                <a:rPr lang="it-IT" altLang="it-IT" sz="1600" dirty="0">
                  <a:latin typeface="Adobe Caslon Pro" pitchFamily="18" charset="0"/>
                  <a:sym typeface="Wingdings" panose="05000000000000000000" pitchFamily="2" charset="2"/>
                </a:rPr>
                <a:t>) [</a:t>
              </a:r>
              <a:r>
                <a:rPr lang="it-IT" altLang="it-IT" sz="1600" i="1" dirty="0">
                  <a:latin typeface="Adobe Caslon Pro" pitchFamily="18" charset="0"/>
                  <a:sym typeface="Wingdings" panose="05000000000000000000" pitchFamily="2" charset="2"/>
                </a:rPr>
                <a:t>g rad</a:t>
              </a:r>
              <a:r>
                <a:rPr lang="it-IT" altLang="it-IT" sz="1600" i="1" baseline="30000" dirty="0">
                  <a:latin typeface="Adobe Caslon Pro" pitchFamily="18" charset="0"/>
                  <a:sym typeface="Wingdings" panose="05000000000000000000" pitchFamily="2" charset="2"/>
                </a:rPr>
                <a:t>2</a:t>
              </a:r>
              <a:r>
                <a:rPr lang="it-IT" altLang="it-IT" sz="1600" dirty="0">
                  <a:latin typeface="Adobe Caslon Pro" pitchFamily="18" charset="0"/>
                  <a:sym typeface="Wingdings" panose="05000000000000000000" pitchFamily="2" charset="2"/>
                </a:rPr>
                <a:t>]</a:t>
              </a:r>
            </a:p>
            <a:p>
              <a:pPr eaLnBrk="1" hangingPunct="1">
                <a:lnSpc>
                  <a:spcPts val="2500"/>
                </a:lnSpc>
                <a:spcBef>
                  <a:spcPct val="0"/>
                </a:spcBef>
              </a:pPr>
              <a:r>
                <a:rPr lang="it-IT" altLang="it-IT" sz="1600" dirty="0" err="1">
                  <a:latin typeface="Adobe Caslon Pro" pitchFamily="18" charset="0"/>
                  <a:sym typeface="Wingdings" panose="05000000000000000000" pitchFamily="2" charset="2"/>
                </a:rPr>
                <a:t>PSv</a:t>
              </a:r>
              <a:r>
                <a:rPr lang="it-IT" altLang="it-IT" sz="1600" dirty="0">
                  <a:latin typeface="Adobe Caslon Pro" pitchFamily="18" charset="0"/>
                  <a:sym typeface="Wingdings" panose="05000000000000000000" pitchFamily="2" charset="2"/>
                </a:rPr>
                <a:t> (T</a:t>
              </a:r>
              <a:r>
                <a:rPr lang="it-IT" altLang="it-IT" sz="1600" baseline="-25000" dirty="0">
                  <a:latin typeface="Adobe Caslon Pro" pitchFamily="18" charset="0"/>
                  <a:sym typeface="Wingdings" panose="05000000000000000000" pitchFamily="2" charset="2"/>
                </a:rPr>
                <a:t>1</a:t>
              </a:r>
              <a:r>
                <a:rPr lang="it-IT" altLang="it-IT" sz="1600" dirty="0">
                  <a:latin typeface="Adobe Caslon Pro" pitchFamily="18" charset="0"/>
                  <a:sym typeface="Wingdings" panose="05000000000000000000" pitchFamily="2" charset="2"/>
                </a:rPr>
                <a:t>) [</a:t>
              </a:r>
              <a:r>
                <a:rPr lang="it-IT" altLang="it-IT" sz="1600" i="1" dirty="0">
                  <a:latin typeface="Adobe Caslon Pro" pitchFamily="18" charset="0"/>
                  <a:sym typeface="Wingdings" panose="05000000000000000000" pitchFamily="2" charset="2"/>
                </a:rPr>
                <a:t>cm </a:t>
              </a:r>
              <a:r>
                <a:rPr lang="it-IT" altLang="it-IT" sz="1600" i="1" dirty="0" err="1">
                  <a:latin typeface="Adobe Caslon Pro" pitchFamily="18" charset="0"/>
                  <a:sym typeface="Wingdings" panose="05000000000000000000" pitchFamily="2" charset="2"/>
                </a:rPr>
                <a:t>rad</a:t>
              </a:r>
              <a:r>
                <a:rPr lang="it-IT" altLang="it-IT" sz="1600" i="1" dirty="0">
                  <a:latin typeface="Adobe Caslon Pro" pitchFamily="18" charset="0"/>
                  <a:sym typeface="Wingdings" panose="05000000000000000000" pitchFamily="2" charset="2"/>
                </a:rPr>
                <a:t>/s</a:t>
              </a:r>
              <a:r>
                <a:rPr lang="it-IT" altLang="it-IT" sz="1600" dirty="0">
                  <a:latin typeface="Adobe Caslon Pro" pitchFamily="18" charset="0"/>
                  <a:sym typeface="Wingdings" panose="05000000000000000000" pitchFamily="2" charset="2"/>
                </a:rPr>
                <a:t>]</a:t>
              </a:r>
            </a:p>
          </p:txBody>
        </p:sp>
      </p:grpSp>
      <p:sp>
        <p:nvSpPr>
          <p:cNvPr id="55" name="Rettangolo 54">
            <a:extLst>
              <a:ext uri="{FF2B5EF4-FFF2-40B4-BE49-F238E27FC236}">
                <a16:creationId xmlns:a16="http://schemas.microsoft.com/office/drawing/2014/main" id="{2B6345FC-344E-496F-86EB-8A721539A2D8}"/>
              </a:ext>
            </a:extLst>
          </p:cNvPr>
          <p:cNvSpPr/>
          <p:nvPr/>
        </p:nvSpPr>
        <p:spPr>
          <a:xfrm>
            <a:off x="898411" y="2525945"/>
            <a:ext cx="5270500" cy="633413"/>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p>
        </p:txBody>
      </p:sp>
      <p:pic>
        <p:nvPicPr>
          <p:cNvPr id="56" name="Immagine 10">
            <a:extLst>
              <a:ext uri="{FF2B5EF4-FFF2-40B4-BE49-F238E27FC236}">
                <a16:creationId xmlns:a16="http://schemas.microsoft.com/office/drawing/2014/main" id="{B1005F31-A18C-48FA-97C0-1E7565A4F3D9}"/>
              </a:ext>
            </a:extLst>
          </p:cNvPr>
          <p:cNvPicPr>
            <a:picLocks noChangeAspect="1"/>
          </p:cNvPicPr>
          <p:nvPr/>
        </p:nvPicPr>
        <p:blipFill rotWithShape="1">
          <a:blip r:embed="rId3">
            <a:extLst>
              <a:ext uri="{28A0092B-C50C-407E-A947-70E740481C1C}">
                <a14:useLocalDpi xmlns:a14="http://schemas.microsoft.com/office/drawing/2010/main" val="0"/>
              </a:ext>
            </a:extLst>
          </a:blip>
          <a:srcRect t="5536" r="17309" b="65209"/>
          <a:stretch/>
        </p:blipFill>
        <p:spPr bwMode="auto">
          <a:xfrm>
            <a:off x="7024628" y="1732259"/>
            <a:ext cx="4687704" cy="1857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270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48"/>
                                        </p:tgtEl>
                                      </p:cBhvr>
                                    </p:animEffect>
                                    <p:set>
                                      <p:cBhvr>
                                        <p:cTn id="7" dur="1" fill="hold">
                                          <p:stCondLst>
                                            <p:cond delay="999"/>
                                          </p:stCondLst>
                                        </p:cTn>
                                        <p:tgtEl>
                                          <p:spTgt spid="48"/>
                                        </p:tgtEl>
                                        <p:attrNameLst>
                                          <p:attrName>style.visibility</p:attrName>
                                        </p:attrNameLst>
                                      </p:cBhvr>
                                      <p:to>
                                        <p:strVal val="hidden"/>
                                      </p:to>
                                    </p:set>
                                  </p:childTnLst>
                                </p:cTn>
                              </p:par>
                            </p:childTnLst>
                          </p:cTn>
                        </p:par>
                        <p:par>
                          <p:cTn id="8" fill="hold">
                            <p:stCondLst>
                              <p:cond delay="1000"/>
                            </p:stCondLst>
                            <p:childTnLst>
                              <p:par>
                                <p:cTn id="9" presetID="42" presetClass="path" presetSubtype="0" accel="50000" decel="50000" fill="hold" grpId="0" nodeType="afterEffect">
                                  <p:stCondLst>
                                    <p:cond delay="0"/>
                                  </p:stCondLst>
                                  <p:childTnLst>
                                    <p:animMotion origin="layout" path="M -3.75E-6 -1.85185E-6 L 0.00209 0.29884 " pathEditMode="relative" rAng="0" ptsTypes="AA">
                                      <p:cBhvr>
                                        <p:cTn id="10" dur="2000" fill="hold"/>
                                        <p:tgtEl>
                                          <p:spTgt spid="55"/>
                                        </p:tgtEl>
                                        <p:attrNameLst>
                                          <p:attrName>ppt_x</p:attrName>
                                          <p:attrName>ppt_y</p:attrName>
                                        </p:attrNameLst>
                                      </p:cBhvr>
                                      <p:rCtr x="104" y="14931"/>
                                    </p:animMotion>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2: input and </a:t>
            </a:r>
            <a:r>
              <a:rPr lang="it-IT" i="1" dirty="0">
                <a:latin typeface="Adobe Caslon Pro"/>
              </a:rPr>
              <a:t>IM</a:t>
            </a:r>
            <a:r>
              <a:rPr lang="it-IT" dirty="0">
                <a:latin typeface="Adobe Caslon Pro"/>
              </a:rPr>
              <a:t> </a:t>
            </a:r>
            <a:r>
              <a:rPr lang="it-IT" dirty="0" err="1">
                <a:latin typeface="Adobe Caslon Pro"/>
              </a:rPr>
              <a:t>selection</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59</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CasellaDiTesto 20">
            <a:extLst>
              <a:ext uri="{FF2B5EF4-FFF2-40B4-BE49-F238E27FC236}">
                <a16:creationId xmlns:a16="http://schemas.microsoft.com/office/drawing/2014/main" id="{DD863667-7EEA-4BEA-98B1-A5FFB3BCE48D}"/>
              </a:ext>
            </a:extLst>
          </p:cNvPr>
          <p:cNvSpPr txBox="1">
            <a:spLocks noChangeArrowheads="1"/>
          </p:cNvSpPr>
          <p:nvPr/>
        </p:nvSpPr>
        <p:spPr bwMode="auto">
          <a:xfrm>
            <a:off x="179472" y="6232220"/>
            <a:ext cx="748624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it-IT" sz="1400" i="1" dirty="0">
                <a:latin typeface="Adobe Caslon Pro" pitchFamily="18" charset="0"/>
              </a:rPr>
              <a:t>Acceleration, velocity and displacement response spectra with mean value,</a:t>
            </a:r>
            <a:r>
              <a:rPr lang="it-IT" altLang="it-IT" sz="1400" i="1" dirty="0">
                <a:latin typeface="Adobe Caslon Pro" pitchFamily="18" charset="0"/>
              </a:rPr>
              <a:t> 10</a:t>
            </a:r>
            <a:r>
              <a:rPr lang="it-IT" altLang="it-IT" sz="1400" i="1" baseline="30000" dirty="0">
                <a:latin typeface="Adobe Caslon Pro" pitchFamily="18" charset="0"/>
              </a:rPr>
              <a:t>-th</a:t>
            </a:r>
            <a:r>
              <a:rPr lang="it-IT" altLang="it-IT" sz="1400" i="1" dirty="0">
                <a:latin typeface="Adobe Caslon Pro" pitchFamily="18" charset="0"/>
              </a:rPr>
              <a:t> and 90</a:t>
            </a:r>
            <a:r>
              <a:rPr lang="it-IT" altLang="it-IT" sz="1400" i="1" baseline="30000" dirty="0">
                <a:latin typeface="Adobe Caslon Pro" pitchFamily="18" charset="0"/>
              </a:rPr>
              <a:t>-th</a:t>
            </a:r>
            <a:r>
              <a:rPr lang="it-IT" altLang="it-IT" sz="1400" i="1" dirty="0">
                <a:latin typeface="Adobe Caslon Pro" pitchFamily="18" charset="0"/>
              </a:rPr>
              <a:t> quantile.</a:t>
            </a:r>
          </a:p>
        </p:txBody>
      </p:sp>
      <p:pic>
        <p:nvPicPr>
          <p:cNvPr id="22" name="Immagine 3">
            <a:extLst>
              <a:ext uri="{FF2B5EF4-FFF2-40B4-BE49-F238E27FC236}">
                <a16:creationId xmlns:a16="http://schemas.microsoft.com/office/drawing/2014/main" id="{17C36659-4FD6-4675-B0B3-FA93C00D05CB}"/>
              </a:ext>
            </a:extLst>
          </p:cNvPr>
          <p:cNvPicPr>
            <a:picLocks noChangeAspect="1"/>
          </p:cNvPicPr>
          <p:nvPr/>
        </p:nvPicPr>
        <p:blipFill>
          <a:blip r:embed="rId6">
            <a:extLst>
              <a:ext uri="{28A0092B-C50C-407E-A947-70E740481C1C}">
                <a14:useLocalDpi xmlns:a14="http://schemas.microsoft.com/office/drawing/2010/main" val="0"/>
              </a:ext>
            </a:extLst>
          </a:blip>
          <a:srcRect l="352" b="751"/>
          <a:stretch>
            <a:fillRect/>
          </a:stretch>
        </p:blipFill>
        <p:spPr bwMode="auto">
          <a:xfrm>
            <a:off x="234159" y="2801359"/>
            <a:ext cx="6989008" cy="325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uppo 1">
            <a:extLst>
              <a:ext uri="{FF2B5EF4-FFF2-40B4-BE49-F238E27FC236}">
                <a16:creationId xmlns:a16="http://schemas.microsoft.com/office/drawing/2014/main" id="{82EDE74C-3D71-42F8-971A-623A36813E69}"/>
              </a:ext>
            </a:extLst>
          </p:cNvPr>
          <p:cNvGrpSpPr>
            <a:grpSpLocks/>
          </p:cNvGrpSpPr>
          <p:nvPr/>
        </p:nvGrpSpPr>
        <p:grpSpPr bwMode="auto">
          <a:xfrm>
            <a:off x="7473810" y="2968566"/>
            <a:ext cx="4078428" cy="2857183"/>
            <a:chOff x="7341870" y="3231300"/>
            <a:chExt cx="4078328" cy="2856800"/>
          </a:xfrm>
          <a:effectLst>
            <a:outerShdw blurRad="50800" dist="38100" dir="5400000" algn="t" rotWithShape="0">
              <a:prstClr val="black">
                <a:alpha val="40000"/>
              </a:prstClr>
            </a:outerShdw>
          </a:effectLst>
        </p:grpSpPr>
        <p:pic>
          <p:nvPicPr>
            <p:cNvPr id="28" name="Immagine 38">
              <a:extLst>
                <a:ext uri="{FF2B5EF4-FFF2-40B4-BE49-F238E27FC236}">
                  <a16:creationId xmlns:a16="http://schemas.microsoft.com/office/drawing/2014/main" id="{9EC32CDE-B473-4FB5-AB5C-1BA81894E011}"/>
                </a:ext>
              </a:extLst>
            </p:cNvPr>
            <p:cNvPicPr>
              <a:picLocks noChangeAspect="1"/>
            </p:cNvPicPr>
            <p:nvPr/>
          </p:nvPicPr>
          <p:blipFill rotWithShape="1">
            <a:blip r:embed="rId7">
              <a:extLst>
                <a:ext uri="{28A0092B-C50C-407E-A947-70E740481C1C}">
                  <a14:useLocalDpi xmlns:a14="http://schemas.microsoft.com/office/drawing/2010/main" val="0"/>
                </a:ext>
              </a:extLst>
            </a:blip>
            <a:srcRect l="58015" t="42935"/>
            <a:stretch/>
          </p:blipFill>
          <p:spPr bwMode="auto">
            <a:xfrm>
              <a:off x="7341870" y="3231300"/>
              <a:ext cx="4078328" cy="28526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Immagine 41">
              <a:extLst>
                <a:ext uri="{FF2B5EF4-FFF2-40B4-BE49-F238E27FC236}">
                  <a16:creationId xmlns:a16="http://schemas.microsoft.com/office/drawing/2014/main" id="{DAA373E3-0627-4D51-84E2-76207088C6C5}"/>
                </a:ext>
              </a:extLst>
            </p:cNvPr>
            <p:cNvPicPr>
              <a:picLocks noChangeAspect="1"/>
            </p:cNvPicPr>
            <p:nvPr/>
          </p:nvPicPr>
          <p:blipFill>
            <a:blip r:embed="rId8">
              <a:extLst>
                <a:ext uri="{28A0092B-C50C-407E-A947-70E740481C1C}">
                  <a14:useLocalDpi xmlns:a14="http://schemas.microsoft.com/office/drawing/2010/main" val="0"/>
                </a:ext>
              </a:extLst>
            </a:blip>
            <a:srcRect l="79102" t="63193" r="8180" b="349"/>
            <a:stretch>
              <a:fillRect/>
            </a:stretch>
          </p:blipFill>
          <p:spPr bwMode="auto">
            <a:xfrm>
              <a:off x="10030788" y="3949531"/>
              <a:ext cx="1373245" cy="21115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Immagine 42">
              <a:extLst>
                <a:ext uri="{FF2B5EF4-FFF2-40B4-BE49-F238E27FC236}">
                  <a16:creationId xmlns:a16="http://schemas.microsoft.com/office/drawing/2014/main" id="{EE7E877B-9A9C-4D11-9C62-FC0434897CA6}"/>
                </a:ext>
              </a:extLst>
            </p:cNvPr>
            <p:cNvPicPr>
              <a:picLocks noChangeAspect="1"/>
            </p:cNvPicPr>
            <p:nvPr/>
          </p:nvPicPr>
          <p:blipFill>
            <a:blip r:embed="rId8">
              <a:extLst>
                <a:ext uri="{28A0092B-C50C-407E-A947-70E740481C1C}">
                  <a14:useLocalDpi xmlns:a14="http://schemas.microsoft.com/office/drawing/2010/main" val="0"/>
                </a:ext>
              </a:extLst>
            </a:blip>
            <a:srcRect l="54942" t="87334" r="20644" b="291"/>
            <a:stretch>
              <a:fillRect/>
            </a:stretch>
          </p:blipFill>
          <p:spPr bwMode="auto">
            <a:xfrm>
              <a:off x="7341870" y="5356913"/>
              <a:ext cx="2688918" cy="7311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Rettangolo 30">
            <a:extLst>
              <a:ext uri="{FF2B5EF4-FFF2-40B4-BE49-F238E27FC236}">
                <a16:creationId xmlns:a16="http://schemas.microsoft.com/office/drawing/2014/main" id="{5838DC8C-D632-4E97-B288-F9D538A2F8BD}"/>
              </a:ext>
            </a:extLst>
          </p:cNvPr>
          <p:cNvSpPr/>
          <p:nvPr/>
        </p:nvSpPr>
        <p:spPr>
          <a:xfrm>
            <a:off x="10162794" y="4313930"/>
            <a:ext cx="1389444" cy="776392"/>
          </a:xfrm>
          <a:prstGeom prst="rect">
            <a:avLst/>
          </a:prstGeom>
          <a:noFill/>
          <a:ln w="57150">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p>
        </p:txBody>
      </p:sp>
      <p:sp>
        <p:nvSpPr>
          <p:cNvPr id="35" name="CasellaDiTesto 20">
            <a:extLst>
              <a:ext uri="{FF2B5EF4-FFF2-40B4-BE49-F238E27FC236}">
                <a16:creationId xmlns:a16="http://schemas.microsoft.com/office/drawing/2014/main" id="{38936F04-3DA0-4D14-A6E5-D2B6A8B7FD50}"/>
              </a:ext>
            </a:extLst>
          </p:cNvPr>
          <p:cNvSpPr txBox="1">
            <a:spLocks noChangeArrowheads="1"/>
          </p:cNvSpPr>
          <p:nvPr/>
        </p:nvSpPr>
        <p:spPr bwMode="auto">
          <a:xfrm>
            <a:off x="7581859" y="6252411"/>
            <a:ext cx="407842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r>
              <a:rPr lang="it-IT" altLang="it-IT" sz="1400" i="1" dirty="0" err="1">
                <a:latin typeface="Adobe Caslon Pro" pitchFamily="18" charset="0"/>
              </a:rPr>
              <a:t>Scatter</a:t>
            </a:r>
            <a:r>
              <a:rPr lang="it-IT" altLang="it-IT" sz="1400" i="1" dirty="0">
                <a:latin typeface="Adobe Caslon Pro" pitchFamily="18" charset="0"/>
              </a:rPr>
              <a:t> plot for </a:t>
            </a:r>
            <a:r>
              <a:rPr lang="it-IT" altLang="it-IT" sz="1400" i="1" dirty="0" err="1">
                <a:latin typeface="Adobe Caslon Pro" pitchFamily="18" charset="0"/>
              </a:rPr>
              <a:t>correlation</a:t>
            </a:r>
            <a:r>
              <a:rPr lang="it-IT" altLang="it-IT" sz="1400" i="1" dirty="0">
                <a:latin typeface="Adobe Caslon Pro" pitchFamily="18" charset="0"/>
              </a:rPr>
              <a:t>.</a:t>
            </a:r>
          </a:p>
        </p:txBody>
      </p:sp>
      <p:sp>
        <p:nvSpPr>
          <p:cNvPr id="36" name="Segnaposto testo 2">
            <a:extLst>
              <a:ext uri="{FF2B5EF4-FFF2-40B4-BE49-F238E27FC236}">
                <a16:creationId xmlns:a16="http://schemas.microsoft.com/office/drawing/2014/main" id="{4D81BD86-6C40-4D86-8A2E-698476E1E61E}"/>
              </a:ext>
            </a:extLst>
          </p:cNvPr>
          <p:cNvSpPr txBox="1">
            <a:spLocks/>
          </p:cNvSpPr>
          <p:nvPr/>
        </p:nvSpPr>
        <p:spPr>
          <a:xfrm>
            <a:off x="6096000" y="1843255"/>
            <a:ext cx="5971650" cy="1170022"/>
          </a:xfrm>
          <a:prstGeom prst="rect">
            <a:avLst/>
          </a:prstGeom>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5000"/>
              </a:lnSpc>
              <a:buFont typeface="Arial" panose="020B0604020202020204" pitchFamily="34" charset="0"/>
              <a:buAutoNum type="arabicParenR"/>
            </a:pPr>
            <a:r>
              <a:rPr lang="it-IT">
                <a:latin typeface="Adobe Caslon Pro"/>
              </a:rPr>
              <a:t>Data exploration of recorded gms </a:t>
            </a:r>
          </a:p>
          <a:p>
            <a:pPr marL="342900" indent="-342900">
              <a:lnSpc>
                <a:spcPct val="125000"/>
              </a:lnSpc>
              <a:buFont typeface="Arial" panose="020B0604020202020204" pitchFamily="34" charset="0"/>
              <a:buAutoNum type="arabicParenR"/>
            </a:pPr>
            <a:r>
              <a:rPr lang="it-IT">
                <a:latin typeface="Adobe Caslon Pro"/>
              </a:rPr>
              <a:t>Scatter plot and statistic tools to evaluate proper </a:t>
            </a:r>
            <a:r>
              <a:rPr lang="it-IT" i="1">
                <a:latin typeface="Adobe Caslon Pro"/>
              </a:rPr>
              <a:t>IM</a:t>
            </a:r>
          </a:p>
          <a:p>
            <a:pPr marL="342900" indent="-342900">
              <a:lnSpc>
                <a:spcPct val="125000"/>
              </a:lnSpc>
              <a:buFont typeface="Arial" panose="020B0604020202020204" pitchFamily="34" charset="0"/>
              <a:buAutoNum type="arabicParenR"/>
            </a:pPr>
            <a:endParaRPr lang="en-GB" dirty="0">
              <a:latin typeface="Adobe Caslon Pro"/>
            </a:endParaRPr>
          </a:p>
        </p:txBody>
      </p:sp>
      <p:graphicFrame>
        <p:nvGraphicFramePr>
          <p:cNvPr id="37" name="Tabella 6">
            <a:extLst>
              <a:ext uri="{FF2B5EF4-FFF2-40B4-BE49-F238E27FC236}">
                <a16:creationId xmlns:a16="http://schemas.microsoft.com/office/drawing/2014/main" id="{EC6B71E0-5A24-46AE-9382-5FF37994CA2E}"/>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1077516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uppo 53">
            <a:extLst>
              <a:ext uri="{FF2B5EF4-FFF2-40B4-BE49-F238E27FC236}">
                <a16:creationId xmlns:a16="http://schemas.microsoft.com/office/drawing/2014/main" id="{795219A6-97ED-4E9B-A22F-97CBA9B90FFA}"/>
              </a:ext>
            </a:extLst>
          </p:cNvPr>
          <p:cNvGrpSpPr/>
          <p:nvPr/>
        </p:nvGrpSpPr>
        <p:grpSpPr>
          <a:xfrm>
            <a:off x="1035101" y="2084559"/>
            <a:ext cx="6873090" cy="3578279"/>
            <a:chOff x="2932987" y="2458113"/>
            <a:chExt cx="6639276" cy="3456550"/>
          </a:xfrm>
          <a:noFill/>
        </p:grpSpPr>
        <mc:AlternateContent xmlns:mc="http://schemas.openxmlformats.org/markup-compatibility/2006" xmlns:a14="http://schemas.microsoft.com/office/drawing/2010/main">
          <mc:Choice Requires="a14">
            <p:graphicFrame>
              <p:nvGraphicFramePr>
                <p:cNvPr id="55" name="Diagramma 54">
                  <a:extLst>
                    <a:ext uri="{FF2B5EF4-FFF2-40B4-BE49-F238E27FC236}">
                      <a16:creationId xmlns:a16="http://schemas.microsoft.com/office/drawing/2014/main" id="{0457E5E0-EF02-4AD6-83DE-2BEF73F74D64}"/>
                    </a:ext>
                  </a:extLst>
                </p:cNvPr>
                <p:cNvGraphicFramePr/>
                <p:nvPr/>
              </p:nvGraphicFramePr>
              <p:xfrm>
                <a:off x="2932987" y="2458113"/>
                <a:ext cx="6639276" cy="3456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5" name="Diagramma 54">
                  <a:extLst>
                    <a:ext uri="{FF2B5EF4-FFF2-40B4-BE49-F238E27FC236}">
                      <a16:creationId xmlns:a16="http://schemas.microsoft.com/office/drawing/2014/main" id="{0457E5E0-EF02-4AD6-83DE-2BEF73F74D64}"/>
                    </a:ext>
                  </a:extLst>
                </p:cNvPr>
                <p:cNvGraphicFramePr/>
                <p:nvPr/>
              </p:nvGraphicFramePr>
              <p:xfrm>
                <a:off x="2932987" y="2458113"/>
                <a:ext cx="6639276" cy="34565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6" name="CasellaDiTesto 55">
                  <a:extLst>
                    <a:ext uri="{FF2B5EF4-FFF2-40B4-BE49-F238E27FC236}">
                      <a16:creationId xmlns:a16="http://schemas.microsoft.com/office/drawing/2014/main" id="{10107AE8-B210-4DA7-A4B9-B2069A5023D6}"/>
                    </a:ext>
                  </a:extLst>
                </p:cNvPr>
                <p:cNvSpPr txBox="1"/>
                <p:nvPr/>
              </p:nvSpPr>
              <p:spPr>
                <a:xfrm>
                  <a:off x="3148316" y="3757205"/>
                  <a:ext cx="1228926" cy="1384995"/>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𝐼𝑀</m:t>
                            </m:r>
                          </m:e>
                        </m:d>
                        <m:r>
                          <a:rPr lang="it-IT" b="0" i="1" smtClean="0">
                            <a:latin typeface="Cambria Math" panose="02040503050406030204" pitchFamily="18" charset="0"/>
                          </a:rPr>
                          <m:t>𝑀</m:t>
                        </m:r>
                        <m:r>
                          <a:rPr lang="it-IT" b="0" i="1" smtClean="0">
                            <a:latin typeface="Cambria Math" panose="02040503050406030204" pitchFamily="18" charset="0"/>
                          </a:rPr>
                          <m:t>,</m:t>
                        </m:r>
                        <m:r>
                          <a:rPr lang="it-IT" b="0" i="1" smtClean="0">
                            <a:latin typeface="Cambria Math" panose="02040503050406030204" pitchFamily="18" charset="0"/>
                          </a:rPr>
                          <m:t>𝑅</m:t>
                        </m:r>
                        <m:r>
                          <a:rPr lang="it-IT" b="0" i="1" smtClean="0">
                            <a:latin typeface="Cambria Math" panose="02040503050406030204" pitchFamily="18" charset="0"/>
                          </a:rPr>
                          <m:t>)</m:t>
                        </m:r>
                      </m:oMath>
                    </m:oMathPara>
                  </a14:m>
                  <a:endParaRPr lang="it-IT"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𝐼𝑀</m:t>
                        </m:r>
                        <m:r>
                          <a:rPr lang="it-IT" b="0" i="1" smtClean="0">
                            <a:latin typeface="Cambria Math" panose="02040503050406030204" pitchFamily="18" charset="0"/>
                            <a:ea typeface="Cambria Math" panose="02040503050406030204" pitchFamily="18" charset="0"/>
                          </a:rPr>
                          <m:t>)</m:t>
                        </m:r>
                      </m:oMath>
                    </m:oMathPara>
                  </a14:m>
                  <a:endParaRPr lang="it-IT" b="0" dirty="0">
                    <a:ea typeface="Cambria Math" panose="02040503050406030204" pitchFamily="18" charset="0"/>
                  </a:endParaRPr>
                </a:p>
                <a:p>
                  <a:endParaRPr lang="it-IT" b="0" dirty="0">
                    <a:ea typeface="Cambria Math" panose="02040503050406030204" pitchFamily="18" charset="0"/>
                  </a:endParaRPr>
                </a:p>
                <a:p>
                  <a:endParaRPr lang="en-GB" dirty="0"/>
                </a:p>
              </p:txBody>
            </p:sp>
          </mc:Choice>
          <mc:Fallback xmlns="">
            <p:sp>
              <p:nvSpPr>
                <p:cNvPr id="56" name="CasellaDiTesto 55">
                  <a:extLst>
                    <a:ext uri="{FF2B5EF4-FFF2-40B4-BE49-F238E27FC236}">
                      <a16:creationId xmlns:a16="http://schemas.microsoft.com/office/drawing/2014/main" id="{10107AE8-B210-4DA7-A4B9-B2069A5023D6}"/>
                    </a:ext>
                  </a:extLst>
                </p:cNvPr>
                <p:cNvSpPr txBox="1">
                  <a:spLocks noRot="1" noChangeAspect="1" noMove="1" noResize="1" noEditPoints="1" noAdjustHandles="1" noChangeArrowheads="1" noChangeShapeType="1" noTextEdit="1"/>
                </p:cNvSpPr>
                <p:nvPr/>
              </p:nvSpPr>
              <p:spPr>
                <a:xfrm>
                  <a:off x="3148316" y="3757205"/>
                  <a:ext cx="1228926" cy="1384995"/>
                </a:xfrm>
                <a:prstGeom prst="rect">
                  <a:avLst/>
                </a:prstGeom>
                <a:blipFill>
                  <a:blip r:embed="rId12"/>
                  <a:stretch>
                    <a:fillRect l="-957" t="-426" r="-287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7" name="CasellaDiTesto 56">
                  <a:extLst>
                    <a:ext uri="{FF2B5EF4-FFF2-40B4-BE49-F238E27FC236}">
                      <a16:creationId xmlns:a16="http://schemas.microsoft.com/office/drawing/2014/main" id="{EA52030A-9DF5-4103-959B-F1547A7F3552}"/>
                    </a:ext>
                  </a:extLst>
                </p:cNvPr>
                <p:cNvSpPr txBox="1"/>
                <p:nvPr/>
              </p:nvSpPr>
              <p:spPr>
                <a:xfrm>
                  <a:off x="4890306" y="3701118"/>
                  <a:ext cx="1247201" cy="1107996"/>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𝐸𝐷𝑃</m:t>
                            </m:r>
                          </m:e>
                        </m:d>
                        <m:r>
                          <a:rPr lang="it-IT" b="0" i="1" smtClean="0">
                            <a:latin typeface="Cambria Math" panose="02040503050406030204" pitchFamily="18" charset="0"/>
                          </a:rPr>
                          <m:t>𝐼𝑀</m:t>
                        </m:r>
                        <m:r>
                          <a:rPr lang="it-IT" b="0" i="1" smtClean="0">
                            <a:latin typeface="Cambria Math" panose="02040503050406030204" pitchFamily="18" charset="0"/>
                          </a:rPr>
                          <m:t>)</m:t>
                        </m:r>
                      </m:oMath>
                    </m:oMathPara>
                  </a14:m>
                  <a:endParaRPr lang="it-IT"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𝐸𝐷𝑃</m:t>
                        </m:r>
                        <m:r>
                          <a:rPr lang="it-IT" b="0" i="1" smtClean="0">
                            <a:latin typeface="Cambria Math" panose="02040503050406030204" pitchFamily="18" charset="0"/>
                            <a:ea typeface="Cambria Math" panose="02040503050406030204" pitchFamily="18" charset="0"/>
                          </a:rPr>
                          <m:t>)</m:t>
                        </m:r>
                      </m:oMath>
                    </m:oMathPara>
                  </a14:m>
                  <a:endParaRPr lang="it-IT" b="0" dirty="0">
                    <a:ea typeface="Cambria Math" panose="02040503050406030204" pitchFamily="18" charset="0"/>
                  </a:endParaRPr>
                </a:p>
                <a:p>
                  <a:endParaRPr lang="it-IT" b="0" dirty="0">
                    <a:ea typeface="Cambria Math" panose="02040503050406030204" pitchFamily="18" charset="0"/>
                  </a:endParaRPr>
                </a:p>
              </p:txBody>
            </p:sp>
          </mc:Choice>
          <mc:Fallback xmlns="">
            <p:sp>
              <p:nvSpPr>
                <p:cNvPr id="57" name="CasellaDiTesto 56">
                  <a:extLst>
                    <a:ext uri="{FF2B5EF4-FFF2-40B4-BE49-F238E27FC236}">
                      <a16:creationId xmlns:a16="http://schemas.microsoft.com/office/drawing/2014/main" id="{EA52030A-9DF5-4103-959B-F1547A7F3552}"/>
                    </a:ext>
                  </a:extLst>
                </p:cNvPr>
                <p:cNvSpPr txBox="1">
                  <a:spLocks noRot="1" noChangeAspect="1" noMove="1" noResize="1" noEditPoints="1" noAdjustHandles="1" noChangeArrowheads="1" noChangeShapeType="1" noTextEdit="1"/>
                </p:cNvSpPr>
                <p:nvPr/>
              </p:nvSpPr>
              <p:spPr>
                <a:xfrm>
                  <a:off x="4890306" y="3701118"/>
                  <a:ext cx="1247201" cy="1107996"/>
                </a:xfrm>
                <a:prstGeom prst="rect">
                  <a:avLst/>
                </a:prstGeom>
                <a:blipFill>
                  <a:blip r:embed="rId13"/>
                  <a:stretch>
                    <a:fillRect l="-472" r="-2358"/>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8" name="CasellaDiTesto 57">
                  <a:extLst>
                    <a:ext uri="{FF2B5EF4-FFF2-40B4-BE49-F238E27FC236}">
                      <a16:creationId xmlns:a16="http://schemas.microsoft.com/office/drawing/2014/main" id="{DCC84DBD-18EC-4FE0-BAB8-10E91A2BA924}"/>
                    </a:ext>
                  </a:extLst>
                </p:cNvPr>
                <p:cNvSpPr txBox="1"/>
                <p:nvPr/>
              </p:nvSpPr>
              <p:spPr>
                <a:xfrm>
                  <a:off x="6568411" y="3701117"/>
                  <a:ext cx="1304909" cy="1384995"/>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𝐷𝑀</m:t>
                            </m:r>
                          </m:e>
                        </m:d>
                        <m:r>
                          <a:rPr lang="it-IT" b="0" i="1" smtClean="0">
                            <a:latin typeface="Cambria Math" panose="02040503050406030204" pitchFamily="18" charset="0"/>
                          </a:rPr>
                          <m:t>𝐸𝐷𝑃</m:t>
                        </m:r>
                        <m:r>
                          <a:rPr lang="it-IT" b="0" i="1" smtClean="0">
                            <a:latin typeface="Cambria Math" panose="02040503050406030204" pitchFamily="18" charset="0"/>
                          </a:rPr>
                          <m:t>)</m:t>
                        </m:r>
                      </m:oMath>
                    </m:oMathPara>
                  </a14:m>
                  <a:endParaRPr lang="it-IT"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𝐷𝑀</m:t>
                        </m:r>
                        <m:r>
                          <a:rPr lang="it-IT" b="0" i="1" smtClean="0">
                            <a:latin typeface="Cambria Math" panose="02040503050406030204" pitchFamily="18" charset="0"/>
                            <a:ea typeface="Cambria Math" panose="02040503050406030204" pitchFamily="18" charset="0"/>
                          </a:rPr>
                          <m:t>)</m:t>
                        </m:r>
                      </m:oMath>
                    </m:oMathPara>
                  </a14:m>
                  <a:endParaRPr lang="it-IT" b="0" dirty="0">
                    <a:ea typeface="Cambria Math" panose="02040503050406030204" pitchFamily="18" charset="0"/>
                  </a:endParaRPr>
                </a:p>
                <a:p>
                  <a:endParaRPr lang="it-IT" b="0" dirty="0">
                    <a:ea typeface="Cambria Math" panose="02040503050406030204" pitchFamily="18" charset="0"/>
                  </a:endParaRPr>
                </a:p>
                <a:p>
                  <a:endParaRPr lang="en-GB" dirty="0"/>
                </a:p>
              </p:txBody>
            </p:sp>
          </mc:Choice>
          <mc:Fallback xmlns="">
            <p:sp>
              <p:nvSpPr>
                <p:cNvPr id="58" name="CasellaDiTesto 57">
                  <a:extLst>
                    <a:ext uri="{FF2B5EF4-FFF2-40B4-BE49-F238E27FC236}">
                      <a16:creationId xmlns:a16="http://schemas.microsoft.com/office/drawing/2014/main" id="{DCC84DBD-18EC-4FE0-BAB8-10E91A2BA924}"/>
                    </a:ext>
                  </a:extLst>
                </p:cNvPr>
                <p:cNvSpPr txBox="1">
                  <a:spLocks noRot="1" noChangeAspect="1" noMove="1" noResize="1" noEditPoints="1" noAdjustHandles="1" noChangeArrowheads="1" noChangeShapeType="1" noTextEdit="1"/>
                </p:cNvSpPr>
                <p:nvPr/>
              </p:nvSpPr>
              <p:spPr>
                <a:xfrm>
                  <a:off x="6568411" y="3701117"/>
                  <a:ext cx="1304909" cy="1384995"/>
                </a:xfrm>
                <a:prstGeom prst="rect">
                  <a:avLst/>
                </a:prstGeom>
                <a:blipFill>
                  <a:blip r:embed="rId14"/>
                  <a:stretch>
                    <a:fillRect l="-901" r="-270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9" name="CasellaDiTesto 58">
                  <a:extLst>
                    <a:ext uri="{FF2B5EF4-FFF2-40B4-BE49-F238E27FC236}">
                      <a16:creationId xmlns:a16="http://schemas.microsoft.com/office/drawing/2014/main" id="{093A68D3-E4A5-4EAD-BC4C-00D682A906A6}"/>
                    </a:ext>
                  </a:extLst>
                </p:cNvPr>
                <p:cNvSpPr txBox="1"/>
                <p:nvPr/>
              </p:nvSpPr>
              <p:spPr>
                <a:xfrm>
                  <a:off x="8231907" y="3701117"/>
                  <a:ext cx="1168718" cy="1384995"/>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𝐷𝑉</m:t>
                            </m:r>
                          </m:e>
                        </m:d>
                        <m:r>
                          <a:rPr lang="it-IT" b="0" i="1" smtClean="0">
                            <a:latin typeface="Cambria Math" panose="02040503050406030204" pitchFamily="18" charset="0"/>
                          </a:rPr>
                          <m:t>𝐷𝑀</m:t>
                        </m:r>
                        <m:r>
                          <a:rPr lang="it-IT" b="0" i="1" smtClean="0">
                            <a:latin typeface="Cambria Math" panose="02040503050406030204" pitchFamily="18" charset="0"/>
                          </a:rPr>
                          <m:t>)</m:t>
                        </m:r>
                      </m:oMath>
                    </m:oMathPara>
                  </a14:m>
                  <a:endParaRPr lang="it-IT"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𝐷𝑉</m:t>
                        </m:r>
                        <m:r>
                          <a:rPr lang="it-IT" b="0" i="1" smtClean="0">
                            <a:latin typeface="Cambria Math" panose="02040503050406030204" pitchFamily="18" charset="0"/>
                            <a:ea typeface="Cambria Math" panose="02040503050406030204" pitchFamily="18" charset="0"/>
                          </a:rPr>
                          <m:t>)</m:t>
                        </m:r>
                      </m:oMath>
                    </m:oMathPara>
                  </a14:m>
                  <a:endParaRPr lang="it-IT" b="0" dirty="0">
                    <a:ea typeface="Cambria Math" panose="02040503050406030204" pitchFamily="18" charset="0"/>
                  </a:endParaRPr>
                </a:p>
                <a:p>
                  <a:endParaRPr lang="it-IT" b="0" dirty="0">
                    <a:ea typeface="Cambria Math" panose="02040503050406030204" pitchFamily="18" charset="0"/>
                  </a:endParaRPr>
                </a:p>
                <a:p>
                  <a:endParaRPr lang="en-GB" dirty="0"/>
                </a:p>
              </p:txBody>
            </p:sp>
          </mc:Choice>
          <mc:Fallback xmlns="">
            <p:sp>
              <p:nvSpPr>
                <p:cNvPr id="59" name="CasellaDiTesto 58">
                  <a:extLst>
                    <a:ext uri="{FF2B5EF4-FFF2-40B4-BE49-F238E27FC236}">
                      <a16:creationId xmlns:a16="http://schemas.microsoft.com/office/drawing/2014/main" id="{093A68D3-E4A5-4EAD-BC4C-00D682A906A6}"/>
                    </a:ext>
                  </a:extLst>
                </p:cNvPr>
                <p:cNvSpPr txBox="1">
                  <a:spLocks noRot="1" noChangeAspect="1" noMove="1" noResize="1" noEditPoints="1" noAdjustHandles="1" noChangeArrowheads="1" noChangeShapeType="1" noTextEdit="1"/>
                </p:cNvSpPr>
                <p:nvPr/>
              </p:nvSpPr>
              <p:spPr>
                <a:xfrm>
                  <a:off x="8231907" y="3701117"/>
                  <a:ext cx="1168718" cy="1384995"/>
                </a:xfrm>
                <a:prstGeom prst="rect">
                  <a:avLst/>
                </a:prstGeom>
                <a:blipFill>
                  <a:blip r:embed="rId15"/>
                  <a:stretch>
                    <a:fillRect l="-1010" r="-3535"/>
                  </a:stretch>
                </a:blipFill>
              </p:spPr>
              <p:txBody>
                <a:bodyPr/>
                <a:lstStyle/>
                <a:p>
                  <a:r>
                    <a:rPr lang="it-IT">
                      <a:noFill/>
                    </a:rPr>
                    <a:t> </a:t>
                  </a:r>
                </a:p>
              </p:txBody>
            </p:sp>
          </mc:Fallback>
        </mc:AlternateContent>
        <p:cxnSp>
          <p:nvCxnSpPr>
            <p:cNvPr id="60" name="Connettore 4 18">
              <a:extLst>
                <a:ext uri="{FF2B5EF4-FFF2-40B4-BE49-F238E27FC236}">
                  <a16:creationId xmlns:a16="http://schemas.microsoft.com/office/drawing/2014/main" id="{EEF92A49-1F1E-4174-ABCC-89979BE91E55}"/>
                </a:ext>
              </a:extLst>
            </p:cNvPr>
            <p:cNvCxnSpPr/>
            <p:nvPr/>
          </p:nvCxnSpPr>
          <p:spPr>
            <a:xfrm flipH="1">
              <a:off x="2932987" y="4475756"/>
              <a:ext cx="6639276" cy="12700"/>
            </a:xfrm>
            <a:prstGeom prst="bentConnector5">
              <a:avLst>
                <a:gd name="adj1" fmla="val -3443"/>
                <a:gd name="adj2" fmla="val -11113055"/>
                <a:gd name="adj3" fmla="val 103443"/>
              </a:avLst>
            </a:prstGeom>
            <a:grpFill/>
            <a:ln w="41275">
              <a:solidFill>
                <a:srgbClr val="A01625"/>
              </a:solidFill>
              <a:tailEnd type="triangle"/>
            </a:ln>
          </p:spPr>
          <p:style>
            <a:lnRef idx="1">
              <a:schemeClr val="accent1"/>
            </a:lnRef>
            <a:fillRef idx="0">
              <a:schemeClr val="accent1"/>
            </a:fillRef>
            <a:effectRef idx="0">
              <a:schemeClr val="accent1"/>
            </a:effectRef>
            <a:fontRef idx="minor">
              <a:schemeClr val="tx1"/>
            </a:fontRef>
          </p:style>
        </p:cxnSp>
      </p:gr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6</a:t>
            </a:fld>
            <a:endParaRPr lang="it-IT" dirty="0">
              <a:latin typeface="Adobe Caslon Pro"/>
            </a:endParaRPr>
          </a:p>
        </p:txBody>
      </p:sp>
      <p:graphicFrame>
        <p:nvGraphicFramePr>
          <p:cNvPr id="5" name="Tabella 6">
            <a:extLst>
              <a:ext uri="{FF2B5EF4-FFF2-40B4-BE49-F238E27FC236}">
                <a16:creationId xmlns:a16="http://schemas.microsoft.com/office/drawing/2014/main" id="{4E2983C5-5298-4039-8AE4-A9BA96F3EF75}"/>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b="1" i="0" u="none" kern="1200" dirty="0" err="1">
                          <a:solidFill>
                            <a:schemeClr val="bg1"/>
                          </a:solidFill>
                          <a:latin typeface="Adobe Caslon Pro"/>
                          <a:ea typeface="+mn-ea"/>
                          <a:cs typeface="Arial" panose="020B0604020202020204" pitchFamily="34" charset="0"/>
                        </a:rPr>
                        <a:t>Introduction</a:t>
                      </a:r>
                      <a:endParaRPr lang="it-IT" sz="1800" b="1" i="0" u="none" kern="1200" dirty="0">
                        <a:solidFill>
                          <a:schemeClr val="bg1"/>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grpSp>
        <p:nvGrpSpPr>
          <p:cNvPr id="28" name="Gruppo 27">
            <a:extLst>
              <a:ext uri="{FF2B5EF4-FFF2-40B4-BE49-F238E27FC236}">
                <a16:creationId xmlns:a16="http://schemas.microsoft.com/office/drawing/2014/main" id="{B622D837-5877-4084-B587-113240DC2C94}"/>
              </a:ext>
            </a:extLst>
          </p:cNvPr>
          <p:cNvGrpSpPr/>
          <p:nvPr/>
        </p:nvGrpSpPr>
        <p:grpSpPr>
          <a:xfrm>
            <a:off x="2903424" y="373469"/>
            <a:ext cx="1829461" cy="618073"/>
            <a:chOff x="2903424" y="211809"/>
            <a:chExt cx="1829461" cy="618073"/>
          </a:xfrm>
        </p:grpSpPr>
        <p:pic>
          <p:nvPicPr>
            <p:cNvPr id="29" name="Immagine 28">
              <a:extLst>
                <a:ext uri="{FF2B5EF4-FFF2-40B4-BE49-F238E27FC236}">
                  <a16:creationId xmlns:a16="http://schemas.microsoft.com/office/drawing/2014/main" id="{1F292E8E-DC6A-435A-8855-A83A9B725F0E}"/>
                </a:ext>
              </a:extLst>
            </p:cNvPr>
            <p:cNvPicPr>
              <a:picLocks noChangeAspect="1"/>
            </p:cNvPicPr>
            <p:nvPr/>
          </p:nvPicPr>
          <p:blipFill rotWithShape="1">
            <a:blip r:embed="rId16"/>
            <a:srcRect l="41248" b="12747"/>
            <a:stretch/>
          </p:blipFill>
          <p:spPr>
            <a:xfrm>
              <a:off x="3588051" y="211809"/>
              <a:ext cx="1144834" cy="326585"/>
            </a:xfrm>
            <a:prstGeom prst="rect">
              <a:avLst/>
            </a:prstGeom>
          </p:spPr>
        </p:pic>
        <p:grpSp>
          <p:nvGrpSpPr>
            <p:cNvPr id="27" name="Gruppo 26">
              <a:extLst>
                <a:ext uri="{FF2B5EF4-FFF2-40B4-BE49-F238E27FC236}">
                  <a16:creationId xmlns:a16="http://schemas.microsoft.com/office/drawing/2014/main" id="{F07FE44B-2657-4BD2-A704-913BA47E0C7D}"/>
                </a:ext>
              </a:extLst>
            </p:cNvPr>
            <p:cNvGrpSpPr/>
            <p:nvPr/>
          </p:nvGrpSpPr>
          <p:grpSpPr>
            <a:xfrm>
              <a:off x="2903424" y="230872"/>
              <a:ext cx="1389573" cy="599010"/>
              <a:chOff x="2981720" y="122642"/>
              <a:chExt cx="1389573" cy="599010"/>
            </a:xfrm>
          </p:grpSpPr>
          <p:pic>
            <p:nvPicPr>
              <p:cNvPr id="31" name="Picture 2" descr="ITN Inspire Logo">
                <a:extLst>
                  <a:ext uri="{FF2B5EF4-FFF2-40B4-BE49-F238E27FC236}">
                    <a16:creationId xmlns:a16="http://schemas.microsoft.com/office/drawing/2014/main" id="{0EDF2DBF-A132-43C6-B07D-720774875343}"/>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TN Inspire Logo">
                <a:extLst>
                  <a:ext uri="{FF2B5EF4-FFF2-40B4-BE49-F238E27FC236}">
                    <a16:creationId xmlns:a16="http://schemas.microsoft.com/office/drawing/2014/main" id="{DECC09B9-ACB8-4E23-888D-73F5CA1E4695}"/>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 name="CasellaDiTesto 33">
            <a:extLst>
              <a:ext uri="{FF2B5EF4-FFF2-40B4-BE49-F238E27FC236}">
                <a16:creationId xmlns:a16="http://schemas.microsoft.com/office/drawing/2014/main" id="{39023696-3356-4DE9-A99A-E913FC5FA916}"/>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18"/>
              </a:rPr>
              <a:t>chiara.nardin@unitn.it</a:t>
            </a:r>
            <a:endParaRPr lang="it-IT" sz="1400" dirty="0">
              <a:latin typeface="Adobe Caslon Pro"/>
            </a:endParaRPr>
          </a:p>
        </p:txBody>
      </p:sp>
      <p:sp>
        <p:nvSpPr>
          <p:cNvPr id="3" name="Segnaposto testo 2"/>
          <p:cNvSpPr>
            <a:spLocks noGrp="1"/>
          </p:cNvSpPr>
          <p:nvPr>
            <p:ph type="body" sz="quarter" idx="11"/>
          </p:nvPr>
        </p:nvSpPr>
        <p:spPr>
          <a:xfrm>
            <a:off x="741121" y="1903655"/>
            <a:ext cx="6746875" cy="428625"/>
          </a:xfrm>
        </p:spPr>
        <p:txBody>
          <a:bodyPr/>
          <a:lstStyle/>
          <a:p>
            <a:r>
              <a:rPr lang="it-IT" dirty="0">
                <a:latin typeface="Adobe Caslon Pro"/>
              </a:rPr>
              <a:t>The </a:t>
            </a:r>
            <a:r>
              <a:rPr lang="it-IT" b="1" dirty="0">
                <a:latin typeface="Adobe Caslon Pro"/>
              </a:rPr>
              <a:t>PEER-PBEE</a:t>
            </a:r>
            <a:r>
              <a:rPr lang="it-IT" dirty="0">
                <a:latin typeface="Adobe Caslon Pro"/>
              </a:rPr>
              <a:t> Framework</a:t>
            </a:r>
            <a:endParaRPr lang="en-GB" dirty="0">
              <a:latin typeface="Adobe Caslon Pro"/>
            </a:endParaRPr>
          </a:p>
        </p:txBody>
      </p:sp>
      <p:pic>
        <p:nvPicPr>
          <p:cNvPr id="24" name="Immagine 23">
            <a:extLst>
              <a:ext uri="{FF2B5EF4-FFF2-40B4-BE49-F238E27FC236}">
                <a16:creationId xmlns:a16="http://schemas.microsoft.com/office/drawing/2014/main" id="{5948F14F-C438-493F-9622-D6F3F0380159}"/>
              </a:ext>
            </a:extLst>
          </p:cNvPr>
          <p:cNvPicPr>
            <a:picLocks noChangeAspect="1"/>
          </p:cNvPicPr>
          <p:nvPr/>
        </p:nvPicPr>
        <p:blipFill>
          <a:blip r:embed="rId19"/>
          <a:stretch>
            <a:fillRect/>
          </a:stretch>
        </p:blipFill>
        <p:spPr>
          <a:xfrm>
            <a:off x="8206711" y="2409929"/>
            <a:ext cx="3505200" cy="581025"/>
          </a:xfrm>
          <a:prstGeom prst="rect">
            <a:avLst/>
          </a:prstGeom>
        </p:spPr>
      </p:pic>
      <p:pic>
        <p:nvPicPr>
          <p:cNvPr id="15" name="Immagine 14">
            <a:extLst>
              <a:ext uri="{FF2B5EF4-FFF2-40B4-BE49-F238E27FC236}">
                <a16:creationId xmlns:a16="http://schemas.microsoft.com/office/drawing/2014/main" id="{560C3FC9-9849-4D32-8510-153F7AF7A7C6}"/>
              </a:ext>
            </a:extLst>
          </p:cNvPr>
          <p:cNvPicPr>
            <a:picLocks noChangeAspect="1"/>
          </p:cNvPicPr>
          <p:nvPr/>
        </p:nvPicPr>
        <p:blipFill>
          <a:blip r:embed="rId20"/>
          <a:stretch>
            <a:fillRect/>
          </a:stretch>
        </p:blipFill>
        <p:spPr>
          <a:xfrm>
            <a:off x="954077" y="5587085"/>
            <a:ext cx="7305675" cy="809625"/>
          </a:xfrm>
          <a:prstGeom prst="rect">
            <a:avLst/>
          </a:prstGeom>
        </p:spPr>
      </p:pic>
      <p:sp>
        <p:nvSpPr>
          <p:cNvPr id="18" name="Segnaposto testo 3">
            <a:extLst>
              <a:ext uri="{FF2B5EF4-FFF2-40B4-BE49-F238E27FC236}">
                <a16:creationId xmlns:a16="http://schemas.microsoft.com/office/drawing/2014/main" id="{D7C62228-3075-41A3-90F4-1BE77458B6B6}"/>
              </a:ext>
            </a:extLst>
          </p:cNvPr>
          <p:cNvSpPr txBox="1">
            <a:spLocks/>
          </p:cNvSpPr>
          <p:nvPr/>
        </p:nvSpPr>
        <p:spPr>
          <a:xfrm>
            <a:off x="8959288" y="2990954"/>
            <a:ext cx="3557241" cy="2096664"/>
          </a:xfrm>
          <a:prstGeom prst="rect">
            <a:avLst/>
          </a:prstGeom>
        </p:spPr>
        <p:txBody>
          <a:bodyPr wrap="square">
            <a:spAutoFit/>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it-IT" dirty="0">
                <a:latin typeface="Adobe Caslon Pro"/>
              </a:rPr>
              <a:t> (i)  hazard </a:t>
            </a:r>
            <a:r>
              <a:rPr lang="it-IT" dirty="0" err="1">
                <a:latin typeface="Adobe Caslon Pro"/>
              </a:rPr>
              <a:t>analysis</a:t>
            </a:r>
            <a:endParaRPr lang="it-IT" dirty="0">
              <a:latin typeface="Adobe Caslon Pro"/>
            </a:endParaRPr>
          </a:p>
          <a:p>
            <a:pPr algn="just">
              <a:lnSpc>
                <a:spcPct val="150000"/>
              </a:lnSpc>
            </a:pPr>
            <a:r>
              <a:rPr lang="it-IT" dirty="0">
                <a:latin typeface="Adobe Caslon Pro"/>
              </a:rPr>
              <a:t>(ii)  </a:t>
            </a:r>
            <a:r>
              <a:rPr lang="it-IT" dirty="0" err="1">
                <a:latin typeface="Adobe Caslon Pro"/>
              </a:rPr>
              <a:t>fragility</a:t>
            </a:r>
            <a:r>
              <a:rPr lang="it-IT" dirty="0">
                <a:latin typeface="Adobe Caslon Pro"/>
              </a:rPr>
              <a:t> </a:t>
            </a:r>
            <a:r>
              <a:rPr lang="it-IT" dirty="0" err="1">
                <a:latin typeface="Adobe Caslon Pro"/>
              </a:rPr>
              <a:t>analysis</a:t>
            </a:r>
            <a:endParaRPr lang="it-IT" dirty="0">
              <a:latin typeface="Adobe Caslon Pro"/>
            </a:endParaRPr>
          </a:p>
          <a:p>
            <a:pPr algn="just">
              <a:lnSpc>
                <a:spcPct val="150000"/>
              </a:lnSpc>
            </a:pPr>
            <a:r>
              <a:rPr lang="it-IT" dirty="0">
                <a:latin typeface="Adobe Caslon Pro"/>
              </a:rPr>
              <a:t>(iii) </a:t>
            </a:r>
            <a:r>
              <a:rPr lang="it-IT" dirty="0" err="1">
                <a:latin typeface="Adobe Caslon Pro"/>
              </a:rPr>
              <a:t>damage</a:t>
            </a:r>
            <a:r>
              <a:rPr lang="it-IT" dirty="0">
                <a:latin typeface="Adobe Caslon Pro"/>
              </a:rPr>
              <a:t> </a:t>
            </a:r>
            <a:r>
              <a:rPr lang="it-IT" dirty="0" err="1">
                <a:latin typeface="Adobe Caslon Pro"/>
              </a:rPr>
              <a:t>analysis</a:t>
            </a:r>
            <a:endParaRPr lang="it-IT" dirty="0">
              <a:latin typeface="Adobe Caslon Pro"/>
            </a:endParaRPr>
          </a:p>
          <a:p>
            <a:pPr algn="just">
              <a:lnSpc>
                <a:spcPct val="150000"/>
              </a:lnSpc>
            </a:pPr>
            <a:r>
              <a:rPr lang="it-IT" dirty="0">
                <a:latin typeface="Adobe Caslon Pro"/>
              </a:rPr>
              <a:t>(iv) </a:t>
            </a:r>
            <a:r>
              <a:rPr lang="it-IT" dirty="0" err="1">
                <a:latin typeface="Adobe Caslon Pro"/>
              </a:rPr>
              <a:t>loss</a:t>
            </a:r>
            <a:r>
              <a:rPr lang="it-IT" dirty="0">
                <a:latin typeface="Adobe Caslon Pro"/>
              </a:rPr>
              <a:t> </a:t>
            </a:r>
            <a:r>
              <a:rPr lang="it-IT" dirty="0" err="1">
                <a:latin typeface="Adobe Caslon Pro"/>
              </a:rPr>
              <a:t>analysis</a:t>
            </a:r>
            <a:endParaRPr lang="it-IT" dirty="0">
              <a:latin typeface="Adobe Caslon Pro"/>
            </a:endParaRPr>
          </a:p>
        </p:txBody>
      </p:sp>
      <p:sp>
        <p:nvSpPr>
          <p:cNvPr id="33" name="Rettangolo 32">
            <a:extLst>
              <a:ext uri="{FF2B5EF4-FFF2-40B4-BE49-F238E27FC236}">
                <a16:creationId xmlns:a16="http://schemas.microsoft.com/office/drawing/2014/main" id="{669EFA83-9793-480E-9574-4E024DB95C72}"/>
              </a:ext>
            </a:extLst>
          </p:cNvPr>
          <p:cNvSpPr/>
          <p:nvPr/>
        </p:nvSpPr>
        <p:spPr>
          <a:xfrm>
            <a:off x="1028506" y="2867873"/>
            <a:ext cx="1652432" cy="1995298"/>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37" name="Rettangolo 36">
            <a:extLst>
              <a:ext uri="{FF2B5EF4-FFF2-40B4-BE49-F238E27FC236}">
                <a16:creationId xmlns:a16="http://schemas.microsoft.com/office/drawing/2014/main" id="{4AA8BABE-5C3F-470F-B015-D9D2EC2E94AA}"/>
              </a:ext>
            </a:extLst>
          </p:cNvPr>
          <p:cNvSpPr/>
          <p:nvPr/>
        </p:nvSpPr>
        <p:spPr>
          <a:xfrm>
            <a:off x="7278802" y="5762352"/>
            <a:ext cx="930734" cy="369238"/>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0" name="Rettangolo 39">
            <a:extLst>
              <a:ext uri="{FF2B5EF4-FFF2-40B4-BE49-F238E27FC236}">
                <a16:creationId xmlns:a16="http://schemas.microsoft.com/office/drawing/2014/main" id="{B18EBCF8-8E13-4FD1-8FBB-5B68A6DC0117}"/>
              </a:ext>
            </a:extLst>
          </p:cNvPr>
          <p:cNvSpPr/>
          <p:nvPr/>
        </p:nvSpPr>
        <p:spPr>
          <a:xfrm>
            <a:off x="8942359" y="3062074"/>
            <a:ext cx="2399095" cy="382038"/>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dobe Caslon Pro"/>
              <a:cs typeface="Arial" panose="020B0604020202020204" pitchFamily="34" charset="0"/>
            </a:endParaRPr>
          </a:p>
        </p:txBody>
      </p:sp>
      <p:sp>
        <p:nvSpPr>
          <p:cNvPr id="41" name="Rettangolo 40">
            <a:extLst>
              <a:ext uri="{FF2B5EF4-FFF2-40B4-BE49-F238E27FC236}">
                <a16:creationId xmlns:a16="http://schemas.microsoft.com/office/drawing/2014/main" id="{6A399434-7528-4428-B192-57F1B8FE801D}"/>
              </a:ext>
            </a:extLst>
          </p:cNvPr>
          <p:cNvSpPr/>
          <p:nvPr/>
        </p:nvSpPr>
        <p:spPr>
          <a:xfrm>
            <a:off x="5662652" y="5762352"/>
            <a:ext cx="1565933" cy="369238"/>
          </a:xfrm>
          <a:prstGeom prst="rect">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2" name="Rettangolo 41">
            <a:extLst>
              <a:ext uri="{FF2B5EF4-FFF2-40B4-BE49-F238E27FC236}">
                <a16:creationId xmlns:a16="http://schemas.microsoft.com/office/drawing/2014/main" id="{A1B02351-C0A7-4513-8900-469A3EF1ED10}"/>
              </a:ext>
            </a:extLst>
          </p:cNvPr>
          <p:cNvSpPr/>
          <p:nvPr/>
        </p:nvSpPr>
        <p:spPr>
          <a:xfrm>
            <a:off x="8949823" y="3621815"/>
            <a:ext cx="2399095" cy="382038"/>
          </a:xfrm>
          <a:prstGeom prst="rect">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3" name="Rettangolo 42">
            <a:extLst>
              <a:ext uri="{FF2B5EF4-FFF2-40B4-BE49-F238E27FC236}">
                <a16:creationId xmlns:a16="http://schemas.microsoft.com/office/drawing/2014/main" id="{139FE68C-3A9E-4CB1-80D0-B8D54077BCA4}"/>
              </a:ext>
            </a:extLst>
          </p:cNvPr>
          <p:cNvSpPr/>
          <p:nvPr/>
        </p:nvSpPr>
        <p:spPr>
          <a:xfrm>
            <a:off x="8949823" y="4167161"/>
            <a:ext cx="2399095" cy="38203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4" name="Rettangolo 43">
            <a:extLst>
              <a:ext uri="{FF2B5EF4-FFF2-40B4-BE49-F238E27FC236}">
                <a16:creationId xmlns:a16="http://schemas.microsoft.com/office/drawing/2014/main" id="{5F1842C3-1C50-4E2E-976B-FD47EA686D62}"/>
              </a:ext>
            </a:extLst>
          </p:cNvPr>
          <p:cNvSpPr/>
          <p:nvPr/>
        </p:nvSpPr>
        <p:spPr>
          <a:xfrm>
            <a:off x="8949823" y="4687605"/>
            <a:ext cx="2399095" cy="382038"/>
          </a:xfrm>
          <a:prstGeom prst="rect">
            <a:avLst/>
          </a:prstGeom>
          <a:solidFill>
            <a:schemeClr val="accent2">
              <a:alpha val="2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5" name="Rettangolo 44">
            <a:extLst>
              <a:ext uri="{FF2B5EF4-FFF2-40B4-BE49-F238E27FC236}">
                <a16:creationId xmlns:a16="http://schemas.microsoft.com/office/drawing/2014/main" id="{82C285DF-168F-421C-90F1-740633A0CBA7}"/>
              </a:ext>
            </a:extLst>
          </p:cNvPr>
          <p:cNvSpPr/>
          <p:nvPr/>
        </p:nvSpPr>
        <p:spPr>
          <a:xfrm>
            <a:off x="2733457" y="2867871"/>
            <a:ext cx="1722079" cy="1995299"/>
          </a:xfrm>
          <a:prstGeom prst="rect">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6" name="Rettangolo 45">
            <a:extLst>
              <a:ext uri="{FF2B5EF4-FFF2-40B4-BE49-F238E27FC236}">
                <a16:creationId xmlns:a16="http://schemas.microsoft.com/office/drawing/2014/main" id="{FCCE98F5-FE37-4B82-9541-40AAEF274ECB}"/>
              </a:ext>
            </a:extLst>
          </p:cNvPr>
          <p:cNvSpPr/>
          <p:nvPr/>
        </p:nvSpPr>
        <p:spPr>
          <a:xfrm>
            <a:off x="4427338" y="2867872"/>
            <a:ext cx="1774598" cy="1995299"/>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7" name="Rettangolo 46">
            <a:extLst>
              <a:ext uri="{FF2B5EF4-FFF2-40B4-BE49-F238E27FC236}">
                <a16:creationId xmlns:a16="http://schemas.microsoft.com/office/drawing/2014/main" id="{E7C80009-2357-4B5D-AC25-02B85112562D}"/>
              </a:ext>
            </a:extLst>
          </p:cNvPr>
          <p:cNvSpPr/>
          <p:nvPr/>
        </p:nvSpPr>
        <p:spPr>
          <a:xfrm>
            <a:off x="6201936" y="2855441"/>
            <a:ext cx="1649750" cy="2051348"/>
          </a:xfrm>
          <a:prstGeom prst="rect">
            <a:avLst/>
          </a:prstGeom>
          <a:solidFill>
            <a:schemeClr val="accent2">
              <a:alpha val="2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8" name="Rettangolo 47">
            <a:extLst>
              <a:ext uri="{FF2B5EF4-FFF2-40B4-BE49-F238E27FC236}">
                <a16:creationId xmlns:a16="http://schemas.microsoft.com/office/drawing/2014/main" id="{FF05C4B8-7085-4991-8884-DBF9A3DC95FE}"/>
              </a:ext>
            </a:extLst>
          </p:cNvPr>
          <p:cNvSpPr/>
          <p:nvPr/>
        </p:nvSpPr>
        <p:spPr>
          <a:xfrm>
            <a:off x="4307610" y="5762352"/>
            <a:ext cx="1304826" cy="36923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49" name="Rettangolo 48">
            <a:extLst>
              <a:ext uri="{FF2B5EF4-FFF2-40B4-BE49-F238E27FC236}">
                <a16:creationId xmlns:a16="http://schemas.microsoft.com/office/drawing/2014/main" id="{453C09CF-1213-46AC-851D-C2A7431AAD9E}"/>
              </a:ext>
            </a:extLst>
          </p:cNvPr>
          <p:cNvSpPr/>
          <p:nvPr/>
        </p:nvSpPr>
        <p:spPr>
          <a:xfrm>
            <a:off x="3271812" y="5762352"/>
            <a:ext cx="1005316" cy="369238"/>
          </a:xfrm>
          <a:prstGeom prst="rect">
            <a:avLst/>
          </a:prstGeom>
          <a:solidFill>
            <a:schemeClr val="accent2">
              <a:alpha val="2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50" name="Rettangolo 49">
            <a:extLst>
              <a:ext uri="{FF2B5EF4-FFF2-40B4-BE49-F238E27FC236}">
                <a16:creationId xmlns:a16="http://schemas.microsoft.com/office/drawing/2014/main" id="{0961573F-A527-47E2-B032-1251178707BD}"/>
              </a:ext>
            </a:extLst>
          </p:cNvPr>
          <p:cNvSpPr/>
          <p:nvPr/>
        </p:nvSpPr>
        <p:spPr>
          <a:xfrm>
            <a:off x="8225397" y="2473403"/>
            <a:ext cx="554962" cy="382038"/>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51" name="Rettangolo 50">
            <a:extLst>
              <a:ext uri="{FF2B5EF4-FFF2-40B4-BE49-F238E27FC236}">
                <a16:creationId xmlns:a16="http://schemas.microsoft.com/office/drawing/2014/main" id="{E5FC1D0A-E925-44B8-B423-06FA18052518}"/>
              </a:ext>
            </a:extLst>
          </p:cNvPr>
          <p:cNvSpPr/>
          <p:nvPr/>
        </p:nvSpPr>
        <p:spPr>
          <a:xfrm>
            <a:off x="9200554" y="2473403"/>
            <a:ext cx="554962" cy="382038"/>
          </a:xfrm>
          <a:prstGeom prst="rect">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52" name="Rettangolo 51">
            <a:extLst>
              <a:ext uri="{FF2B5EF4-FFF2-40B4-BE49-F238E27FC236}">
                <a16:creationId xmlns:a16="http://schemas.microsoft.com/office/drawing/2014/main" id="{40E4FBFC-9578-45F4-9E9A-935637F84A99}"/>
              </a:ext>
            </a:extLst>
          </p:cNvPr>
          <p:cNvSpPr/>
          <p:nvPr/>
        </p:nvSpPr>
        <p:spPr>
          <a:xfrm>
            <a:off x="10209231" y="2473403"/>
            <a:ext cx="554962" cy="38203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
        <p:nvSpPr>
          <p:cNvPr id="53" name="Rettangolo 52">
            <a:extLst>
              <a:ext uri="{FF2B5EF4-FFF2-40B4-BE49-F238E27FC236}">
                <a16:creationId xmlns:a16="http://schemas.microsoft.com/office/drawing/2014/main" id="{4CB4D5AF-AE1F-4B33-A97B-34D8444335E4}"/>
              </a:ext>
            </a:extLst>
          </p:cNvPr>
          <p:cNvSpPr/>
          <p:nvPr/>
        </p:nvSpPr>
        <p:spPr>
          <a:xfrm>
            <a:off x="11156948" y="2473403"/>
            <a:ext cx="554962" cy="382038"/>
          </a:xfrm>
          <a:prstGeom prst="rect">
            <a:avLst/>
          </a:prstGeom>
          <a:solidFill>
            <a:schemeClr val="accent2">
              <a:alpha val="2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dobe Caslon Pro"/>
              <a:cs typeface="Arial" panose="020B0604020202020204" pitchFamily="34" charset="0"/>
            </a:endParaRPr>
          </a:p>
        </p:txBody>
      </p:sp>
    </p:spTree>
    <p:extLst>
      <p:ext uri="{BB962C8B-B14F-4D97-AF65-F5344CB8AC3E}">
        <p14:creationId xmlns:p14="http://schemas.microsoft.com/office/powerpoint/2010/main" val="25793360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2: input and </a:t>
            </a:r>
            <a:r>
              <a:rPr lang="it-IT" i="1" dirty="0">
                <a:latin typeface="Adobe Caslon Pro"/>
              </a:rPr>
              <a:t>IM</a:t>
            </a:r>
            <a:r>
              <a:rPr lang="it-IT" dirty="0">
                <a:latin typeface="Adobe Caslon Pro"/>
              </a:rPr>
              <a:t> </a:t>
            </a:r>
            <a:r>
              <a:rPr lang="it-IT" dirty="0" err="1">
                <a:latin typeface="Adobe Caslon Pro"/>
              </a:rPr>
              <a:t>selection</a:t>
            </a:r>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60</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 name="Segnaposto testo 2">
            <a:extLst>
              <a:ext uri="{FF2B5EF4-FFF2-40B4-BE49-F238E27FC236}">
                <a16:creationId xmlns:a16="http://schemas.microsoft.com/office/drawing/2014/main" id="{ACA87B95-59B5-466B-9961-582B769AA7A7}"/>
              </a:ext>
            </a:extLst>
          </p:cNvPr>
          <p:cNvSpPr txBox="1">
            <a:spLocks/>
          </p:cNvSpPr>
          <p:nvPr/>
        </p:nvSpPr>
        <p:spPr>
          <a:xfrm>
            <a:off x="900184" y="2651959"/>
            <a:ext cx="7665401" cy="3670219"/>
          </a:xfrm>
          <a:prstGeom prst="rect">
            <a:avLst/>
          </a:prstGeom>
          <a:gradFill>
            <a:gsLst>
              <a:gs pos="0">
                <a:schemeClr val="accent4">
                  <a:lumMod val="20000"/>
                  <a:lumOff val="80000"/>
                </a:schemeClr>
              </a:gs>
              <a:gs pos="100000">
                <a:schemeClr val="accent4">
                  <a:lumMod val="40000"/>
                  <a:lumOff val="60000"/>
                </a:schemeClr>
              </a:gs>
            </a:gsLst>
            <a:path path="circle">
              <a:fillToRect l="50000" t="50000" r="50000" b="50000"/>
            </a:path>
          </a:gradFill>
        </p:spPr>
        <p:txBody>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u="sng">
                <a:latin typeface="Adobe Caslon Pro"/>
              </a:rPr>
              <a:t>Codes:</a:t>
            </a:r>
          </a:p>
          <a:p>
            <a:r>
              <a:rPr lang="en-US" sz="1600">
                <a:latin typeface="Adobe Caslon Pro"/>
                <a:ea typeface="Linux Libertine G" panose="02000503000000000000" pitchFamily="2" charset="0"/>
                <a:cs typeface="Linux Libertine G" panose="02000503000000000000" pitchFamily="2" charset="0"/>
              </a:rPr>
              <a:t>%%  Ground motions </a:t>
            </a:r>
          </a:p>
          <a:p>
            <a:r>
              <a:rPr lang="en-US" sz="1600">
                <a:latin typeface="Adobe Caslon Pro"/>
                <a:ea typeface="Linux Libertine G" panose="02000503000000000000" pitchFamily="2" charset="0"/>
                <a:cs typeface="Linux Libertine G" panose="02000503000000000000" pitchFamily="2" charset="0"/>
              </a:rPr>
              <a:t>Ground_motions = load('accelrot_cellarray.mat'); </a:t>
            </a:r>
          </a:p>
          <a:p>
            <a:r>
              <a:rPr lang="en-US" sz="1600">
                <a:latin typeface="Adobe Caslon Pro"/>
                <a:ea typeface="Linux Libertine G" panose="02000503000000000000" pitchFamily="2" charset="0"/>
                <a:cs typeface="Linux Libertine G" panose="02000503000000000000" pitchFamily="2" charset="0"/>
              </a:rPr>
              <a:t>%</a:t>
            </a:r>
          </a:p>
          <a:p>
            <a:r>
              <a:rPr lang="en-US" sz="1600">
                <a:latin typeface="Adobe Caslon Pro"/>
                <a:ea typeface="Linux Libertine G" panose="02000503000000000000" pitchFamily="2" charset="0"/>
                <a:cs typeface="Linux Libertine G" panose="02000503000000000000" pitchFamily="2" charset="0"/>
              </a:rPr>
              <a:t>NN = [1, 2, 3, 4, 5, 6, 7, 8, 9, 10, 11, 12, 13, 14, 16, 17, 19, 21, 23, 24,...</a:t>
            </a:r>
          </a:p>
          <a:p>
            <a:r>
              <a:rPr lang="en-US" sz="1600">
                <a:latin typeface="Adobe Caslon Pro"/>
                <a:ea typeface="Linux Libertine G" panose="02000503000000000000" pitchFamily="2" charset="0"/>
                <a:cs typeface="Linux Libertine G" panose="02000503000000000000" pitchFamily="2" charset="0"/>
              </a:rPr>
              <a:t>      25, 26, 28, 29, 30, 31, 32, 33, 34, 36, 37]; % number ID of the SS ground motions</a:t>
            </a:r>
          </a:p>
          <a:p>
            <a:r>
              <a:rPr lang="en-US" sz="1600">
                <a:latin typeface="Adobe Caslon Pro"/>
                <a:ea typeface="Linux Libertine G" panose="02000503000000000000" pitchFamily="2" charset="0"/>
                <a:cs typeface="Linux Libertine G" panose="02000503000000000000" pitchFamily="2" charset="0"/>
              </a:rPr>
              <a:t>DT = [0.01 , 0.01 , 0.005, 0.005, 0.005, 0.005, 0.02 , 0.02, 0.02, 0.01,...</a:t>
            </a:r>
          </a:p>
          <a:p>
            <a:r>
              <a:rPr lang="en-US" sz="1600">
                <a:latin typeface="Adobe Caslon Pro"/>
                <a:ea typeface="Linux Libertine G" panose="02000503000000000000" pitchFamily="2" charset="0"/>
                <a:cs typeface="Linux Libertine G" panose="02000503000000000000" pitchFamily="2" charset="0"/>
              </a:rPr>
              <a:t>      0.01 , 0.01 , 0.02 , 0.02 , 0.02 , 0.02 , 0.02 , 0.02, 0.01, 0.01,...</a:t>
            </a:r>
          </a:p>
          <a:p>
            <a:r>
              <a:rPr lang="en-US" sz="1600">
                <a:latin typeface="Adobe Caslon Pro"/>
                <a:ea typeface="Linux Libertine G" panose="02000503000000000000" pitchFamily="2" charset="0"/>
                <a:cs typeface="Linux Libertine G" panose="02000503000000000000" pitchFamily="2" charset="0"/>
              </a:rPr>
              <a:t>      0.005, 0.005, 0.005, 0.005, 0.02 , 0.005, 0.005, 0.01, 0.01, 0.01,...</a:t>
            </a:r>
          </a:p>
          <a:p>
            <a:r>
              <a:rPr lang="en-US" sz="1600">
                <a:latin typeface="Adobe Caslon Pro"/>
                <a:ea typeface="Linux Libertine G" panose="02000503000000000000" pitchFamily="2" charset="0"/>
                <a:cs typeface="Linux Libertine G" panose="02000503000000000000" pitchFamily="2" charset="0"/>
              </a:rPr>
              <a:t>      0.01 , 0.005, 0.005, 0.02 , 0.005, 0.01 , 0.01]; % integration time step </a:t>
            </a:r>
            <a:endParaRPr lang="en-GB" sz="1600" i="1">
              <a:latin typeface="Adobe Caslon Pro"/>
              <a:ea typeface="Linux Libertine G" panose="02000503000000000000" pitchFamily="2" charset="0"/>
              <a:cs typeface="Linux Libertine G" panose="02000503000000000000" pitchFamily="2" charset="0"/>
            </a:endParaRPr>
          </a:p>
          <a:p>
            <a:pPr marL="400050" indent="-400050">
              <a:buFont typeface="+mj-lt"/>
              <a:buAutoNum type="romanLcPeriod"/>
            </a:pPr>
            <a:endParaRPr lang="en-GB">
              <a:latin typeface="Adobe Caslon Pro"/>
            </a:endParaRPr>
          </a:p>
          <a:p>
            <a:endParaRPr lang="en-GB" i="1" dirty="0">
              <a:latin typeface="Adobe Caslon Pro"/>
            </a:endParaRPr>
          </a:p>
        </p:txBody>
      </p:sp>
      <p:graphicFrame>
        <p:nvGraphicFramePr>
          <p:cNvPr id="23" name="Tabella 6">
            <a:extLst>
              <a:ext uri="{FF2B5EF4-FFF2-40B4-BE49-F238E27FC236}">
                <a16:creationId xmlns:a16="http://schemas.microsoft.com/office/drawing/2014/main" id="{FBFC28F1-2067-43FC-9588-B62F2E5663A6}"/>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762416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3: Definition of </a:t>
            </a:r>
            <a:r>
              <a:rPr lang="it-IT" i="1" dirty="0" err="1">
                <a:latin typeface="Adobe Caslon Pro"/>
              </a:rPr>
              <a:t>damage</a:t>
            </a:r>
            <a:r>
              <a:rPr lang="it-IT" i="1" dirty="0">
                <a:latin typeface="Adobe Caslon Pro"/>
              </a:rPr>
              <a:t> </a:t>
            </a:r>
            <a:r>
              <a:rPr lang="it-IT" i="1" dirty="0" err="1">
                <a:latin typeface="Adobe Caslon Pro"/>
              </a:rPr>
              <a:t>limit</a:t>
            </a:r>
            <a:r>
              <a:rPr lang="it-IT" i="1" dirty="0">
                <a:latin typeface="Adobe Caslon Pro"/>
              </a:rPr>
              <a:t> </a:t>
            </a:r>
            <a:r>
              <a:rPr lang="it-IT" i="1" dirty="0" err="1">
                <a:latin typeface="Adobe Caslon Pro"/>
              </a:rPr>
              <a:t>states</a:t>
            </a:r>
            <a:r>
              <a:rPr lang="it-IT" i="1" dirty="0">
                <a:latin typeface="Adobe Caslon Pro"/>
              </a:rPr>
              <a:t> </a:t>
            </a:r>
            <a:r>
              <a:rPr lang="it-IT" dirty="0">
                <a:latin typeface="Adobe Caslon Pro"/>
              </a:rPr>
              <a:t>and </a:t>
            </a:r>
            <a:r>
              <a:rPr lang="it-IT" dirty="0" err="1">
                <a:latin typeface="Adobe Caslon Pro"/>
              </a:rPr>
              <a:t>reference</a:t>
            </a:r>
            <a:r>
              <a:rPr lang="it-IT" dirty="0">
                <a:latin typeface="Adobe Caslon Pro"/>
              </a:rPr>
              <a:t> </a:t>
            </a:r>
            <a:r>
              <a:rPr lang="it-IT" i="1" dirty="0">
                <a:latin typeface="Adobe Caslon Pro"/>
              </a:rPr>
              <a:t>EDP</a:t>
            </a:r>
            <a:endParaRPr lang="it-IT"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61</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7" name="CasellaDiTesto 26">
            <a:extLst>
              <a:ext uri="{FF2B5EF4-FFF2-40B4-BE49-F238E27FC236}">
                <a16:creationId xmlns:a16="http://schemas.microsoft.com/office/drawing/2014/main" id="{DBDD9EC7-82F7-4E5A-A7DE-EE95966B9059}"/>
              </a:ext>
            </a:extLst>
          </p:cNvPr>
          <p:cNvSpPr txBox="1">
            <a:spLocks noChangeArrowheads="1"/>
          </p:cNvSpPr>
          <p:nvPr/>
        </p:nvSpPr>
        <p:spPr bwMode="auto">
          <a:xfrm>
            <a:off x="1023155" y="3402665"/>
            <a:ext cx="10391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it-IT" sz="1400" dirty="0" err="1">
                <a:latin typeface="Adobe Caslon Pro"/>
              </a:rPr>
              <a:t>Document</a:t>
            </a:r>
            <a:r>
              <a:rPr lang="it-IT" altLang="it-IT" sz="1400" dirty="0">
                <a:latin typeface="Adobe Caslon Pro"/>
              </a:rPr>
              <a:t> </a:t>
            </a:r>
            <a:r>
              <a:rPr lang="it-IT" altLang="it-IT" sz="1400" i="1" dirty="0">
                <a:latin typeface="Adobe Caslon Pro"/>
              </a:rPr>
              <a:t>FEMA 356 </a:t>
            </a:r>
            <a:r>
              <a:rPr lang="it-IT" altLang="it-IT" sz="1400" dirty="0">
                <a:latin typeface="Adobe Caslon Pro"/>
              </a:rPr>
              <a:t>- </a:t>
            </a:r>
            <a:r>
              <a:rPr lang="en-US" altLang="it-IT" sz="1400" i="1" dirty="0" err="1">
                <a:latin typeface="Adobe Caslon Pro"/>
              </a:rPr>
              <a:t>Prestandard</a:t>
            </a:r>
            <a:r>
              <a:rPr lang="en-US" altLang="it-IT" sz="1400" i="1" dirty="0">
                <a:latin typeface="Adobe Caslon Pro"/>
              </a:rPr>
              <a:t> and Commentary for the Seismic Rehabilitation of Buildings; Table C1-3 - Structural Performance Levels and Damage.</a:t>
            </a:r>
            <a:endParaRPr lang="it-IT" altLang="it-IT" sz="1400" i="1" dirty="0">
              <a:latin typeface="Adobe Caslon Pro"/>
            </a:endParaRPr>
          </a:p>
        </p:txBody>
      </p:sp>
      <p:grpSp>
        <p:nvGrpSpPr>
          <p:cNvPr id="20" name="Gruppo 9">
            <a:extLst>
              <a:ext uri="{FF2B5EF4-FFF2-40B4-BE49-F238E27FC236}">
                <a16:creationId xmlns:a16="http://schemas.microsoft.com/office/drawing/2014/main" id="{CA3CFAD9-07F8-45D8-80A0-88C019FDB749}"/>
              </a:ext>
            </a:extLst>
          </p:cNvPr>
          <p:cNvGrpSpPr>
            <a:grpSpLocks/>
          </p:cNvGrpSpPr>
          <p:nvPr/>
        </p:nvGrpSpPr>
        <p:grpSpPr bwMode="auto">
          <a:xfrm>
            <a:off x="958850" y="2508093"/>
            <a:ext cx="10572750" cy="931626"/>
            <a:chOff x="1365070" y="1229840"/>
            <a:chExt cx="10572571" cy="932576"/>
          </a:xfrm>
        </p:grpSpPr>
        <p:pic>
          <p:nvPicPr>
            <p:cNvPr id="21" name="Immagine 2">
              <a:extLst>
                <a:ext uri="{FF2B5EF4-FFF2-40B4-BE49-F238E27FC236}">
                  <a16:creationId xmlns:a16="http://schemas.microsoft.com/office/drawing/2014/main" id="{90FBD609-F468-45B3-9062-02B7373DDCC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65070" y="1232253"/>
              <a:ext cx="5238919" cy="93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magine 8">
              <a:extLst>
                <a:ext uri="{FF2B5EF4-FFF2-40B4-BE49-F238E27FC236}">
                  <a16:creationId xmlns:a16="http://schemas.microsoft.com/office/drawing/2014/main" id="{5D979ADF-6557-4715-BC2D-D37E2590963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626709" y="1229840"/>
              <a:ext cx="5310932" cy="93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CasellaDiTesto 22">
              <a:extLst>
                <a:ext uri="{FF2B5EF4-FFF2-40B4-BE49-F238E27FC236}">
                  <a16:creationId xmlns:a16="http://schemas.microsoft.com/office/drawing/2014/main" id="{D257E74D-5363-4883-A51B-E2A4B32856A5}"/>
                </a:ext>
              </a:extLst>
            </p:cNvPr>
            <p:cNvSpPr txBox="1"/>
            <p:nvPr/>
          </p:nvSpPr>
          <p:spPr>
            <a:xfrm>
              <a:off x="1365070" y="1229840"/>
              <a:ext cx="2111339" cy="277281"/>
            </a:xfrm>
            <a:prstGeom prst="rect">
              <a:avLst/>
            </a:prstGeom>
            <a:noFill/>
          </p:spPr>
          <p:txBody>
            <a:bodyPr>
              <a:spAutoFit/>
            </a:bodyPr>
            <a:lstStyle/>
            <a:p>
              <a:pPr eaLnBrk="1" fontAlgn="auto" hangingPunct="1">
                <a:spcBef>
                  <a:spcPts val="0"/>
                </a:spcBef>
                <a:spcAft>
                  <a:spcPts val="0"/>
                </a:spcAft>
                <a:defRPr/>
              </a:pPr>
              <a:r>
                <a:rPr lang="it-IT" sz="1200" b="1" dirty="0">
                  <a:solidFill>
                    <a:srgbClr val="C00000"/>
                  </a:solidFill>
                  <a:effectLst>
                    <a:outerShdw blurRad="38100" dist="38100" dir="2700000" algn="tl">
                      <a:srgbClr val="000000">
                        <a:alpha val="43137"/>
                      </a:srgbClr>
                    </a:outerShdw>
                  </a:effectLst>
                  <a:latin typeface="Adobe Caslon Pro"/>
                  <a:ea typeface="TI-Nspire" panose="02020603050405020304" pitchFamily="18" charset="-120"/>
                </a:rPr>
                <a:t>MRF</a:t>
              </a:r>
            </a:p>
          </p:txBody>
        </p:sp>
        <p:sp>
          <p:nvSpPr>
            <p:cNvPr id="24" name="CasellaDiTesto 23">
              <a:extLst>
                <a:ext uri="{FF2B5EF4-FFF2-40B4-BE49-F238E27FC236}">
                  <a16:creationId xmlns:a16="http://schemas.microsoft.com/office/drawing/2014/main" id="{03D1CB9F-3BEA-46A8-9B18-6C611015D12B}"/>
                </a:ext>
              </a:extLst>
            </p:cNvPr>
            <p:cNvSpPr txBox="1"/>
            <p:nvPr/>
          </p:nvSpPr>
          <p:spPr>
            <a:xfrm>
              <a:off x="6623638" y="1240235"/>
              <a:ext cx="2111339" cy="277281"/>
            </a:xfrm>
            <a:prstGeom prst="rect">
              <a:avLst/>
            </a:prstGeom>
            <a:noFill/>
          </p:spPr>
          <p:txBody>
            <a:bodyPr>
              <a:spAutoFit/>
            </a:bodyPr>
            <a:lstStyle/>
            <a:p>
              <a:pPr eaLnBrk="1" fontAlgn="auto" hangingPunct="1">
                <a:spcBef>
                  <a:spcPts val="0"/>
                </a:spcBef>
                <a:spcAft>
                  <a:spcPts val="0"/>
                </a:spcAft>
                <a:defRPr/>
              </a:pPr>
              <a:r>
                <a:rPr lang="it-IT" sz="1200" b="1" dirty="0">
                  <a:solidFill>
                    <a:srgbClr val="C00000"/>
                  </a:solidFill>
                  <a:effectLst>
                    <a:outerShdw blurRad="38100" dist="38100" dir="2700000" algn="tl">
                      <a:srgbClr val="000000">
                        <a:alpha val="43137"/>
                      </a:srgbClr>
                    </a:outerShdw>
                  </a:effectLst>
                  <a:latin typeface="Adobe Caslon Pro"/>
                  <a:ea typeface="TI-Nspire" panose="02020603050405020304" pitchFamily="18" charset="-120"/>
                </a:rPr>
                <a:t>BF</a:t>
              </a:r>
            </a:p>
          </p:txBody>
        </p:sp>
      </p:grpSp>
      <p:pic>
        <p:nvPicPr>
          <p:cNvPr id="7" name="Immagine 6">
            <a:extLst>
              <a:ext uri="{FF2B5EF4-FFF2-40B4-BE49-F238E27FC236}">
                <a16:creationId xmlns:a16="http://schemas.microsoft.com/office/drawing/2014/main" id="{5CF3A307-E4AD-4566-956A-A879DECB153E}"/>
              </a:ext>
            </a:extLst>
          </p:cNvPr>
          <p:cNvPicPr>
            <a:picLocks noChangeAspect="1"/>
          </p:cNvPicPr>
          <p:nvPr/>
        </p:nvPicPr>
        <p:blipFill>
          <a:blip r:embed="rId8"/>
          <a:stretch>
            <a:fillRect/>
          </a:stretch>
        </p:blipFill>
        <p:spPr>
          <a:xfrm>
            <a:off x="1574990" y="4173988"/>
            <a:ext cx="8606925" cy="2566335"/>
          </a:xfrm>
          <a:prstGeom prst="rect">
            <a:avLst/>
          </a:prstGeom>
        </p:spPr>
      </p:pic>
      <p:sp>
        <p:nvSpPr>
          <p:cNvPr id="39" name="Rettangolo 38">
            <a:extLst>
              <a:ext uri="{FF2B5EF4-FFF2-40B4-BE49-F238E27FC236}">
                <a16:creationId xmlns:a16="http://schemas.microsoft.com/office/drawing/2014/main" id="{222F01FB-9478-4D39-A1EA-7BDD999725DF}"/>
              </a:ext>
            </a:extLst>
          </p:cNvPr>
          <p:cNvSpPr/>
          <p:nvPr/>
        </p:nvSpPr>
        <p:spPr bwMode="auto">
          <a:xfrm>
            <a:off x="3068720" y="4173988"/>
            <a:ext cx="207880" cy="244017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40" name="Rettangolo 39">
            <a:extLst>
              <a:ext uri="{FF2B5EF4-FFF2-40B4-BE49-F238E27FC236}">
                <a16:creationId xmlns:a16="http://schemas.microsoft.com/office/drawing/2014/main" id="{E07C17CB-A45D-403D-8D80-B1545D98C14E}"/>
              </a:ext>
            </a:extLst>
          </p:cNvPr>
          <p:cNvSpPr/>
          <p:nvPr/>
        </p:nvSpPr>
        <p:spPr bwMode="auto">
          <a:xfrm>
            <a:off x="4076862" y="4173988"/>
            <a:ext cx="207880" cy="244017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41" name="Rettangolo 40">
            <a:extLst>
              <a:ext uri="{FF2B5EF4-FFF2-40B4-BE49-F238E27FC236}">
                <a16:creationId xmlns:a16="http://schemas.microsoft.com/office/drawing/2014/main" id="{4A7BC307-4CCE-40A4-BEB2-A2663CBD0259}"/>
              </a:ext>
            </a:extLst>
          </p:cNvPr>
          <p:cNvSpPr/>
          <p:nvPr/>
        </p:nvSpPr>
        <p:spPr bwMode="auto">
          <a:xfrm>
            <a:off x="5014239" y="4173988"/>
            <a:ext cx="890518" cy="244017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42" name="Rettangolo 41">
            <a:extLst>
              <a:ext uri="{FF2B5EF4-FFF2-40B4-BE49-F238E27FC236}">
                <a16:creationId xmlns:a16="http://schemas.microsoft.com/office/drawing/2014/main" id="{FC354184-2568-4CB4-8095-ACEC4AE7286F}"/>
              </a:ext>
            </a:extLst>
          </p:cNvPr>
          <p:cNvSpPr/>
          <p:nvPr/>
        </p:nvSpPr>
        <p:spPr bwMode="auto">
          <a:xfrm>
            <a:off x="6458450" y="4173988"/>
            <a:ext cx="890518" cy="244017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43" name="Rettangolo 42">
            <a:extLst>
              <a:ext uri="{FF2B5EF4-FFF2-40B4-BE49-F238E27FC236}">
                <a16:creationId xmlns:a16="http://schemas.microsoft.com/office/drawing/2014/main" id="{699EFDE2-43D9-4D64-BA36-E6600369D89D}"/>
              </a:ext>
            </a:extLst>
          </p:cNvPr>
          <p:cNvSpPr/>
          <p:nvPr/>
        </p:nvSpPr>
        <p:spPr bwMode="auto">
          <a:xfrm>
            <a:off x="8157430" y="4173988"/>
            <a:ext cx="207880" cy="244017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sp>
        <p:nvSpPr>
          <p:cNvPr id="44" name="Rettangolo 43">
            <a:extLst>
              <a:ext uri="{FF2B5EF4-FFF2-40B4-BE49-F238E27FC236}">
                <a16:creationId xmlns:a16="http://schemas.microsoft.com/office/drawing/2014/main" id="{C842569A-7625-4FF3-9B6A-C83891DA17E6}"/>
              </a:ext>
            </a:extLst>
          </p:cNvPr>
          <p:cNvSpPr/>
          <p:nvPr/>
        </p:nvSpPr>
        <p:spPr bwMode="auto">
          <a:xfrm>
            <a:off x="9165572" y="4173988"/>
            <a:ext cx="207880" cy="2440172"/>
          </a:xfrm>
          <a:prstGeom prst="rect">
            <a:avLst/>
          </a:prstGeom>
          <a:noFill/>
          <a:ln w="9525">
            <a:solidFill>
              <a:srgbClr val="C0000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it-IT">
              <a:latin typeface="Adobe Caslon Pro"/>
            </a:endParaRPr>
          </a:p>
        </p:txBody>
      </p:sp>
      <p:graphicFrame>
        <p:nvGraphicFramePr>
          <p:cNvPr id="45" name="Tabella 6">
            <a:extLst>
              <a:ext uri="{FF2B5EF4-FFF2-40B4-BE49-F238E27FC236}">
                <a16:creationId xmlns:a16="http://schemas.microsoft.com/office/drawing/2014/main" id="{894801A4-1703-4CCD-8940-FDABA380F9C6}"/>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1744272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3: Definition of </a:t>
            </a:r>
            <a:r>
              <a:rPr lang="it-IT" i="1" dirty="0" err="1">
                <a:latin typeface="Adobe Caslon Pro"/>
              </a:rPr>
              <a:t>damage</a:t>
            </a:r>
            <a:r>
              <a:rPr lang="it-IT" i="1" dirty="0">
                <a:latin typeface="Adobe Caslon Pro"/>
              </a:rPr>
              <a:t> </a:t>
            </a:r>
            <a:r>
              <a:rPr lang="it-IT" i="1" dirty="0" err="1">
                <a:latin typeface="Adobe Caslon Pro"/>
              </a:rPr>
              <a:t>limit</a:t>
            </a:r>
            <a:r>
              <a:rPr lang="it-IT" i="1" dirty="0">
                <a:latin typeface="Adobe Caslon Pro"/>
              </a:rPr>
              <a:t> </a:t>
            </a:r>
            <a:r>
              <a:rPr lang="it-IT" i="1" dirty="0" err="1">
                <a:latin typeface="Adobe Caslon Pro"/>
              </a:rPr>
              <a:t>states</a:t>
            </a:r>
            <a:r>
              <a:rPr lang="it-IT" i="1" dirty="0">
                <a:latin typeface="Adobe Caslon Pro"/>
              </a:rPr>
              <a:t> </a:t>
            </a:r>
            <a:r>
              <a:rPr lang="it-IT" dirty="0">
                <a:latin typeface="Adobe Caslon Pro"/>
              </a:rPr>
              <a:t>and </a:t>
            </a:r>
            <a:r>
              <a:rPr lang="it-IT" dirty="0" err="1">
                <a:latin typeface="Adobe Caslon Pro"/>
              </a:rPr>
              <a:t>reference</a:t>
            </a:r>
            <a:r>
              <a:rPr lang="it-IT" dirty="0">
                <a:latin typeface="Adobe Caslon Pro"/>
              </a:rPr>
              <a:t> </a:t>
            </a:r>
            <a:r>
              <a:rPr lang="it-IT" i="1" dirty="0">
                <a:latin typeface="Adobe Caslon Pro"/>
              </a:rPr>
              <a:t>EDP</a:t>
            </a:r>
            <a:endParaRPr lang="it-IT"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62</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 name="Segnaposto testo 2">
            <a:extLst>
              <a:ext uri="{FF2B5EF4-FFF2-40B4-BE49-F238E27FC236}">
                <a16:creationId xmlns:a16="http://schemas.microsoft.com/office/drawing/2014/main" id="{ACA87B95-59B5-466B-9961-582B769AA7A7}"/>
              </a:ext>
            </a:extLst>
          </p:cNvPr>
          <p:cNvSpPr txBox="1">
            <a:spLocks/>
          </p:cNvSpPr>
          <p:nvPr/>
        </p:nvSpPr>
        <p:spPr>
          <a:xfrm>
            <a:off x="741119" y="2651959"/>
            <a:ext cx="8355989" cy="4006749"/>
          </a:xfrm>
          <a:prstGeom prst="rect">
            <a:avLst/>
          </a:prstGeom>
          <a:gradFill>
            <a:gsLst>
              <a:gs pos="0">
                <a:schemeClr val="accent4">
                  <a:lumMod val="20000"/>
                  <a:lumOff val="80000"/>
                </a:schemeClr>
              </a:gs>
              <a:gs pos="100000">
                <a:schemeClr val="accent4">
                  <a:lumMod val="40000"/>
                  <a:lumOff val="60000"/>
                </a:schemeClr>
              </a:gs>
            </a:gsLst>
            <a:path path="circle">
              <a:fillToRect l="50000" t="50000" r="50000" b="50000"/>
            </a:path>
          </a:gradFill>
        </p:spPr>
        <p:txBody>
          <a:bodyPr numCol="2"/>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u="sng" dirty="0" err="1">
                <a:latin typeface="Adobe Caslon Pro"/>
              </a:rPr>
              <a:t>Codes</a:t>
            </a:r>
            <a:r>
              <a:rPr lang="it-IT" u="sng" dirty="0">
                <a:latin typeface="Adobe Caslon Pro"/>
              </a:rPr>
              <a:t>:</a:t>
            </a:r>
          </a:p>
          <a:p>
            <a:r>
              <a:rPr lang="en-US" sz="1600" dirty="0">
                <a:latin typeface="Adobe Caslon Pro"/>
                <a:ea typeface="Linux Libertine G" panose="02000503000000000000" pitchFamily="2" charset="0"/>
                <a:cs typeface="Linux Libertine G" panose="02000503000000000000" pitchFamily="2" charset="0"/>
              </a:rPr>
              <a:t>%% MDOF Properties </a:t>
            </a:r>
          </a:p>
          <a:p>
            <a:r>
              <a:rPr lang="en-US" sz="1600" dirty="0">
                <a:latin typeface="Adobe Caslon Pro"/>
                <a:ea typeface="Linux Libertine G" panose="02000503000000000000" pitchFamily="2" charset="0"/>
                <a:cs typeface="Linux Libertine G" panose="02000503000000000000" pitchFamily="2" charset="0"/>
              </a:rPr>
              <a:t>% Choose between the structural system</a:t>
            </a:r>
          </a:p>
          <a:p>
            <a:r>
              <a:rPr lang="en-US" sz="1600" dirty="0" err="1">
                <a:latin typeface="Adobe Caslon Pro"/>
                <a:ea typeface="Linux Libertine G" panose="02000503000000000000" pitchFamily="2" charset="0"/>
                <a:cs typeface="Linux Libertine G" panose="02000503000000000000" pitchFamily="2" charset="0"/>
              </a:rPr>
              <a:t>MDOF_properties_BW_MRF</a:t>
            </a:r>
            <a:endParaRPr lang="en-US" sz="1600" dirty="0">
              <a:latin typeface="Adobe Caslon Pro"/>
              <a:ea typeface="Linux Libertine G" panose="02000503000000000000" pitchFamily="2" charset="0"/>
              <a:cs typeface="Linux Libertine G" panose="02000503000000000000" pitchFamily="2" charset="0"/>
            </a:endParaRPr>
          </a:p>
          <a:p>
            <a:r>
              <a:rPr lang="en-US" sz="1800" dirty="0" err="1">
                <a:latin typeface="Adobe Caslon Pro"/>
                <a:ea typeface="Linux Libertine G" panose="02000503000000000000" pitchFamily="2" charset="0"/>
                <a:cs typeface="Linux Libertine G" panose="02000503000000000000" pitchFamily="2" charset="0"/>
              </a:rPr>
              <a:t>MDOF_properties_BW_BF</a:t>
            </a:r>
            <a:endParaRPr lang="en-US" sz="1800" dirty="0">
              <a:latin typeface="Adobe Caslon Pro"/>
              <a:ea typeface="Linux Libertine G" panose="02000503000000000000" pitchFamily="2" charset="0"/>
              <a:cs typeface="Linux Libertine G" panose="02000503000000000000" pitchFamily="2" charset="0"/>
            </a:endParaRPr>
          </a:p>
          <a:p>
            <a:r>
              <a:rPr lang="en-US" dirty="0">
                <a:latin typeface="Adobe Caslon Pro"/>
                <a:ea typeface="Linux Libertine G" panose="02000503000000000000" pitchFamily="2" charset="0"/>
                <a:cs typeface="Linux Libertine G" panose="02000503000000000000" pitchFamily="2" charset="0"/>
              </a:rPr>
              <a:t>% and  between linear or hysteretic </a:t>
            </a:r>
            <a:r>
              <a:rPr lang="en-US" dirty="0" err="1">
                <a:latin typeface="Adobe Caslon Pro"/>
                <a:ea typeface="Linux Libertine G" panose="02000503000000000000" pitchFamily="2" charset="0"/>
                <a:cs typeface="Linux Libertine G" panose="02000503000000000000" pitchFamily="2" charset="0"/>
              </a:rPr>
              <a:t>behaviour</a:t>
            </a:r>
            <a:endParaRPr lang="en-US" dirty="0">
              <a:latin typeface="Adobe Caslon Pro"/>
              <a:ea typeface="Linux Libertine G" panose="02000503000000000000" pitchFamily="2" charset="0"/>
              <a:cs typeface="Linux Libertine G" panose="02000503000000000000" pitchFamily="2" charset="0"/>
            </a:endParaRPr>
          </a:p>
          <a:p>
            <a:r>
              <a:rPr lang="en-US" dirty="0">
                <a:latin typeface="Adobe Caslon Pro"/>
              </a:rPr>
              <a:t>%% Structural </a:t>
            </a:r>
            <a:r>
              <a:rPr lang="en-US" dirty="0" err="1">
                <a:latin typeface="Adobe Caslon Pro"/>
              </a:rPr>
              <a:t>behaviour</a:t>
            </a:r>
            <a:endParaRPr lang="en-US" dirty="0">
              <a:latin typeface="Adobe Caslon Pro"/>
            </a:endParaRPr>
          </a:p>
          <a:p>
            <a:r>
              <a:rPr lang="it-IT" dirty="0" err="1">
                <a:latin typeface="Adobe Caslon Pro"/>
              </a:rPr>
              <a:t>System_type</a:t>
            </a:r>
            <a:r>
              <a:rPr lang="it-IT" dirty="0">
                <a:latin typeface="Adobe Caslon Pro"/>
              </a:rPr>
              <a:t> = ‘le’; % ‘</a:t>
            </a:r>
            <a:r>
              <a:rPr lang="it-IT" dirty="0" err="1">
                <a:latin typeface="Adobe Caslon Pro"/>
              </a:rPr>
              <a:t>bw</a:t>
            </a:r>
            <a:r>
              <a:rPr lang="it-IT" dirty="0">
                <a:latin typeface="Adobe Caslon Pro"/>
              </a:rPr>
              <a:t>’</a:t>
            </a:r>
          </a:p>
          <a:p>
            <a:r>
              <a:rPr lang="it-IT" dirty="0">
                <a:latin typeface="Adobe Caslon Pro"/>
              </a:rPr>
              <a:t>% </a:t>
            </a:r>
            <a:r>
              <a:rPr lang="it-IT" dirty="0" err="1">
                <a:latin typeface="Adobe Caslon Pro"/>
              </a:rPr>
              <a:t>bw</a:t>
            </a:r>
            <a:r>
              <a:rPr lang="it-IT" dirty="0">
                <a:latin typeface="Adobe Caslon Pro"/>
              </a:rPr>
              <a:t> = </a:t>
            </a:r>
            <a:r>
              <a:rPr lang="it-IT" dirty="0" err="1">
                <a:latin typeface="Adobe Caslon Pro"/>
              </a:rPr>
              <a:t>bouc-wen</a:t>
            </a:r>
            <a:endParaRPr lang="it-IT" dirty="0">
              <a:latin typeface="Adobe Caslon Pro"/>
            </a:endParaRPr>
          </a:p>
          <a:p>
            <a:r>
              <a:rPr lang="it-IT" dirty="0">
                <a:latin typeface="Adobe Caslon Pro"/>
              </a:rPr>
              <a:t>% le = linear </a:t>
            </a:r>
            <a:r>
              <a:rPr lang="it-IT" dirty="0" err="1">
                <a:latin typeface="Adobe Caslon Pro"/>
              </a:rPr>
              <a:t>elastic</a:t>
            </a:r>
            <a:endParaRPr lang="en-GB" dirty="0">
              <a:latin typeface="Adobe Caslon Pro"/>
            </a:endParaRPr>
          </a:p>
          <a:p>
            <a:r>
              <a:rPr lang="en-GB" i="1" dirty="0">
                <a:latin typeface="Adobe Caslon Pro"/>
              </a:rPr>
              <a:t>…</a:t>
            </a:r>
          </a:p>
          <a:p>
            <a:r>
              <a:rPr lang="en-GB" dirty="0">
                <a:latin typeface="Adobe Caslon Pro"/>
              </a:rPr>
              <a:t>%% Limit States</a:t>
            </a:r>
          </a:p>
          <a:p>
            <a:r>
              <a:rPr lang="en-GB" dirty="0">
                <a:latin typeface="Adobe Caslon Pro"/>
              </a:rPr>
              <a:t>LS = [0.50 0.75 1 2 3]*4/100;</a:t>
            </a:r>
          </a:p>
          <a:p>
            <a:r>
              <a:rPr lang="en-GB" dirty="0">
                <a:latin typeface="Adobe Caslon Pro"/>
              </a:rPr>
              <a:t>for </a:t>
            </a:r>
            <a:r>
              <a:rPr lang="en-GB" dirty="0" err="1">
                <a:latin typeface="Adobe Caslon Pro"/>
              </a:rPr>
              <a:t>ls_i</a:t>
            </a:r>
            <a:r>
              <a:rPr lang="en-GB" dirty="0">
                <a:latin typeface="Adobe Caslon Pro"/>
              </a:rPr>
              <a:t> = 1:numel(LS)</a:t>
            </a:r>
          </a:p>
          <a:p>
            <a:r>
              <a:rPr lang="en-GB" dirty="0" err="1">
                <a:latin typeface="Adobe Caslon Pro"/>
              </a:rPr>
              <a:t>ls_val</a:t>
            </a:r>
            <a:r>
              <a:rPr lang="en-GB" dirty="0">
                <a:latin typeface="Adobe Caslon Pro"/>
              </a:rPr>
              <a:t> = LS(</a:t>
            </a:r>
            <a:r>
              <a:rPr lang="en-GB" dirty="0" err="1">
                <a:latin typeface="Adobe Caslon Pro"/>
              </a:rPr>
              <a:t>ls_i</a:t>
            </a:r>
            <a:r>
              <a:rPr lang="en-GB" dirty="0">
                <a:latin typeface="Adobe Caslon Pro"/>
              </a:rPr>
              <a:t>)</a:t>
            </a:r>
          </a:p>
          <a:p>
            <a:r>
              <a:rPr lang="en-GB" dirty="0" err="1">
                <a:latin typeface="Adobe Caslon Pro"/>
              </a:rPr>
              <a:t>Main_IDA_o_t</a:t>
            </a:r>
            <a:endParaRPr lang="en-GB" dirty="0">
              <a:latin typeface="Adobe Caslon Pro"/>
            </a:endParaRPr>
          </a:p>
          <a:p>
            <a:r>
              <a:rPr lang="en-GB" dirty="0" err="1">
                <a:latin typeface="Adobe Caslon Pro"/>
              </a:rPr>
              <a:t>ls_i</a:t>
            </a:r>
            <a:r>
              <a:rPr lang="en-GB" dirty="0">
                <a:latin typeface="Adobe Caslon Pro"/>
              </a:rPr>
              <a:t> = </a:t>
            </a:r>
            <a:r>
              <a:rPr lang="en-GB" dirty="0" err="1">
                <a:latin typeface="Adobe Caslon Pro"/>
              </a:rPr>
              <a:t>ls_i</a:t>
            </a:r>
            <a:r>
              <a:rPr lang="en-GB" dirty="0">
                <a:latin typeface="Adobe Caslon Pro"/>
              </a:rPr>
              <a:t> + 1;</a:t>
            </a:r>
          </a:p>
          <a:p>
            <a:r>
              <a:rPr lang="en-GB" dirty="0">
                <a:latin typeface="Adobe Caslon Pro"/>
              </a:rPr>
              <a:t>end</a:t>
            </a:r>
          </a:p>
          <a:p>
            <a:endParaRPr lang="en-GB" i="1" dirty="0">
              <a:latin typeface="Adobe Caslon Pro"/>
            </a:endParaRPr>
          </a:p>
        </p:txBody>
      </p:sp>
      <p:graphicFrame>
        <p:nvGraphicFramePr>
          <p:cNvPr id="25" name="Tabella 6">
            <a:extLst>
              <a:ext uri="{FF2B5EF4-FFF2-40B4-BE49-F238E27FC236}">
                <a16:creationId xmlns:a16="http://schemas.microsoft.com/office/drawing/2014/main" id="{B1B09E10-272A-4221-8320-AA561973E368}"/>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6671164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4: </a:t>
            </a:r>
            <a:r>
              <a:rPr lang="it-IT" dirty="0" err="1">
                <a:latin typeface="Adobe Caslon Pro"/>
              </a:rPr>
              <a:t>Performing</a:t>
            </a:r>
            <a:r>
              <a:rPr lang="it-IT" dirty="0">
                <a:latin typeface="Adobe Caslon Pro"/>
              </a:rPr>
              <a:t> non-linear time histories </a:t>
            </a:r>
            <a:r>
              <a:rPr lang="it-IT" dirty="0" err="1">
                <a:latin typeface="Adobe Caslon Pro"/>
              </a:rPr>
              <a:t>analysis</a:t>
            </a:r>
            <a:endParaRPr lang="it-IT" dirty="0">
              <a:latin typeface="Adobe Caslon Pro"/>
            </a:endParaRPr>
          </a:p>
          <a:p>
            <a:endParaRPr lang="it-IT"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63</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 name="Segnaposto testo 2">
            <a:extLst>
              <a:ext uri="{FF2B5EF4-FFF2-40B4-BE49-F238E27FC236}">
                <a16:creationId xmlns:a16="http://schemas.microsoft.com/office/drawing/2014/main" id="{ACA87B95-59B5-466B-9961-582B769AA7A7}"/>
              </a:ext>
            </a:extLst>
          </p:cNvPr>
          <p:cNvSpPr txBox="1">
            <a:spLocks/>
          </p:cNvSpPr>
          <p:nvPr/>
        </p:nvSpPr>
        <p:spPr>
          <a:xfrm>
            <a:off x="741119" y="2651959"/>
            <a:ext cx="9039489" cy="4006749"/>
          </a:xfrm>
          <a:prstGeom prst="rect">
            <a:avLst/>
          </a:prstGeom>
          <a:gradFill>
            <a:gsLst>
              <a:gs pos="0">
                <a:schemeClr val="accent4">
                  <a:lumMod val="20000"/>
                  <a:lumOff val="80000"/>
                </a:schemeClr>
              </a:gs>
              <a:gs pos="100000">
                <a:schemeClr val="accent4">
                  <a:lumMod val="40000"/>
                  <a:lumOff val="60000"/>
                </a:schemeClr>
              </a:gs>
            </a:gsLst>
            <a:path path="circle">
              <a:fillToRect l="50000" t="50000" r="50000" b="50000"/>
            </a:path>
          </a:gradFill>
        </p:spPr>
        <p:txBody>
          <a:bodyPr numCol="1"/>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u="sng" dirty="0" err="1">
                <a:latin typeface="Adobe Caslon Pro"/>
              </a:rPr>
              <a:t>Codes</a:t>
            </a:r>
            <a:r>
              <a:rPr lang="it-IT" u="sng" dirty="0">
                <a:latin typeface="Adobe Caslon Pro"/>
              </a:rPr>
              <a:t>:</a:t>
            </a:r>
          </a:p>
          <a:p>
            <a:r>
              <a:rPr lang="en-US" sz="1600" dirty="0">
                <a:latin typeface="Adobe Caslon Pro"/>
                <a:ea typeface="Linux Libertine G" panose="02000503000000000000" pitchFamily="2" charset="0"/>
                <a:cs typeface="Linux Libertine G" panose="02000503000000000000" pitchFamily="2" charset="0"/>
              </a:rPr>
              <a:t> %% Initial condition         </a:t>
            </a:r>
          </a:p>
          <a:p>
            <a:r>
              <a:rPr lang="en-US" sz="1600" dirty="0" err="1">
                <a:latin typeface="Adobe Caslon Pro"/>
                <a:ea typeface="Linux Libertine G" panose="02000503000000000000" pitchFamily="2" charset="0"/>
                <a:cs typeface="Linux Libertine G" panose="02000503000000000000" pitchFamily="2" charset="0"/>
              </a:rPr>
              <a:t>Mat.dFe</a:t>
            </a:r>
            <a:r>
              <a:rPr lang="en-US" sz="1600" dirty="0">
                <a:latin typeface="Adobe Caslon Pro"/>
                <a:ea typeface="Linux Libertine G" panose="02000503000000000000" pitchFamily="2" charset="0"/>
                <a:cs typeface="Linux Libertine G" panose="02000503000000000000" pitchFamily="2" charset="0"/>
              </a:rPr>
              <a:t>=zeros(</a:t>
            </a:r>
            <a:r>
              <a:rPr lang="en-US" sz="1600" dirty="0" err="1">
                <a:latin typeface="Adobe Caslon Pro"/>
                <a:ea typeface="Linux Libertine G" panose="02000503000000000000" pitchFamily="2" charset="0"/>
                <a:cs typeface="Linux Libertine G" panose="02000503000000000000" pitchFamily="2" charset="0"/>
              </a:rPr>
              <a:t>Mat.NDOF,numel</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a_g_norm</a:t>
            </a:r>
            <a:r>
              <a:rPr lang="en-US" sz="1600" dirty="0">
                <a:latin typeface="Adobe Caslon Pro"/>
                <a:ea typeface="Linux Libertine G" panose="02000503000000000000" pitchFamily="2" charset="0"/>
                <a:cs typeface="Linux Libertine G" panose="02000503000000000000" pitchFamily="2" charset="0"/>
              </a:rPr>
              <a:t>));    % </a:t>
            </a:r>
            <a:r>
              <a:rPr lang="en-US" sz="1600" dirty="0" err="1">
                <a:latin typeface="Adobe Caslon Pro"/>
                <a:ea typeface="Linux Libertine G" panose="02000503000000000000" pitchFamily="2" charset="0"/>
                <a:cs typeface="Linux Libertine G" panose="02000503000000000000" pitchFamily="2" charset="0"/>
              </a:rPr>
              <a:t>Preallocation</a:t>
            </a:r>
            <a:r>
              <a:rPr lang="en-US" sz="1600" dirty="0">
                <a:latin typeface="Adobe Caslon Pro"/>
                <a:ea typeface="Linux Libertine G" panose="02000503000000000000" pitchFamily="2" charset="0"/>
                <a:cs typeface="Linux Libertine G" panose="02000503000000000000" pitchFamily="2" charset="0"/>
              </a:rPr>
              <a:t> for the load for the time series</a:t>
            </a:r>
          </a:p>
          <a:p>
            <a:r>
              <a:rPr lang="en-US" sz="1600" dirty="0" err="1">
                <a:latin typeface="Adobe Caslon Pro"/>
                <a:ea typeface="Linux Libertine G" panose="02000503000000000000" pitchFamily="2" charset="0"/>
                <a:cs typeface="Linux Libertine G" panose="02000503000000000000" pitchFamily="2" charset="0"/>
              </a:rPr>
              <a:t>a_g</a:t>
            </a:r>
            <a:r>
              <a:rPr lang="en-US" sz="1600" dirty="0">
                <a:latin typeface="Adobe Caslon Pro"/>
                <a:ea typeface="Linux Libertine G" panose="02000503000000000000" pitchFamily="2" charset="0"/>
                <a:cs typeface="Linux Libertine G" panose="02000503000000000000" pitchFamily="2" charset="0"/>
              </a:rPr>
              <a:t> = </a:t>
            </a:r>
            <a:r>
              <a:rPr lang="en-US" sz="1600" dirty="0" err="1">
                <a:latin typeface="Adobe Caslon Pro"/>
                <a:ea typeface="Linux Libertine G" panose="02000503000000000000" pitchFamily="2" charset="0"/>
                <a:cs typeface="Linux Libertine G" panose="02000503000000000000" pitchFamily="2" charset="0"/>
              </a:rPr>
              <a:t>a_g_norm</a:t>
            </a:r>
            <a:r>
              <a:rPr lang="en-US" sz="1600" dirty="0">
                <a:latin typeface="Adobe Caslon Pro"/>
                <a:ea typeface="Linux Libertine G" panose="02000503000000000000" pitchFamily="2" charset="0"/>
                <a:cs typeface="Linux Libertine G" panose="02000503000000000000" pitchFamily="2" charset="0"/>
              </a:rPr>
              <a:t>*scale;                       % Scaled ground motion</a:t>
            </a:r>
          </a:p>
          <a:p>
            <a:r>
              <a:rPr lang="en-US" sz="1600" dirty="0" err="1">
                <a:latin typeface="Adobe Caslon Pro"/>
                <a:ea typeface="Linux Libertine G" panose="02000503000000000000" pitchFamily="2" charset="0"/>
                <a:cs typeface="Linux Libertine G" panose="02000503000000000000" pitchFamily="2" charset="0"/>
              </a:rPr>
              <a:t>Mat.Fe</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Mat.M</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Mat.r</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a_g</a:t>
            </a:r>
            <a:r>
              <a:rPr lang="en-US" sz="1600" dirty="0">
                <a:latin typeface="Adobe Caslon Pro"/>
                <a:ea typeface="Linux Libertine G" panose="02000503000000000000" pitchFamily="2" charset="0"/>
                <a:cs typeface="Linux Libertine G" panose="02000503000000000000" pitchFamily="2" charset="0"/>
              </a:rPr>
              <a:t>'*g;</a:t>
            </a:r>
          </a:p>
          <a:p>
            <a:r>
              <a:rPr lang="en-US" sz="1600" dirty="0">
                <a:latin typeface="Adobe Caslon Pro"/>
                <a:ea typeface="Linux Libertine G" panose="02000503000000000000" pitchFamily="2" charset="0"/>
                <a:cs typeface="Linux Libertine G" panose="02000503000000000000" pitchFamily="2" charset="0"/>
              </a:rPr>
              <a:t>%% Computation response </a:t>
            </a:r>
          </a:p>
          <a:p>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HistVarBw</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ResponceMDF_Bw</a:t>
            </a:r>
            <a:r>
              <a:rPr lang="en-US" sz="1600" dirty="0">
                <a:latin typeface="Adobe Caslon Pro"/>
                <a:ea typeface="Linux Libertine G" panose="02000503000000000000" pitchFamily="2" charset="0"/>
                <a:cs typeface="Linux Libertine G" panose="02000503000000000000" pitchFamily="2" charset="0"/>
              </a:rPr>
              <a:t>(Mat); </a:t>
            </a:r>
          </a:p>
          <a:p>
            <a:r>
              <a:rPr lang="en-US" sz="1600" dirty="0" err="1">
                <a:latin typeface="Adobe Caslon Pro"/>
                <a:ea typeface="Linux Libertine G" panose="02000503000000000000" pitchFamily="2" charset="0"/>
                <a:cs typeface="Linux Libertine G" panose="02000503000000000000" pitchFamily="2" charset="0"/>
              </a:rPr>
              <a:t>edp</a:t>
            </a:r>
            <a:r>
              <a:rPr lang="en-US" sz="1600" dirty="0">
                <a:latin typeface="Adobe Caslon Pro"/>
                <a:ea typeface="Linux Libertine G" panose="02000503000000000000" pitchFamily="2" charset="0"/>
                <a:cs typeface="Linux Libertine G" panose="02000503000000000000" pitchFamily="2" charset="0"/>
              </a:rPr>
              <a:t> = max(abs(</a:t>
            </a:r>
            <a:r>
              <a:rPr lang="en-US" sz="1600" dirty="0" err="1">
                <a:latin typeface="Adobe Caslon Pro"/>
                <a:ea typeface="Linux Libertine G" panose="02000503000000000000" pitchFamily="2" charset="0"/>
                <a:cs typeface="Linux Libertine G" panose="02000503000000000000" pitchFamily="2" charset="0"/>
              </a:rPr>
              <a:t>HistVarBw.eps</a:t>
            </a:r>
            <a:r>
              <a:rPr lang="en-US" sz="1600" dirty="0">
                <a:latin typeface="Adobe Caslon Pro"/>
                <a:ea typeface="Linux Libertine G" panose="02000503000000000000" pitchFamily="2" charset="0"/>
                <a:cs typeface="Linux Libertine G" panose="02000503000000000000" pitchFamily="2" charset="0"/>
              </a:rPr>
              <a:t>(1,:)));</a:t>
            </a:r>
          </a:p>
          <a:p>
            <a:r>
              <a:rPr lang="en-US" sz="1600" dirty="0">
                <a:latin typeface="Adobe Caslon Pro"/>
                <a:ea typeface="Linux Libertine G" panose="02000503000000000000" pitchFamily="2" charset="0"/>
                <a:cs typeface="Linux Libertine G" panose="02000503000000000000" pitchFamily="2" charset="0"/>
              </a:rPr>
              <a:t>EDP(</a:t>
            </a:r>
            <a:r>
              <a:rPr lang="en-US" sz="1600" dirty="0" err="1">
                <a:latin typeface="Adobe Caslon Pro"/>
                <a:ea typeface="Linux Libertine G" panose="02000503000000000000" pitchFamily="2" charset="0"/>
                <a:cs typeface="Linux Libertine G" panose="02000503000000000000" pitchFamily="2" charset="0"/>
              </a:rPr>
              <a:t>i</a:t>
            </a:r>
            <a:r>
              <a:rPr lang="en-US" sz="1600" dirty="0">
                <a:latin typeface="Adobe Caslon Pro"/>
                <a:ea typeface="Linux Libertine G" panose="02000503000000000000" pitchFamily="2" charset="0"/>
                <a:cs typeface="Linux Libertine G" panose="02000503000000000000" pitchFamily="2" charset="0"/>
              </a:rPr>
              <a:t>) = </a:t>
            </a:r>
            <a:r>
              <a:rPr lang="en-US" sz="1600" dirty="0" err="1">
                <a:latin typeface="Adobe Caslon Pro"/>
                <a:ea typeface="Linux Libertine G" panose="02000503000000000000" pitchFamily="2" charset="0"/>
                <a:cs typeface="Linux Libertine G" panose="02000503000000000000" pitchFamily="2" charset="0"/>
              </a:rPr>
              <a:t>edp</a:t>
            </a:r>
            <a:r>
              <a:rPr lang="en-US" sz="1600" dirty="0">
                <a:latin typeface="Adobe Caslon Pro"/>
                <a:ea typeface="Linux Libertine G" panose="02000503000000000000" pitchFamily="2" charset="0"/>
                <a:cs typeface="Linux Libertine G" panose="02000503000000000000" pitchFamily="2" charset="0"/>
              </a:rPr>
              <a:t>; %store the EDP for each time history analysis </a:t>
            </a:r>
          </a:p>
          <a:p>
            <a:r>
              <a:rPr lang="en-US" sz="1600" dirty="0">
                <a:latin typeface="Adobe Caslon Pro"/>
                <a:ea typeface="Linux Libertine G" panose="02000503000000000000" pitchFamily="2" charset="0"/>
                <a:cs typeface="Linux Libertine G" panose="02000503000000000000" pitchFamily="2" charset="0"/>
              </a:rPr>
              <a:t>SCALE(</a:t>
            </a:r>
            <a:r>
              <a:rPr lang="en-US" sz="1600" dirty="0" err="1">
                <a:latin typeface="Adobe Caslon Pro"/>
                <a:ea typeface="Linux Libertine G" panose="02000503000000000000" pitchFamily="2" charset="0"/>
                <a:cs typeface="Linux Libertine G" panose="02000503000000000000" pitchFamily="2" charset="0"/>
              </a:rPr>
              <a:t>i</a:t>
            </a:r>
            <a:r>
              <a:rPr lang="en-US" sz="1600" dirty="0">
                <a:latin typeface="Adobe Caslon Pro"/>
                <a:ea typeface="Linux Libertine G" panose="02000503000000000000" pitchFamily="2" charset="0"/>
                <a:cs typeface="Linux Libertine G" panose="02000503000000000000" pitchFamily="2" charset="0"/>
              </a:rPr>
              <a:t>) = scale; %store the scale factor for each time history analysis</a:t>
            </a:r>
            <a:r>
              <a:rPr lang="en-GB" i="1" dirty="0">
                <a:latin typeface="Adobe Caslon Pro"/>
              </a:rPr>
              <a:t>…</a:t>
            </a:r>
          </a:p>
        </p:txBody>
      </p:sp>
      <p:graphicFrame>
        <p:nvGraphicFramePr>
          <p:cNvPr id="11" name="Tabella 6">
            <a:extLst>
              <a:ext uri="{FF2B5EF4-FFF2-40B4-BE49-F238E27FC236}">
                <a16:creationId xmlns:a16="http://schemas.microsoft.com/office/drawing/2014/main" id="{F1BF4EE7-F647-4D97-B396-CFA19A769E9C}"/>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31645321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5: Computing </a:t>
            </a:r>
            <a:r>
              <a:rPr lang="it-IT" dirty="0" err="1">
                <a:latin typeface="Adobe Caslon Pro"/>
              </a:rPr>
              <a:t>fragilities</a:t>
            </a:r>
            <a:endParaRPr lang="it-IT" dirty="0">
              <a:latin typeface="Adobe Caslon Pro"/>
            </a:endParaRPr>
          </a:p>
          <a:p>
            <a:endParaRPr lang="it-IT"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64</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2"/>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3"/>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 name="Segnaposto testo 2">
            <a:extLst>
              <a:ext uri="{FF2B5EF4-FFF2-40B4-BE49-F238E27FC236}">
                <a16:creationId xmlns:a16="http://schemas.microsoft.com/office/drawing/2014/main" id="{ACA87B95-59B5-466B-9961-582B769AA7A7}"/>
              </a:ext>
            </a:extLst>
          </p:cNvPr>
          <p:cNvSpPr txBox="1">
            <a:spLocks/>
          </p:cNvSpPr>
          <p:nvPr/>
        </p:nvSpPr>
        <p:spPr>
          <a:xfrm>
            <a:off x="741119" y="2651959"/>
            <a:ext cx="9039489" cy="4006749"/>
          </a:xfrm>
          <a:prstGeom prst="rect">
            <a:avLst/>
          </a:prstGeom>
          <a:gradFill>
            <a:gsLst>
              <a:gs pos="0">
                <a:schemeClr val="accent4">
                  <a:lumMod val="20000"/>
                  <a:lumOff val="80000"/>
                </a:schemeClr>
              </a:gs>
              <a:gs pos="100000">
                <a:schemeClr val="accent4">
                  <a:lumMod val="40000"/>
                  <a:lumOff val="60000"/>
                </a:schemeClr>
              </a:gs>
            </a:gsLst>
            <a:path path="circle">
              <a:fillToRect l="50000" t="50000" r="50000" b="50000"/>
            </a:path>
          </a:gradFill>
        </p:spPr>
        <p:txBody>
          <a:bodyPr numCol="1"/>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u="sng" dirty="0" err="1">
                <a:latin typeface="Adobe Caslon Pro"/>
              </a:rPr>
              <a:t>Codes</a:t>
            </a:r>
            <a:r>
              <a:rPr lang="it-IT" u="sng" dirty="0">
                <a:latin typeface="Adobe Caslon Pro"/>
              </a:rPr>
              <a:t>:</a:t>
            </a:r>
          </a:p>
          <a:p>
            <a:r>
              <a:rPr lang="en-US" sz="1600" dirty="0">
                <a:latin typeface="Adobe Caslon Pro"/>
                <a:ea typeface="Linux Libertine G" panose="02000503000000000000" pitchFamily="2" charset="0"/>
                <a:cs typeface="Linux Libertine G" panose="02000503000000000000" pitchFamily="2" charset="0"/>
              </a:rPr>
              <a:t> %% Untruncated IDA</a:t>
            </a:r>
          </a:p>
          <a:p>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parmhat,parmci</a:t>
            </a:r>
            <a:r>
              <a:rPr lang="en-US" sz="1600" dirty="0">
                <a:latin typeface="Adobe Caslon Pro"/>
                <a:ea typeface="Linux Libertine G" panose="02000503000000000000" pitchFamily="2" charset="0"/>
                <a:cs typeface="Linux Libertine G" panose="02000503000000000000" pitchFamily="2" charset="0"/>
              </a:rPr>
              <a:t>] = </a:t>
            </a:r>
            <a:r>
              <a:rPr lang="en-US" sz="1600" dirty="0" err="1">
                <a:latin typeface="Adobe Caslon Pro"/>
                <a:ea typeface="Linux Libertine G" panose="02000503000000000000" pitchFamily="2" charset="0"/>
                <a:cs typeface="Linux Libertine G" panose="02000503000000000000" pitchFamily="2" charset="0"/>
              </a:rPr>
              <a:t>lognfit</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IM_t_c</a:t>
            </a:r>
            <a:r>
              <a:rPr lang="en-US" sz="1600" dirty="0">
                <a:latin typeface="Adobe Caslon Pro"/>
                <a:ea typeface="Linux Libertine G" panose="02000503000000000000" pitchFamily="2" charset="0"/>
                <a:cs typeface="Linux Libertine G" panose="02000503000000000000" pitchFamily="2" charset="0"/>
              </a:rPr>
              <a:t> ,0.01);</a:t>
            </a:r>
          </a:p>
          <a:p>
            <a:r>
              <a:rPr lang="en-US" sz="1600" dirty="0" err="1">
                <a:latin typeface="Adobe Caslon Pro"/>
                <a:ea typeface="Linux Libertine G" panose="02000503000000000000" pitchFamily="2" charset="0"/>
                <a:cs typeface="Linux Libertine G" panose="02000503000000000000" pitchFamily="2" charset="0"/>
              </a:rPr>
              <a:t>mu_IDA</a:t>
            </a:r>
            <a:r>
              <a:rPr lang="en-US" sz="1600" dirty="0">
                <a:latin typeface="Adobe Caslon Pro"/>
                <a:ea typeface="Linux Libertine G" panose="02000503000000000000" pitchFamily="2" charset="0"/>
                <a:cs typeface="Linux Libertine G" panose="02000503000000000000" pitchFamily="2" charset="0"/>
              </a:rPr>
              <a:t> = </a:t>
            </a:r>
            <a:r>
              <a:rPr lang="en-US" sz="1600" dirty="0" err="1">
                <a:latin typeface="Adobe Caslon Pro"/>
                <a:ea typeface="Linux Libertine G" panose="02000503000000000000" pitchFamily="2" charset="0"/>
                <a:cs typeface="Linux Libertine G" panose="02000503000000000000" pitchFamily="2" charset="0"/>
              </a:rPr>
              <a:t>parmhat</a:t>
            </a:r>
            <a:r>
              <a:rPr lang="en-US" sz="1600" dirty="0">
                <a:latin typeface="Adobe Caslon Pro"/>
                <a:ea typeface="Linux Libertine G" panose="02000503000000000000" pitchFamily="2" charset="0"/>
                <a:cs typeface="Linux Libertine G" panose="02000503000000000000" pitchFamily="2" charset="0"/>
              </a:rPr>
              <a:t>(1);</a:t>
            </a:r>
          </a:p>
          <a:p>
            <a:r>
              <a:rPr lang="en-US" sz="1600" dirty="0" err="1">
                <a:latin typeface="Adobe Caslon Pro"/>
                <a:ea typeface="Linux Libertine G" panose="02000503000000000000" pitchFamily="2" charset="0"/>
                <a:cs typeface="Linux Libertine G" panose="02000503000000000000" pitchFamily="2" charset="0"/>
              </a:rPr>
              <a:t>sigma_IDA</a:t>
            </a:r>
            <a:r>
              <a:rPr lang="en-US" sz="1600" dirty="0">
                <a:latin typeface="Adobe Caslon Pro"/>
                <a:ea typeface="Linux Libertine G" panose="02000503000000000000" pitchFamily="2" charset="0"/>
                <a:cs typeface="Linux Libertine G" panose="02000503000000000000" pitchFamily="2" charset="0"/>
              </a:rPr>
              <a:t> = </a:t>
            </a:r>
            <a:r>
              <a:rPr lang="en-US" sz="1600" dirty="0" err="1">
                <a:latin typeface="Adobe Caslon Pro"/>
                <a:ea typeface="Linux Libertine G" panose="02000503000000000000" pitchFamily="2" charset="0"/>
                <a:cs typeface="Linux Libertine G" panose="02000503000000000000" pitchFamily="2" charset="0"/>
              </a:rPr>
              <a:t>parmhat</a:t>
            </a:r>
            <a:r>
              <a:rPr lang="en-US" sz="1600" dirty="0">
                <a:latin typeface="Adobe Caslon Pro"/>
                <a:ea typeface="Linux Libertine G" panose="02000503000000000000" pitchFamily="2" charset="0"/>
                <a:cs typeface="Linux Libertine G" panose="02000503000000000000" pitchFamily="2" charset="0"/>
              </a:rPr>
              <a:t>(2);</a:t>
            </a:r>
          </a:p>
          <a:p>
            <a:r>
              <a:rPr lang="en-US" sz="1600" dirty="0">
                <a:latin typeface="Adobe Caslon Pro"/>
                <a:ea typeface="Linux Libertine G" panose="02000503000000000000" pitchFamily="2" charset="0"/>
                <a:cs typeface="Linux Libertine G" panose="02000503000000000000" pitchFamily="2" charset="0"/>
              </a:rPr>
              <a:t>%% Truncated IDA</a:t>
            </a:r>
          </a:p>
          <a:p>
            <a:r>
              <a:rPr lang="en-US" sz="1600" dirty="0" err="1">
                <a:latin typeface="Adobe Caslon Pro"/>
                <a:ea typeface="Linux Libertine G" panose="02000503000000000000" pitchFamily="2" charset="0"/>
                <a:cs typeface="Linux Libertine G" panose="02000503000000000000" pitchFamily="2" charset="0"/>
              </a:rPr>
              <a:t>IM_max</a:t>
            </a:r>
            <a:r>
              <a:rPr lang="en-US" sz="1600" dirty="0">
                <a:latin typeface="Adobe Caslon Pro"/>
                <a:ea typeface="Linux Libertine G" panose="02000503000000000000" pitchFamily="2" charset="0"/>
                <a:cs typeface="Linux Libertine G" panose="02000503000000000000" pitchFamily="2" charset="0"/>
              </a:rPr>
              <a:t> = 2.2;</a:t>
            </a:r>
          </a:p>
          <a:p>
            <a:r>
              <a:rPr lang="en-US" sz="1600" dirty="0" err="1">
                <a:latin typeface="Adobe Caslon Pro"/>
                <a:ea typeface="Linux Libertine G" panose="02000503000000000000" pitchFamily="2" charset="0"/>
                <a:cs typeface="Linux Libertine G" panose="02000503000000000000" pitchFamily="2" charset="0"/>
              </a:rPr>
              <a:t>IM_trunc</a:t>
            </a:r>
            <a:r>
              <a:rPr lang="en-US" sz="1600" dirty="0">
                <a:latin typeface="Adobe Caslon Pro"/>
                <a:ea typeface="Linux Libertine G" panose="02000503000000000000" pitchFamily="2" charset="0"/>
                <a:cs typeface="Linux Libertine G" panose="02000503000000000000" pitchFamily="2" charset="0"/>
              </a:rPr>
              <a:t> = </a:t>
            </a:r>
            <a:r>
              <a:rPr lang="en-US" sz="1600" dirty="0" err="1">
                <a:latin typeface="Adobe Caslon Pro"/>
                <a:ea typeface="Linux Libertine G" panose="02000503000000000000" pitchFamily="2" charset="0"/>
                <a:cs typeface="Linux Libertine G" panose="02000503000000000000" pitchFamily="2" charset="0"/>
              </a:rPr>
              <a:t>IM_t_c</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IM_t_c</a:t>
            </a:r>
            <a:r>
              <a:rPr lang="en-US" sz="1600" dirty="0">
                <a:latin typeface="Adobe Caslon Pro"/>
                <a:ea typeface="Linux Libertine G" panose="02000503000000000000" pitchFamily="2" charset="0"/>
                <a:cs typeface="Linux Libertine G" panose="02000503000000000000" pitchFamily="2" charset="0"/>
              </a:rPr>
              <a:t> &lt; </a:t>
            </a:r>
            <a:r>
              <a:rPr lang="en-US" sz="1600" dirty="0" err="1">
                <a:latin typeface="Adobe Caslon Pro"/>
                <a:ea typeface="Linux Libertine G" panose="02000503000000000000" pitchFamily="2" charset="0"/>
                <a:cs typeface="Linux Libertine G" panose="02000503000000000000" pitchFamily="2" charset="0"/>
              </a:rPr>
              <a:t>IM_max</a:t>
            </a:r>
            <a:r>
              <a:rPr lang="en-US" sz="1600" dirty="0">
                <a:latin typeface="Adobe Caslon Pro"/>
                <a:ea typeface="Linux Libertine G" panose="02000503000000000000" pitchFamily="2" charset="0"/>
                <a:cs typeface="Linux Libertine G" panose="02000503000000000000" pitchFamily="2" charset="0"/>
              </a:rPr>
              <a:t>); % take only the results with IM &lt; </a:t>
            </a:r>
            <a:r>
              <a:rPr lang="en-US" sz="1600" dirty="0" err="1">
                <a:latin typeface="Adobe Caslon Pro"/>
                <a:ea typeface="Linux Libertine G" panose="02000503000000000000" pitchFamily="2" charset="0"/>
                <a:cs typeface="Linux Libertine G" panose="02000503000000000000" pitchFamily="2" charset="0"/>
              </a:rPr>
              <a:t>IM_max</a:t>
            </a:r>
            <a:endParaRPr lang="en-US" sz="1600" dirty="0">
              <a:latin typeface="Adobe Caslon Pro"/>
              <a:ea typeface="Linux Libertine G" panose="02000503000000000000" pitchFamily="2" charset="0"/>
              <a:cs typeface="Linux Libertine G" panose="02000503000000000000" pitchFamily="2" charset="0"/>
            </a:endParaRPr>
          </a:p>
          <a:p>
            <a:r>
              <a:rPr lang="en-US" sz="1600" dirty="0" err="1">
                <a:latin typeface="Adobe Caslon Pro"/>
                <a:ea typeface="Linux Libertine G" panose="02000503000000000000" pitchFamily="2" charset="0"/>
                <a:cs typeface="Linux Libertine G" panose="02000503000000000000" pitchFamily="2" charset="0"/>
              </a:rPr>
              <a:t>eq_over</a:t>
            </a:r>
            <a:r>
              <a:rPr lang="en-US" sz="1600" dirty="0">
                <a:latin typeface="Adobe Caslon Pro"/>
                <a:ea typeface="Linux Libertine G" panose="02000503000000000000" pitchFamily="2" charset="0"/>
                <a:cs typeface="Linux Libertine G" panose="02000503000000000000" pitchFamily="2" charset="0"/>
              </a:rPr>
              <a:t> = sum(</a:t>
            </a:r>
            <a:r>
              <a:rPr lang="en-US" sz="1600" dirty="0" err="1">
                <a:latin typeface="Adobe Caslon Pro"/>
                <a:ea typeface="Linux Libertine G" panose="02000503000000000000" pitchFamily="2" charset="0"/>
                <a:cs typeface="Linux Libertine G" panose="02000503000000000000" pitchFamily="2" charset="0"/>
              </a:rPr>
              <a:t>IM_t_c</a:t>
            </a:r>
            <a:r>
              <a:rPr lang="en-US" sz="1600" dirty="0">
                <a:latin typeface="Adobe Caslon Pro"/>
                <a:ea typeface="Linux Libertine G" panose="02000503000000000000" pitchFamily="2" charset="0"/>
                <a:cs typeface="Linux Libertine G" panose="02000503000000000000" pitchFamily="2" charset="0"/>
              </a:rPr>
              <a:t> &gt;= </a:t>
            </a:r>
            <a:r>
              <a:rPr lang="en-US" sz="1600" dirty="0" err="1">
                <a:latin typeface="Adobe Caslon Pro"/>
                <a:ea typeface="Linux Libertine G" panose="02000503000000000000" pitchFamily="2" charset="0"/>
                <a:cs typeface="Linux Libertine G" panose="02000503000000000000" pitchFamily="2" charset="0"/>
              </a:rPr>
              <a:t>IM_max</a:t>
            </a:r>
            <a:r>
              <a:rPr lang="en-US" sz="1600" dirty="0">
                <a:latin typeface="Adobe Caslon Pro"/>
                <a:ea typeface="Linux Libertine G" panose="02000503000000000000" pitchFamily="2" charset="0"/>
                <a:cs typeface="Linux Libertine G" panose="02000503000000000000" pitchFamily="2" charset="0"/>
              </a:rPr>
              <a:t>);    % number of analyses reached </a:t>
            </a:r>
            <a:r>
              <a:rPr lang="en-US" sz="1600" dirty="0" err="1">
                <a:latin typeface="Adobe Caslon Pro"/>
                <a:ea typeface="Linux Libertine G" panose="02000503000000000000" pitchFamily="2" charset="0"/>
                <a:cs typeface="Linux Libertine G" panose="02000503000000000000" pitchFamily="2" charset="0"/>
              </a:rPr>
              <a:t>IM_max</a:t>
            </a:r>
            <a:r>
              <a:rPr lang="en-US" sz="1600" dirty="0">
                <a:latin typeface="Adobe Caslon Pro"/>
                <a:ea typeface="Linux Libertine G" panose="02000503000000000000" pitchFamily="2" charset="0"/>
                <a:cs typeface="Linux Libertine G" panose="02000503000000000000" pitchFamily="2" charset="0"/>
              </a:rPr>
              <a:t> without collapsing</a:t>
            </a:r>
          </a:p>
          <a:p>
            <a:r>
              <a:rPr lang="en-US" sz="1600" dirty="0">
                <a:latin typeface="Adobe Caslon Pro"/>
                <a:ea typeface="Linux Libertine G" panose="02000503000000000000" pitchFamily="2" charset="0"/>
                <a:cs typeface="Linux Libertine G" panose="02000503000000000000" pitchFamily="2" charset="0"/>
              </a:rPr>
              <a:t>% Maximum likelihood fit, using equation (1) and (2) of previously slides</a:t>
            </a:r>
          </a:p>
          <a:p>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mu_IDA_t</a:t>
            </a:r>
            <a:r>
              <a:rPr lang="en-US" sz="1600" dirty="0">
                <a:latin typeface="Adobe Caslon Pro"/>
                <a:ea typeface="Linux Libertine G" panose="02000503000000000000" pitchFamily="2" charset="0"/>
                <a:cs typeface="Linux Libertine G" panose="02000503000000000000" pitchFamily="2" charset="0"/>
              </a:rPr>
              <a:t>, </a:t>
            </a:r>
            <a:r>
              <a:rPr lang="en-US" sz="1600" dirty="0" err="1">
                <a:latin typeface="Adobe Caslon Pro"/>
                <a:ea typeface="Linux Libertine G" panose="02000503000000000000" pitchFamily="2" charset="0"/>
                <a:cs typeface="Linux Libertine G" panose="02000503000000000000" pitchFamily="2" charset="0"/>
              </a:rPr>
              <a:t>sigma_IDA_t</a:t>
            </a:r>
            <a:r>
              <a:rPr lang="en-US" sz="1600" dirty="0">
                <a:latin typeface="Adobe Caslon Pro"/>
                <a:ea typeface="Linux Libertine G" panose="02000503000000000000" pitchFamily="2" charset="0"/>
                <a:cs typeface="Linux Libertine G" panose="02000503000000000000" pitchFamily="2" charset="0"/>
              </a:rPr>
              <a:t> ] = </a:t>
            </a:r>
            <a:r>
              <a:rPr lang="en-US" sz="1600" dirty="0" err="1">
                <a:latin typeface="Adobe Caslon Pro"/>
                <a:ea typeface="Linux Libertine G" panose="02000503000000000000" pitchFamily="2" charset="0"/>
                <a:cs typeface="Linux Libertine G" panose="02000503000000000000" pitchFamily="2" charset="0"/>
              </a:rPr>
              <a:t>truncated_ida</a:t>
            </a:r>
            <a:r>
              <a:rPr lang="en-US" sz="1600" dirty="0">
                <a:latin typeface="Adobe Caslon Pro"/>
                <a:ea typeface="Linux Libertine G" panose="02000503000000000000" pitchFamily="2" charset="0"/>
                <a:cs typeface="Linux Libertine G" panose="02000503000000000000" pitchFamily="2" charset="0"/>
              </a:rPr>
              <a:t>(</a:t>
            </a:r>
            <a:r>
              <a:rPr lang="en-US" sz="1600" dirty="0" err="1">
                <a:latin typeface="Adobe Caslon Pro"/>
                <a:ea typeface="Linux Libertine G" panose="02000503000000000000" pitchFamily="2" charset="0"/>
                <a:cs typeface="Linux Libertine G" panose="02000503000000000000" pitchFamily="2" charset="0"/>
              </a:rPr>
              <a:t>IM_trunc</a:t>
            </a:r>
            <a:r>
              <a:rPr lang="en-US" sz="1600" dirty="0">
                <a:latin typeface="Adobe Caslon Pro"/>
                <a:ea typeface="Linux Libertine G" panose="02000503000000000000" pitchFamily="2" charset="0"/>
                <a:cs typeface="Linux Libertine G" panose="02000503000000000000" pitchFamily="2" charset="0"/>
              </a:rPr>
              <a:t>, </a:t>
            </a:r>
            <a:r>
              <a:rPr lang="en-US" sz="1600" dirty="0" err="1">
                <a:latin typeface="Adobe Caslon Pro"/>
                <a:ea typeface="Linux Libertine G" panose="02000503000000000000" pitchFamily="2" charset="0"/>
                <a:cs typeface="Linux Libertine G" panose="02000503000000000000" pitchFamily="2" charset="0"/>
              </a:rPr>
              <a:t>IM_max</a:t>
            </a:r>
            <a:r>
              <a:rPr lang="en-US" sz="1600" dirty="0">
                <a:latin typeface="Adobe Caslon Pro"/>
                <a:ea typeface="Linux Libertine G" panose="02000503000000000000" pitchFamily="2" charset="0"/>
                <a:cs typeface="Linux Libertine G" panose="02000503000000000000" pitchFamily="2" charset="0"/>
              </a:rPr>
              <a:t>, </a:t>
            </a:r>
            <a:r>
              <a:rPr lang="en-US" sz="1600" dirty="0" err="1">
                <a:latin typeface="Adobe Caslon Pro"/>
                <a:ea typeface="Linux Libertine G" panose="02000503000000000000" pitchFamily="2" charset="0"/>
                <a:cs typeface="Linux Libertine G" panose="02000503000000000000" pitchFamily="2" charset="0"/>
              </a:rPr>
              <a:t>eq_over</a:t>
            </a:r>
            <a:r>
              <a:rPr lang="en-US" sz="1600" dirty="0">
                <a:latin typeface="Adobe Caslon Pro"/>
                <a:ea typeface="Linux Libertine G" panose="02000503000000000000" pitchFamily="2" charset="0"/>
                <a:cs typeface="Linux Libertine G" panose="02000503000000000000" pitchFamily="2" charset="0"/>
              </a:rPr>
              <a:t>);</a:t>
            </a:r>
          </a:p>
          <a:p>
            <a:endParaRPr lang="en-GB" i="1" dirty="0">
              <a:latin typeface="Adobe Caslon Pro"/>
            </a:endParaRPr>
          </a:p>
        </p:txBody>
      </p:sp>
      <p:grpSp>
        <p:nvGrpSpPr>
          <p:cNvPr id="7" name="Gruppo 6">
            <a:extLst>
              <a:ext uri="{FF2B5EF4-FFF2-40B4-BE49-F238E27FC236}">
                <a16:creationId xmlns:a16="http://schemas.microsoft.com/office/drawing/2014/main" id="{55DAAE12-4818-4E3E-85FF-6E839A26BA39}"/>
              </a:ext>
            </a:extLst>
          </p:cNvPr>
          <p:cNvGrpSpPr/>
          <p:nvPr/>
        </p:nvGrpSpPr>
        <p:grpSpPr>
          <a:xfrm>
            <a:off x="5277555" y="2631436"/>
            <a:ext cx="6828839" cy="1430976"/>
            <a:chOff x="5277555" y="2631436"/>
            <a:chExt cx="6828839" cy="1430976"/>
          </a:xfrm>
        </p:grpSpPr>
        <p:pic>
          <p:nvPicPr>
            <p:cNvPr id="3" name="Immagine 2">
              <a:extLst>
                <a:ext uri="{FF2B5EF4-FFF2-40B4-BE49-F238E27FC236}">
                  <a16:creationId xmlns:a16="http://schemas.microsoft.com/office/drawing/2014/main" id="{309A98D9-673A-435A-9C07-7CF6EB8EDCE5}"/>
                </a:ext>
              </a:extLst>
            </p:cNvPr>
            <p:cNvPicPr>
              <a:picLocks noChangeAspect="1"/>
            </p:cNvPicPr>
            <p:nvPr/>
          </p:nvPicPr>
          <p:blipFill rotWithShape="1">
            <a:blip r:embed="rId5"/>
            <a:srcRect l="-1178" r="20013"/>
            <a:stretch/>
          </p:blipFill>
          <p:spPr>
            <a:xfrm>
              <a:off x="5277555" y="3238885"/>
              <a:ext cx="5852351" cy="714375"/>
            </a:xfrm>
            <a:prstGeom prst="rect">
              <a:avLst/>
            </a:prstGeom>
          </p:spPr>
        </p:pic>
        <p:pic>
          <p:nvPicPr>
            <p:cNvPr id="4" name="Immagine 3">
              <a:extLst>
                <a:ext uri="{FF2B5EF4-FFF2-40B4-BE49-F238E27FC236}">
                  <a16:creationId xmlns:a16="http://schemas.microsoft.com/office/drawing/2014/main" id="{6AC70104-A7C5-471B-8934-316F45E4EDBA}"/>
                </a:ext>
              </a:extLst>
            </p:cNvPr>
            <p:cNvPicPr>
              <a:picLocks noChangeAspect="1"/>
            </p:cNvPicPr>
            <p:nvPr/>
          </p:nvPicPr>
          <p:blipFill rotWithShape="1">
            <a:blip r:embed="rId6"/>
            <a:srcRect t="-2862" r="13036"/>
            <a:stretch/>
          </p:blipFill>
          <p:spPr>
            <a:xfrm>
              <a:off x="5363519" y="2631436"/>
              <a:ext cx="6361636" cy="607449"/>
            </a:xfrm>
            <a:prstGeom prst="rect">
              <a:avLst/>
            </a:prstGeom>
          </p:spPr>
        </p:pic>
        <p:pic>
          <p:nvPicPr>
            <p:cNvPr id="6" name="Immagine 5">
              <a:extLst>
                <a:ext uri="{FF2B5EF4-FFF2-40B4-BE49-F238E27FC236}">
                  <a16:creationId xmlns:a16="http://schemas.microsoft.com/office/drawing/2014/main" id="{607AE9AA-C8C5-458E-8365-475F78FB5677}"/>
                </a:ext>
              </a:extLst>
            </p:cNvPr>
            <p:cNvPicPr>
              <a:picLocks noChangeAspect="1"/>
            </p:cNvPicPr>
            <p:nvPr/>
          </p:nvPicPr>
          <p:blipFill>
            <a:blip r:embed="rId7"/>
            <a:stretch>
              <a:fillRect/>
            </a:stretch>
          </p:blipFill>
          <p:spPr>
            <a:xfrm>
              <a:off x="11515844" y="2795587"/>
              <a:ext cx="590550" cy="1266825"/>
            </a:xfrm>
            <a:prstGeom prst="rect">
              <a:avLst/>
            </a:prstGeom>
          </p:spPr>
        </p:pic>
      </p:grpSp>
      <p:graphicFrame>
        <p:nvGraphicFramePr>
          <p:cNvPr id="17" name="Tabella 6">
            <a:extLst>
              <a:ext uri="{FF2B5EF4-FFF2-40B4-BE49-F238E27FC236}">
                <a16:creationId xmlns:a16="http://schemas.microsoft.com/office/drawing/2014/main" id="{90C64006-80FB-4371-9C4B-ADFE955443D3}"/>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6350550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5: Computing </a:t>
            </a:r>
            <a:r>
              <a:rPr lang="it-IT" dirty="0" err="1">
                <a:latin typeface="Adobe Caslon Pro"/>
              </a:rPr>
              <a:t>fragilities</a:t>
            </a:r>
            <a:r>
              <a:rPr lang="it-IT" dirty="0">
                <a:latin typeface="Adobe Caslon Pro"/>
              </a:rPr>
              <a:t> - </a:t>
            </a:r>
            <a:r>
              <a:rPr lang="it-IT" dirty="0" err="1">
                <a:latin typeface="Adobe Caslon Pro"/>
              </a:rPr>
              <a:t>Results</a:t>
            </a:r>
            <a:endParaRPr lang="it-IT" dirty="0">
              <a:latin typeface="Adobe Caslon Pro"/>
            </a:endParaRPr>
          </a:p>
          <a:p>
            <a:endParaRPr lang="it-IT"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65</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8" name="Immagine 7">
            <a:extLst>
              <a:ext uri="{FF2B5EF4-FFF2-40B4-BE49-F238E27FC236}">
                <a16:creationId xmlns:a16="http://schemas.microsoft.com/office/drawing/2014/main" id="{FE24AA70-0151-4DDD-B1CB-6F28B3FB22F0}"/>
              </a:ext>
            </a:extLst>
          </p:cNvPr>
          <p:cNvPicPr>
            <a:picLocks noChangeAspect="1"/>
          </p:cNvPicPr>
          <p:nvPr/>
        </p:nvPicPr>
        <p:blipFill>
          <a:blip r:embed="rId6"/>
          <a:stretch>
            <a:fillRect/>
          </a:stretch>
        </p:blipFill>
        <p:spPr>
          <a:xfrm>
            <a:off x="748768" y="2758349"/>
            <a:ext cx="7968233" cy="3473870"/>
          </a:xfrm>
          <a:prstGeom prst="rect">
            <a:avLst/>
          </a:prstGeom>
        </p:spPr>
      </p:pic>
      <p:graphicFrame>
        <p:nvGraphicFramePr>
          <p:cNvPr id="17" name="Tabella 6">
            <a:extLst>
              <a:ext uri="{FF2B5EF4-FFF2-40B4-BE49-F238E27FC236}">
                <a16:creationId xmlns:a16="http://schemas.microsoft.com/office/drawing/2014/main" id="{69B32092-4C1A-4C65-B196-41DF6EA54D68}"/>
              </a:ext>
            </a:extLst>
          </p:cNvPr>
          <p:cNvGraphicFramePr>
            <a:graphicFrameLocks noGrp="1"/>
          </p:cNvGraphicFramePr>
          <p:nvPr>
            <p:extLst>
              <p:ext uri="{D42A27DB-BD31-4B8C-83A1-F6EECF244321}">
                <p14:modId xmlns:p14="http://schemas.microsoft.com/office/powerpoint/2010/main" val="1196233026"/>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2658267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lstStyle/>
          <a:p>
            <a:r>
              <a:rPr lang="it-IT" dirty="0">
                <a:latin typeface="Adobe Caslon Pro"/>
              </a:rPr>
              <a:t>Step 5: Computing </a:t>
            </a:r>
            <a:r>
              <a:rPr lang="it-IT" dirty="0" err="1">
                <a:latin typeface="Adobe Caslon Pro"/>
              </a:rPr>
              <a:t>fragilities</a:t>
            </a:r>
            <a:r>
              <a:rPr lang="it-IT" dirty="0">
                <a:latin typeface="Adobe Caslon Pro"/>
              </a:rPr>
              <a:t> - </a:t>
            </a:r>
            <a:r>
              <a:rPr lang="it-IT" dirty="0" err="1">
                <a:latin typeface="Adobe Caslon Pro"/>
              </a:rPr>
              <a:t>Results</a:t>
            </a:r>
            <a:endParaRPr lang="it-IT" dirty="0">
              <a:latin typeface="Adobe Caslon Pro"/>
            </a:endParaRPr>
          </a:p>
          <a:p>
            <a:endParaRPr lang="it-IT" dirty="0">
              <a:latin typeface="Adobe Caslon Pro"/>
            </a:endParaRPr>
          </a:p>
          <a:p>
            <a:endParaRPr lang="en-GB"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66</a:t>
            </a:fld>
            <a:endParaRPr lang="it-IT" dirty="0">
              <a:latin typeface="Adobe Caslon Pro"/>
            </a:endParaRPr>
          </a:p>
        </p:txBody>
      </p:sp>
      <p:sp>
        <p:nvSpPr>
          <p:cNvPr id="12" name="CasellaDiTesto 11">
            <a:extLst>
              <a:ext uri="{FF2B5EF4-FFF2-40B4-BE49-F238E27FC236}">
                <a16:creationId xmlns:a16="http://schemas.microsoft.com/office/drawing/2014/main" id="{EA9F1693-E596-43D7-A929-054D2A846B68}"/>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13" name="Gruppo 12">
            <a:extLst>
              <a:ext uri="{FF2B5EF4-FFF2-40B4-BE49-F238E27FC236}">
                <a16:creationId xmlns:a16="http://schemas.microsoft.com/office/drawing/2014/main" id="{37C735C5-E98A-421D-B8A8-91946C7A618C}"/>
              </a:ext>
            </a:extLst>
          </p:cNvPr>
          <p:cNvGrpSpPr/>
          <p:nvPr/>
        </p:nvGrpSpPr>
        <p:grpSpPr>
          <a:xfrm>
            <a:off x="2903424" y="373469"/>
            <a:ext cx="1829461" cy="618073"/>
            <a:chOff x="2903424" y="211809"/>
            <a:chExt cx="1829461" cy="618073"/>
          </a:xfrm>
        </p:grpSpPr>
        <p:pic>
          <p:nvPicPr>
            <p:cNvPr id="14" name="Immagine 13">
              <a:extLst>
                <a:ext uri="{FF2B5EF4-FFF2-40B4-BE49-F238E27FC236}">
                  <a16:creationId xmlns:a16="http://schemas.microsoft.com/office/drawing/2014/main" id="{51DABA95-4823-4D5C-A9F5-3CB3B56B58F1}"/>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15" name="Gruppo 14">
              <a:extLst>
                <a:ext uri="{FF2B5EF4-FFF2-40B4-BE49-F238E27FC236}">
                  <a16:creationId xmlns:a16="http://schemas.microsoft.com/office/drawing/2014/main" id="{E6CA7631-A5D3-4CBA-861A-9899328FEEB0}"/>
                </a:ext>
              </a:extLst>
            </p:cNvPr>
            <p:cNvGrpSpPr/>
            <p:nvPr/>
          </p:nvGrpSpPr>
          <p:grpSpPr>
            <a:xfrm>
              <a:off x="2903424" y="230872"/>
              <a:ext cx="1389573" cy="599010"/>
              <a:chOff x="2981720" y="122642"/>
              <a:chExt cx="1389573" cy="599010"/>
            </a:xfrm>
          </p:grpSpPr>
          <p:pic>
            <p:nvPicPr>
              <p:cNvPr id="16" name="Picture 2" descr="ITN Inspire Logo">
                <a:extLst>
                  <a:ext uri="{FF2B5EF4-FFF2-40B4-BE49-F238E27FC236}">
                    <a16:creationId xmlns:a16="http://schemas.microsoft.com/office/drawing/2014/main" id="{AFEE0A30-D038-43AC-A611-CD69BD8E80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TN Inspire Logo">
                <a:extLst>
                  <a:ext uri="{FF2B5EF4-FFF2-40B4-BE49-F238E27FC236}">
                    <a16:creationId xmlns:a16="http://schemas.microsoft.com/office/drawing/2014/main" id="{03A8DA61-CC9E-4500-8D50-4399D0C58F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8" name="Immagine 7">
            <a:extLst>
              <a:ext uri="{FF2B5EF4-FFF2-40B4-BE49-F238E27FC236}">
                <a16:creationId xmlns:a16="http://schemas.microsoft.com/office/drawing/2014/main" id="{FE24AA70-0151-4DDD-B1CB-6F28B3FB22F0}"/>
              </a:ext>
            </a:extLst>
          </p:cNvPr>
          <p:cNvPicPr>
            <a:picLocks noChangeAspect="1"/>
          </p:cNvPicPr>
          <p:nvPr/>
        </p:nvPicPr>
        <p:blipFill>
          <a:blip r:embed="rId6"/>
          <a:stretch>
            <a:fillRect/>
          </a:stretch>
        </p:blipFill>
        <p:spPr>
          <a:xfrm>
            <a:off x="748768" y="2758349"/>
            <a:ext cx="7968233" cy="3473870"/>
          </a:xfrm>
          <a:prstGeom prst="rect">
            <a:avLst/>
          </a:prstGeom>
        </p:spPr>
      </p:pic>
      <p:graphicFrame>
        <p:nvGraphicFramePr>
          <p:cNvPr id="17" name="Tabella 6">
            <a:extLst>
              <a:ext uri="{FF2B5EF4-FFF2-40B4-BE49-F238E27FC236}">
                <a16:creationId xmlns:a16="http://schemas.microsoft.com/office/drawing/2014/main" id="{69B32092-4C1A-4C65-B196-41DF6EA54D68}"/>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Fragility</a:t>
                      </a:r>
                      <a:r>
                        <a:rPr lang="it-IT" sz="1800" b="1" i="0" u="none" kern="1200" dirty="0">
                          <a:solidFill>
                            <a:schemeClr val="bg1"/>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pic>
        <p:nvPicPr>
          <p:cNvPr id="3" name="Immagine 2">
            <a:extLst>
              <a:ext uri="{FF2B5EF4-FFF2-40B4-BE49-F238E27FC236}">
                <a16:creationId xmlns:a16="http://schemas.microsoft.com/office/drawing/2014/main" id="{CD2536AE-767B-466D-8161-7B001EE8338C}"/>
              </a:ext>
            </a:extLst>
          </p:cNvPr>
          <p:cNvPicPr>
            <a:picLocks noChangeAspect="1"/>
          </p:cNvPicPr>
          <p:nvPr/>
        </p:nvPicPr>
        <p:blipFill rotWithShape="1">
          <a:blip r:embed="rId7"/>
          <a:srcRect t="4790" b="1786"/>
          <a:stretch/>
        </p:blipFill>
        <p:spPr>
          <a:xfrm>
            <a:off x="606515" y="2798544"/>
            <a:ext cx="8276232" cy="3523764"/>
          </a:xfrm>
          <a:prstGeom prst="rect">
            <a:avLst/>
          </a:prstGeom>
        </p:spPr>
      </p:pic>
    </p:spTree>
    <p:extLst>
      <p:ext uri="{BB962C8B-B14F-4D97-AF65-F5344CB8AC3E}">
        <p14:creationId xmlns:p14="http://schemas.microsoft.com/office/powerpoint/2010/main" val="35961606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784E164-1C1C-4FDE-A02B-DE237D66729F}"/>
              </a:ext>
            </a:extLst>
          </p:cNvPr>
          <p:cNvSpPr>
            <a:spLocks noGrp="1"/>
          </p:cNvSpPr>
          <p:nvPr>
            <p:ph type="body" sz="quarter" idx="10"/>
          </p:nvPr>
        </p:nvSpPr>
        <p:spPr>
          <a:xfrm>
            <a:off x="0" y="3554233"/>
            <a:ext cx="12192000" cy="1585935"/>
          </a:xfrm>
        </p:spPr>
        <p:txBody>
          <a:bodyPr/>
          <a:lstStyle/>
          <a:p>
            <a:r>
              <a:rPr lang="en-US" dirty="0">
                <a:latin typeface="Adobe Caslon Pro"/>
              </a:rPr>
              <a:t>References</a:t>
            </a:r>
            <a:endParaRPr lang="it-IT" dirty="0">
              <a:latin typeface="Adobe Caslon Pro"/>
            </a:endParaRPr>
          </a:p>
        </p:txBody>
      </p:sp>
      <p:sp>
        <p:nvSpPr>
          <p:cNvPr id="6" name="Segnaposto testo 5">
            <a:extLst>
              <a:ext uri="{FF2B5EF4-FFF2-40B4-BE49-F238E27FC236}">
                <a16:creationId xmlns:a16="http://schemas.microsoft.com/office/drawing/2014/main" id="{55549800-D392-4DE4-A4C5-219D7613A401}"/>
              </a:ext>
            </a:extLst>
          </p:cNvPr>
          <p:cNvSpPr>
            <a:spLocks noGrp="1"/>
          </p:cNvSpPr>
          <p:nvPr>
            <p:ph type="body" sz="quarter" idx="13"/>
          </p:nvPr>
        </p:nvSpPr>
        <p:spPr/>
        <p:txBody>
          <a:bodyPr/>
          <a:lstStyle/>
          <a:p>
            <a:r>
              <a:rPr lang="it-IT" dirty="0" err="1">
                <a:latin typeface="Adobe Caslon Pro"/>
              </a:rPr>
              <a:t>Ph.D</a:t>
            </a:r>
            <a:r>
              <a:rPr lang="it-IT" dirty="0">
                <a:latin typeface="Adobe Caslon Pro"/>
              </a:rPr>
              <a:t>. </a:t>
            </a:r>
            <a:r>
              <a:rPr lang="it-IT" dirty="0" err="1">
                <a:latin typeface="Adobe Caslon Pro"/>
              </a:rPr>
              <a:t>Student</a:t>
            </a:r>
            <a:r>
              <a:rPr lang="it-IT" dirty="0">
                <a:latin typeface="Adobe Caslon Pro"/>
              </a:rPr>
              <a:t> Chiara Nardin – </a:t>
            </a:r>
            <a:r>
              <a:rPr lang="it-IT" dirty="0" err="1">
                <a:latin typeface="Adobe Caslon Pro"/>
              </a:rPr>
              <a:t>M.Sc</a:t>
            </a:r>
            <a:r>
              <a:rPr lang="it-IT" dirty="0">
                <a:latin typeface="Adobe Caslon Pro"/>
              </a:rPr>
              <a:t>., Eng. in </a:t>
            </a:r>
            <a:r>
              <a:rPr lang="it-IT" dirty="0" err="1">
                <a:latin typeface="Adobe Caslon Pro"/>
              </a:rPr>
              <a:t>Civil</a:t>
            </a:r>
            <a:r>
              <a:rPr lang="it-IT" dirty="0">
                <a:latin typeface="Adobe Caslon Pro"/>
              </a:rPr>
              <a:t> </a:t>
            </a:r>
            <a:r>
              <a:rPr lang="it-IT" dirty="0" err="1">
                <a:latin typeface="Adobe Caslon Pro"/>
              </a:rPr>
              <a:t>Engineering</a:t>
            </a:r>
            <a:endParaRPr lang="it-IT" dirty="0">
              <a:latin typeface="Adobe Caslon Pro"/>
            </a:endParaRPr>
          </a:p>
        </p:txBody>
      </p:sp>
      <p:sp>
        <p:nvSpPr>
          <p:cNvPr id="2" name="CasellaDiTesto 1">
            <a:extLst>
              <a:ext uri="{FF2B5EF4-FFF2-40B4-BE49-F238E27FC236}">
                <a16:creationId xmlns:a16="http://schemas.microsoft.com/office/drawing/2014/main" id="{79482770-66EA-4421-9562-682964F229B9}"/>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7" name="Gruppo 6">
            <a:extLst>
              <a:ext uri="{FF2B5EF4-FFF2-40B4-BE49-F238E27FC236}">
                <a16:creationId xmlns:a16="http://schemas.microsoft.com/office/drawing/2014/main" id="{AEA00F96-08EE-41F2-86A3-E5606E2B118A}"/>
              </a:ext>
            </a:extLst>
          </p:cNvPr>
          <p:cNvGrpSpPr/>
          <p:nvPr/>
        </p:nvGrpSpPr>
        <p:grpSpPr>
          <a:xfrm>
            <a:off x="2903424" y="373469"/>
            <a:ext cx="1829461" cy="618073"/>
            <a:chOff x="2903424" y="211809"/>
            <a:chExt cx="1829461" cy="618073"/>
          </a:xfrm>
        </p:grpSpPr>
        <p:pic>
          <p:nvPicPr>
            <p:cNvPr id="8" name="Immagine 7">
              <a:extLst>
                <a:ext uri="{FF2B5EF4-FFF2-40B4-BE49-F238E27FC236}">
                  <a16:creationId xmlns:a16="http://schemas.microsoft.com/office/drawing/2014/main" id="{8C412B7B-6B64-4585-A720-7ADA9B3DBC8D}"/>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9" name="Gruppo 8">
              <a:extLst>
                <a:ext uri="{FF2B5EF4-FFF2-40B4-BE49-F238E27FC236}">
                  <a16:creationId xmlns:a16="http://schemas.microsoft.com/office/drawing/2014/main" id="{B637DC48-948B-41B6-8DD5-9591E59CF4E0}"/>
                </a:ext>
              </a:extLst>
            </p:cNvPr>
            <p:cNvGrpSpPr/>
            <p:nvPr/>
          </p:nvGrpSpPr>
          <p:grpSpPr>
            <a:xfrm>
              <a:off x="2903424" y="230872"/>
              <a:ext cx="1389573" cy="599010"/>
              <a:chOff x="2981720" y="122642"/>
              <a:chExt cx="1389573" cy="599010"/>
            </a:xfrm>
          </p:grpSpPr>
          <p:pic>
            <p:nvPicPr>
              <p:cNvPr id="10" name="Picture 2" descr="ITN Inspire Logo">
                <a:extLst>
                  <a:ext uri="{FF2B5EF4-FFF2-40B4-BE49-F238E27FC236}">
                    <a16:creationId xmlns:a16="http://schemas.microsoft.com/office/drawing/2014/main" id="{8AA2D55D-5BA2-43DB-B40C-2EF2E0F656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TN Inspire Logo">
                <a:extLst>
                  <a:ext uri="{FF2B5EF4-FFF2-40B4-BE49-F238E27FC236}">
                    <a16:creationId xmlns:a16="http://schemas.microsoft.com/office/drawing/2014/main" id="{BD31C4AB-A9E8-4AB7-AE00-8A6E4CE623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1474305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BBA2B41-43F7-4424-9C1C-DA49066144AB}"/>
              </a:ext>
            </a:extLst>
          </p:cNvPr>
          <p:cNvSpPr>
            <a:spLocks noGrp="1"/>
          </p:cNvSpPr>
          <p:nvPr>
            <p:ph type="body" sz="quarter" idx="11"/>
          </p:nvPr>
        </p:nvSpPr>
        <p:spPr/>
        <p:txBody>
          <a:bodyPr/>
          <a:lstStyle/>
          <a:p>
            <a:r>
              <a:rPr lang="it-IT" dirty="0" err="1">
                <a:latin typeface="Adobe Caslon Pro"/>
              </a:rPr>
              <a:t>References</a:t>
            </a:r>
            <a:r>
              <a:rPr lang="it-IT" dirty="0">
                <a:latin typeface="Adobe Caslon Pro"/>
              </a:rPr>
              <a:t>:</a:t>
            </a:r>
          </a:p>
        </p:txBody>
      </p:sp>
      <p:sp>
        <p:nvSpPr>
          <p:cNvPr id="3" name="Segnaposto testo 2">
            <a:extLst>
              <a:ext uri="{FF2B5EF4-FFF2-40B4-BE49-F238E27FC236}">
                <a16:creationId xmlns:a16="http://schemas.microsoft.com/office/drawing/2014/main" id="{5D7D93BD-A1CC-4FF0-97C1-25F02A65D33A}"/>
              </a:ext>
            </a:extLst>
          </p:cNvPr>
          <p:cNvSpPr>
            <a:spLocks noGrp="1"/>
          </p:cNvSpPr>
          <p:nvPr>
            <p:ph type="body" sz="quarter" idx="12"/>
          </p:nvPr>
        </p:nvSpPr>
        <p:spPr/>
        <p:txBody>
          <a:bodyPr/>
          <a:lstStyle/>
          <a:p>
            <a:pPr marL="285750" indent="-285750">
              <a:buFont typeface="Wingdings" panose="05000000000000000000" pitchFamily="2" charset="2"/>
              <a:buChar char="§"/>
            </a:pPr>
            <a:r>
              <a:rPr lang="en-GB" dirty="0">
                <a:latin typeface="Adobe Caslon Pro"/>
              </a:rPr>
              <a:t>Baker J. W. (2008). </a:t>
            </a:r>
            <a:r>
              <a:rPr lang="en-GB" i="1" dirty="0">
                <a:latin typeface="Adobe Caslon Pro"/>
              </a:rPr>
              <a:t>An Introduction to Probabilistic Seismic Hazard Analysis (PSHA)</a:t>
            </a:r>
            <a:r>
              <a:rPr lang="en-GB" dirty="0">
                <a:latin typeface="Adobe Caslon Pro"/>
              </a:rPr>
              <a:t>, White Paper, Version 1.3, 72 pp.</a:t>
            </a:r>
          </a:p>
          <a:p>
            <a:pPr marL="285750" indent="-285750">
              <a:buFont typeface="Wingdings" panose="05000000000000000000" pitchFamily="2" charset="2"/>
              <a:buChar char="§"/>
            </a:pPr>
            <a:r>
              <a:rPr lang="en-GB" dirty="0">
                <a:latin typeface="Adobe Caslon Pro"/>
              </a:rPr>
              <a:t>Kramer, S.L. (1996) </a:t>
            </a:r>
            <a:r>
              <a:rPr lang="en-GB" i="1" dirty="0">
                <a:latin typeface="Adobe Caslon Pro"/>
              </a:rPr>
              <a:t>Geotechnical earthquake engineering</a:t>
            </a:r>
            <a:r>
              <a:rPr lang="en-GB" dirty="0">
                <a:latin typeface="Adobe Caslon Pro"/>
              </a:rPr>
              <a:t>. Prentice Hall, Upper Saddle River, N.J.</a:t>
            </a:r>
          </a:p>
          <a:p>
            <a:pPr marL="285750" indent="-285750">
              <a:buFont typeface="Wingdings" panose="05000000000000000000" pitchFamily="2" charset="2"/>
              <a:buChar char="§"/>
            </a:pPr>
            <a:r>
              <a:rPr lang="en-GB" dirty="0">
                <a:latin typeface="Adobe Caslon Pro"/>
              </a:rPr>
              <a:t>Wells, D.L. and Coppersmith, K.J. (1994) </a:t>
            </a:r>
            <a:r>
              <a:rPr lang="en-GB" i="1" dirty="0">
                <a:latin typeface="Adobe Caslon Pro"/>
              </a:rPr>
              <a:t>New empirical relationships among magnitude, rupture length, rupture width, rupture area, and surface displacement.</a:t>
            </a:r>
            <a:r>
              <a:rPr lang="en-GB" dirty="0">
                <a:latin typeface="Adobe Caslon Pro"/>
              </a:rPr>
              <a:t> Bull. Seism. Soc. Am., 84, 974-1002.</a:t>
            </a:r>
          </a:p>
          <a:p>
            <a:pPr marL="285750" indent="-285750">
              <a:buFont typeface="Wingdings" panose="05000000000000000000" pitchFamily="2" charset="2"/>
              <a:buChar char="§"/>
            </a:pPr>
            <a:r>
              <a:rPr lang="en-GB" dirty="0">
                <a:latin typeface="Adobe Caslon Pro"/>
              </a:rPr>
              <a:t>Cornell, C.A. (1968). </a:t>
            </a:r>
            <a:r>
              <a:rPr lang="en-GB" i="1" dirty="0">
                <a:latin typeface="Adobe Caslon Pro"/>
              </a:rPr>
              <a:t>Engineering seismic risk analysis</a:t>
            </a:r>
            <a:r>
              <a:rPr lang="en-GB" dirty="0">
                <a:latin typeface="Adobe Caslon Pro"/>
              </a:rPr>
              <a:t>, Bull. Seism. Soc. Am., 58, 1583-1606.</a:t>
            </a:r>
          </a:p>
          <a:p>
            <a:pPr marL="285750" indent="-285750">
              <a:buFont typeface="Wingdings" panose="05000000000000000000" pitchFamily="2" charset="2"/>
              <a:buChar char="§"/>
            </a:pPr>
            <a:r>
              <a:rPr lang="it-IT" dirty="0">
                <a:latin typeface="Adobe Caslon Pro"/>
              </a:rPr>
              <a:t>Broccardo, M. (2018) </a:t>
            </a:r>
            <a:r>
              <a:rPr lang="en-GB" i="1" dirty="0">
                <a:latin typeface="Adobe Caslon Pro"/>
              </a:rPr>
              <a:t>Probabilistic seismic risk analysis for civil systems</a:t>
            </a:r>
            <a:r>
              <a:rPr lang="en-GB" dirty="0">
                <a:latin typeface="Adobe Caslon Pro"/>
              </a:rPr>
              <a:t>, Lecture Notes</a:t>
            </a:r>
          </a:p>
          <a:p>
            <a:pPr marL="285750" indent="-285750">
              <a:buFont typeface="Wingdings" panose="05000000000000000000" pitchFamily="2" charset="2"/>
              <a:buChar char="§"/>
            </a:pPr>
            <a:r>
              <a:rPr lang="it-IT" dirty="0">
                <a:latin typeface="Adobe Caslon Pro"/>
              </a:rPr>
              <a:t>Stucchi M., Meletti C., Montaldo V., </a:t>
            </a:r>
            <a:r>
              <a:rPr lang="it-IT" dirty="0" err="1">
                <a:latin typeface="Adobe Caslon Pro"/>
              </a:rPr>
              <a:t>Akinci</a:t>
            </a:r>
            <a:r>
              <a:rPr lang="it-IT" dirty="0">
                <a:latin typeface="Adobe Caslon Pro"/>
              </a:rPr>
              <a:t> A., Faccioli E., Gasperini P., </a:t>
            </a:r>
            <a:r>
              <a:rPr lang="it-IT" dirty="0" err="1">
                <a:latin typeface="Adobe Caslon Pro"/>
              </a:rPr>
              <a:t>Malagnini</a:t>
            </a:r>
            <a:r>
              <a:rPr lang="it-IT" dirty="0">
                <a:latin typeface="Adobe Caslon Pro"/>
              </a:rPr>
              <a:t> L., Valensise G. (2004). </a:t>
            </a:r>
            <a:r>
              <a:rPr lang="it-IT" i="1" dirty="0">
                <a:latin typeface="Adobe Caslon Pro"/>
              </a:rPr>
              <a:t>Pericolosità sismica di riferimento per il territorio nazionale MPS04.</a:t>
            </a:r>
            <a:r>
              <a:rPr lang="it-IT" dirty="0">
                <a:latin typeface="Adobe Caslon Pro"/>
              </a:rPr>
              <a:t> Istituto Nazionale di Geofisica e Vulcanologia (INGV). https://doi.org/10.13127/sh/mps04/ag</a:t>
            </a:r>
            <a:r>
              <a:rPr lang="en-GB" dirty="0">
                <a:latin typeface="Adobe Caslon Pro"/>
              </a:rPr>
              <a:t>Kramer, S.L. (1996) Geotechnical earthquake engineering. Prentice Hall, Upper Saddle River, N.J.</a:t>
            </a:r>
          </a:p>
          <a:p>
            <a:pPr marL="285750" indent="-285750">
              <a:buFont typeface="Wingdings" panose="05000000000000000000" pitchFamily="2" charset="2"/>
              <a:buChar char="§"/>
            </a:pPr>
            <a:r>
              <a:rPr lang="en-GB" dirty="0">
                <a:latin typeface="Adobe Caslon Pro"/>
                <a:hlinkClick r:id="rId2"/>
              </a:rPr>
              <a:t>http://zonesismiche.mi.ingv.it/</a:t>
            </a:r>
            <a:r>
              <a:rPr lang="en-GB" dirty="0">
                <a:latin typeface="Adobe Caslon Pro"/>
              </a:rPr>
              <a:t> </a:t>
            </a:r>
            <a:r>
              <a:rPr lang="en-GB" dirty="0">
                <a:latin typeface="Adobe Caslon Pro"/>
                <a:sym typeface="Wingdings" panose="05000000000000000000" pitchFamily="2" charset="2"/>
              </a:rPr>
              <a:t> Italian database </a:t>
            </a:r>
            <a:endParaRPr lang="it-IT" dirty="0">
              <a:latin typeface="Adobe Caslon Pro"/>
            </a:endParaRPr>
          </a:p>
          <a:p>
            <a:pPr marL="285750" indent="-285750">
              <a:buFont typeface="Wingdings" panose="05000000000000000000" pitchFamily="2" charset="2"/>
              <a:buChar char="§"/>
            </a:pPr>
            <a:endParaRPr lang="it-IT"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68</a:t>
            </a:fld>
            <a:endParaRPr lang="it-IT" dirty="0">
              <a:latin typeface="Adobe Caslon Pro"/>
            </a:endParaRPr>
          </a:p>
        </p:txBody>
      </p:sp>
      <p:sp>
        <p:nvSpPr>
          <p:cNvPr id="9" name="CasellaDiTesto 8">
            <a:extLst>
              <a:ext uri="{FF2B5EF4-FFF2-40B4-BE49-F238E27FC236}">
                <a16:creationId xmlns:a16="http://schemas.microsoft.com/office/drawing/2014/main" id="{5776E4E5-E0CE-4B94-A2A9-E6E15A22C2FB}"/>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10" name="Gruppo 9">
            <a:extLst>
              <a:ext uri="{FF2B5EF4-FFF2-40B4-BE49-F238E27FC236}">
                <a16:creationId xmlns:a16="http://schemas.microsoft.com/office/drawing/2014/main" id="{7C1B686F-FDBF-4CDC-9EAF-EFCA04172F13}"/>
              </a:ext>
            </a:extLst>
          </p:cNvPr>
          <p:cNvGrpSpPr/>
          <p:nvPr/>
        </p:nvGrpSpPr>
        <p:grpSpPr>
          <a:xfrm>
            <a:off x="2903424" y="373469"/>
            <a:ext cx="1829461" cy="618073"/>
            <a:chOff x="2903424" y="211809"/>
            <a:chExt cx="1829461" cy="618073"/>
          </a:xfrm>
        </p:grpSpPr>
        <p:pic>
          <p:nvPicPr>
            <p:cNvPr id="11" name="Immagine 10">
              <a:extLst>
                <a:ext uri="{FF2B5EF4-FFF2-40B4-BE49-F238E27FC236}">
                  <a16:creationId xmlns:a16="http://schemas.microsoft.com/office/drawing/2014/main" id="{0000CA16-06B8-4165-B147-5E6E87F34DD1}"/>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12" name="Gruppo 11">
              <a:extLst>
                <a:ext uri="{FF2B5EF4-FFF2-40B4-BE49-F238E27FC236}">
                  <a16:creationId xmlns:a16="http://schemas.microsoft.com/office/drawing/2014/main" id="{80CA1E69-DE05-4641-91DF-178F335B916B}"/>
                </a:ext>
              </a:extLst>
            </p:cNvPr>
            <p:cNvGrpSpPr/>
            <p:nvPr/>
          </p:nvGrpSpPr>
          <p:grpSpPr>
            <a:xfrm>
              <a:off x="2903424" y="230872"/>
              <a:ext cx="1389573" cy="599010"/>
              <a:chOff x="2981720" y="122642"/>
              <a:chExt cx="1389573" cy="599010"/>
            </a:xfrm>
          </p:grpSpPr>
          <p:pic>
            <p:nvPicPr>
              <p:cNvPr id="13" name="Picture 2" descr="ITN Inspire Logo">
                <a:extLst>
                  <a:ext uri="{FF2B5EF4-FFF2-40B4-BE49-F238E27FC236}">
                    <a16:creationId xmlns:a16="http://schemas.microsoft.com/office/drawing/2014/main" id="{5D1C5082-2878-4DC0-B380-6F809C16459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TN Inspire Logo">
                <a:extLst>
                  <a:ext uri="{FF2B5EF4-FFF2-40B4-BE49-F238E27FC236}">
                    <a16:creationId xmlns:a16="http://schemas.microsoft.com/office/drawing/2014/main" id="{D52830C2-F746-46A6-9F81-F1AD9F1E49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5" name="Tabella 6">
            <a:extLst>
              <a:ext uri="{FF2B5EF4-FFF2-40B4-BE49-F238E27FC236}">
                <a16:creationId xmlns:a16="http://schemas.microsoft.com/office/drawing/2014/main" id="{BA8AB0A4-844C-4C24-A418-9F97FEADA093}"/>
              </a:ext>
            </a:extLst>
          </p:cNvPr>
          <p:cNvGraphicFramePr>
            <a:graphicFrameLocks noGrp="1"/>
          </p:cNvGraphicFramePr>
          <p:nvPr>
            <p:extLst>
              <p:ext uri="{D42A27DB-BD31-4B8C-83A1-F6EECF244321}">
                <p14:modId xmlns:p14="http://schemas.microsoft.com/office/powerpoint/2010/main" val="3311009545"/>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References</a:t>
                      </a:r>
                      <a:endParaRPr lang="it-IT" sz="1800" b="1" i="0" u="none" kern="1200" dirty="0">
                        <a:solidFill>
                          <a:schemeClr val="bg1"/>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41711229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BBA2B41-43F7-4424-9C1C-DA49066144AB}"/>
              </a:ext>
            </a:extLst>
          </p:cNvPr>
          <p:cNvSpPr>
            <a:spLocks noGrp="1"/>
          </p:cNvSpPr>
          <p:nvPr>
            <p:ph type="body" sz="quarter" idx="11"/>
          </p:nvPr>
        </p:nvSpPr>
        <p:spPr/>
        <p:txBody>
          <a:bodyPr/>
          <a:lstStyle/>
          <a:p>
            <a:r>
              <a:rPr lang="it-IT" dirty="0" err="1">
                <a:latin typeface="Adobe Caslon Pro"/>
              </a:rPr>
              <a:t>References</a:t>
            </a:r>
            <a:r>
              <a:rPr lang="it-IT" dirty="0">
                <a:latin typeface="Adobe Caslon Pro"/>
              </a:rPr>
              <a:t>:</a:t>
            </a:r>
          </a:p>
        </p:txBody>
      </p:sp>
      <p:sp>
        <p:nvSpPr>
          <p:cNvPr id="3" name="Segnaposto testo 2">
            <a:extLst>
              <a:ext uri="{FF2B5EF4-FFF2-40B4-BE49-F238E27FC236}">
                <a16:creationId xmlns:a16="http://schemas.microsoft.com/office/drawing/2014/main" id="{5D7D93BD-A1CC-4FF0-97C1-25F02A65D33A}"/>
              </a:ext>
            </a:extLst>
          </p:cNvPr>
          <p:cNvSpPr>
            <a:spLocks noGrp="1"/>
          </p:cNvSpPr>
          <p:nvPr>
            <p:ph type="body" sz="quarter" idx="12"/>
          </p:nvPr>
        </p:nvSpPr>
        <p:spPr/>
        <p:txBody>
          <a:bodyPr/>
          <a:lstStyle/>
          <a:p>
            <a:pPr marL="285750" indent="-285750">
              <a:buFont typeface="Wingdings" panose="05000000000000000000" pitchFamily="2" charset="2"/>
              <a:buChar char="§"/>
            </a:pPr>
            <a:r>
              <a:rPr lang="en-US" dirty="0">
                <a:latin typeface="Adobe Caslon Pro"/>
              </a:rPr>
              <a:t>Mackie, K &amp; </a:t>
            </a:r>
            <a:r>
              <a:rPr lang="en-US" dirty="0" err="1">
                <a:latin typeface="Adobe Caslon Pro"/>
              </a:rPr>
              <a:t>Stojadinovic</a:t>
            </a:r>
            <a:r>
              <a:rPr lang="en-US" dirty="0">
                <a:latin typeface="Adobe Caslon Pro"/>
              </a:rPr>
              <a:t>, </a:t>
            </a:r>
            <a:r>
              <a:rPr lang="en-US" dirty="0" err="1">
                <a:latin typeface="Adobe Caslon Pro"/>
              </a:rPr>
              <a:t>Bozidar</a:t>
            </a:r>
            <a:r>
              <a:rPr lang="en-US" dirty="0">
                <a:latin typeface="Adobe Caslon Pro"/>
              </a:rPr>
              <a:t>. (2003). </a:t>
            </a:r>
            <a:r>
              <a:rPr lang="en-US" i="1" dirty="0">
                <a:latin typeface="Adobe Caslon Pro"/>
              </a:rPr>
              <a:t>Seismic Demands for Performance-Based Design of Bridges.</a:t>
            </a:r>
          </a:p>
          <a:p>
            <a:pPr marL="285750" indent="-285750">
              <a:buFont typeface="Wingdings" panose="05000000000000000000" pitchFamily="2" charset="2"/>
              <a:buChar char="§"/>
            </a:pPr>
            <a:r>
              <a:rPr lang="en-US" altLang="it-IT" sz="1800" dirty="0" err="1">
                <a:latin typeface="Adobe Caslon Pro"/>
              </a:rPr>
              <a:t>Bursi</a:t>
            </a:r>
            <a:r>
              <a:rPr lang="en-US" altLang="it-IT" sz="1800" dirty="0">
                <a:latin typeface="Adobe Caslon Pro"/>
              </a:rPr>
              <a:t>, </a:t>
            </a:r>
            <a:r>
              <a:rPr lang="en-US" altLang="it-IT" sz="1800" dirty="0" err="1">
                <a:latin typeface="Adobe Caslon Pro"/>
              </a:rPr>
              <a:t>Pucinotti</a:t>
            </a:r>
            <a:r>
              <a:rPr lang="en-US" altLang="it-IT" sz="1800" dirty="0">
                <a:latin typeface="Adobe Caslon Pro"/>
              </a:rPr>
              <a:t>, </a:t>
            </a:r>
            <a:r>
              <a:rPr lang="en-US" altLang="it-IT" sz="1800" dirty="0" err="1">
                <a:latin typeface="Adobe Caslon Pro"/>
              </a:rPr>
              <a:t>Tondini</a:t>
            </a:r>
            <a:r>
              <a:rPr lang="en-US" altLang="it-IT" sz="1800" dirty="0">
                <a:latin typeface="Adobe Caslon Pro"/>
              </a:rPr>
              <a:t>, </a:t>
            </a:r>
            <a:r>
              <a:rPr lang="en-US" altLang="it-IT" sz="1800" dirty="0" err="1">
                <a:latin typeface="Adobe Caslon Pro"/>
              </a:rPr>
              <a:t>Zanon</a:t>
            </a:r>
            <a:r>
              <a:rPr lang="en-US" altLang="it-IT" sz="1800" dirty="0">
                <a:latin typeface="Adobe Caslon Pro"/>
              </a:rPr>
              <a:t>, </a:t>
            </a:r>
            <a:r>
              <a:rPr lang="en-US" altLang="it-IT" sz="1800" i="1" dirty="0">
                <a:latin typeface="Adobe Caslon Pro"/>
              </a:rPr>
              <a:t>Tests and model calibration of high strength steel tubular beam-to-column and column-base composite joints for moment-resisting structures</a:t>
            </a:r>
            <a:r>
              <a:rPr lang="en-US" altLang="it-IT" sz="1800" dirty="0">
                <a:latin typeface="Adobe Caslon Pro"/>
              </a:rPr>
              <a:t>, Earthquake Engineering and Structural Dynamics, (2015).</a:t>
            </a:r>
            <a:endParaRPr lang="it-IT" altLang="it-IT" sz="1800" i="1" dirty="0">
              <a:latin typeface="Adobe Caslon Pro"/>
            </a:endParaRPr>
          </a:p>
          <a:p>
            <a:pPr marL="285750" indent="-285750">
              <a:buFont typeface="Wingdings" panose="05000000000000000000" pitchFamily="2" charset="2"/>
              <a:buChar char="§"/>
            </a:pPr>
            <a:r>
              <a:rPr lang="en-US" dirty="0">
                <a:latin typeface="Adobe Caslon Pro"/>
              </a:rPr>
              <a:t> </a:t>
            </a:r>
            <a:r>
              <a:rPr lang="it-IT" dirty="0">
                <a:latin typeface="Adobe Caslon Pro"/>
              </a:rPr>
              <a:t>Broccardo, M. (2018) </a:t>
            </a:r>
            <a:r>
              <a:rPr lang="en-GB" i="1" dirty="0">
                <a:latin typeface="Adobe Caslon Pro"/>
              </a:rPr>
              <a:t>Probabilistic seismic risk analysis for civil systems</a:t>
            </a:r>
            <a:r>
              <a:rPr lang="en-GB" dirty="0">
                <a:latin typeface="Adobe Caslon Pro"/>
              </a:rPr>
              <a:t>, Lecture Notes</a:t>
            </a:r>
          </a:p>
          <a:p>
            <a:pPr marL="285750" indent="-285750">
              <a:buFont typeface="Wingdings" panose="05000000000000000000" pitchFamily="2" charset="2"/>
              <a:buChar char="§"/>
            </a:pPr>
            <a:r>
              <a:rPr lang="en-US" dirty="0" err="1">
                <a:latin typeface="Adobe Caslon Pro"/>
              </a:rPr>
              <a:t>Charalampakis</a:t>
            </a:r>
            <a:r>
              <a:rPr lang="en-US" dirty="0">
                <a:latin typeface="Adobe Caslon Pro"/>
              </a:rPr>
              <a:t>, A. &amp; </a:t>
            </a:r>
            <a:r>
              <a:rPr lang="en-US" dirty="0" err="1">
                <a:latin typeface="Adobe Caslon Pro"/>
              </a:rPr>
              <a:t>Koumousis,V</a:t>
            </a:r>
            <a:r>
              <a:rPr lang="en-US" dirty="0">
                <a:latin typeface="Adobe Caslon Pro"/>
              </a:rPr>
              <a:t>. (2010). </a:t>
            </a:r>
            <a:r>
              <a:rPr lang="en-US" i="1" dirty="0">
                <a:latin typeface="Adobe Caslon Pro"/>
              </a:rPr>
              <a:t>Parameters of </a:t>
            </a:r>
            <a:r>
              <a:rPr lang="en-US" i="1" dirty="0" err="1">
                <a:latin typeface="Adobe Caslon Pro"/>
              </a:rPr>
              <a:t>Bouc</a:t>
            </a:r>
            <a:r>
              <a:rPr lang="en-US" i="1" dirty="0">
                <a:latin typeface="Adobe Caslon Pro"/>
              </a:rPr>
              <a:t>–Wen Model Revisited</a:t>
            </a:r>
            <a:r>
              <a:rPr lang="en-US" dirty="0">
                <a:latin typeface="Adobe Caslon Pro"/>
              </a:rPr>
              <a:t>, Applied Mechanics.</a:t>
            </a:r>
          </a:p>
          <a:p>
            <a:pPr marL="285750" indent="-285750">
              <a:buFont typeface="Wingdings" panose="05000000000000000000" pitchFamily="2" charset="2"/>
              <a:buChar char="§"/>
            </a:pPr>
            <a:r>
              <a:rPr lang="en-US" dirty="0" err="1">
                <a:latin typeface="Adobe Caslon Pro"/>
              </a:rPr>
              <a:t>Haukaas</a:t>
            </a:r>
            <a:r>
              <a:rPr lang="en-US" dirty="0">
                <a:latin typeface="Adobe Caslon Pro"/>
              </a:rPr>
              <a:t>, T. &amp; Der </a:t>
            </a:r>
            <a:r>
              <a:rPr lang="en-US" dirty="0" err="1">
                <a:latin typeface="Adobe Caslon Pro"/>
              </a:rPr>
              <a:t>Kiureghian</a:t>
            </a:r>
            <a:r>
              <a:rPr lang="en-US" dirty="0">
                <a:latin typeface="Adobe Caslon Pro"/>
              </a:rPr>
              <a:t>, A. (2004). </a:t>
            </a:r>
            <a:r>
              <a:rPr lang="en-US" i="1" dirty="0">
                <a:latin typeface="Adobe Caslon Pro"/>
              </a:rPr>
              <a:t>Finite Element Reliability and Sensitivity Methods for Performance-Based Earthquake Engineering</a:t>
            </a:r>
            <a:r>
              <a:rPr lang="en-US" dirty="0">
                <a:latin typeface="Adobe Caslon Pro"/>
              </a:rPr>
              <a:t>, tech. rep., PEER - Pacific Earthquake Engineering Research Center.</a:t>
            </a:r>
            <a:endParaRPr lang="en-GB" dirty="0">
              <a:latin typeface="Adobe Caslon Pro"/>
            </a:endParaRPr>
          </a:p>
          <a:p>
            <a:endParaRPr lang="it-IT" dirty="0">
              <a:latin typeface="Adobe Caslon Pro"/>
            </a:endParaRPr>
          </a:p>
        </p:txBody>
      </p:sp>
      <p:sp>
        <p:nvSpPr>
          <p:cNvPr id="5" name="Segnaposto numero diapositiva 4"/>
          <p:cNvSpPr>
            <a:spLocks noGrp="1"/>
          </p:cNvSpPr>
          <p:nvPr>
            <p:ph type="sldNum" sz="quarter" idx="13"/>
          </p:nvPr>
        </p:nvSpPr>
        <p:spPr/>
        <p:txBody>
          <a:bodyPr/>
          <a:lstStyle/>
          <a:p>
            <a:pPr>
              <a:defRPr/>
            </a:pPr>
            <a:fld id="{A631CAC9-17CC-4C26-87EE-1DC450F80871}" type="slidenum">
              <a:rPr lang="it-IT" smtClean="0">
                <a:latin typeface="Adobe Caslon Pro"/>
              </a:rPr>
              <a:pPr>
                <a:defRPr/>
              </a:pPr>
              <a:t>69</a:t>
            </a:fld>
            <a:endParaRPr lang="it-IT" dirty="0">
              <a:latin typeface="Adobe Caslon Pro"/>
            </a:endParaRPr>
          </a:p>
        </p:txBody>
      </p:sp>
      <p:sp>
        <p:nvSpPr>
          <p:cNvPr id="9" name="CasellaDiTesto 8">
            <a:extLst>
              <a:ext uri="{FF2B5EF4-FFF2-40B4-BE49-F238E27FC236}">
                <a16:creationId xmlns:a16="http://schemas.microsoft.com/office/drawing/2014/main" id="{5776E4E5-E0CE-4B94-A2A9-E6E15A22C2FB}"/>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2"/>
              </a:rPr>
              <a:t>chiara.nardin@unitn.it</a:t>
            </a:r>
            <a:endParaRPr lang="it-IT" sz="1400" dirty="0">
              <a:latin typeface="Adobe Caslon Pro"/>
            </a:endParaRPr>
          </a:p>
        </p:txBody>
      </p:sp>
      <p:grpSp>
        <p:nvGrpSpPr>
          <p:cNvPr id="10" name="Gruppo 9">
            <a:extLst>
              <a:ext uri="{FF2B5EF4-FFF2-40B4-BE49-F238E27FC236}">
                <a16:creationId xmlns:a16="http://schemas.microsoft.com/office/drawing/2014/main" id="{7C1B686F-FDBF-4CDC-9EAF-EFCA04172F13}"/>
              </a:ext>
            </a:extLst>
          </p:cNvPr>
          <p:cNvGrpSpPr/>
          <p:nvPr/>
        </p:nvGrpSpPr>
        <p:grpSpPr>
          <a:xfrm>
            <a:off x="2903424" y="373469"/>
            <a:ext cx="1829461" cy="618073"/>
            <a:chOff x="2903424" y="211809"/>
            <a:chExt cx="1829461" cy="618073"/>
          </a:xfrm>
        </p:grpSpPr>
        <p:pic>
          <p:nvPicPr>
            <p:cNvPr id="11" name="Immagine 10">
              <a:extLst>
                <a:ext uri="{FF2B5EF4-FFF2-40B4-BE49-F238E27FC236}">
                  <a16:creationId xmlns:a16="http://schemas.microsoft.com/office/drawing/2014/main" id="{0000CA16-06B8-4165-B147-5E6E87F34DD1}"/>
                </a:ext>
              </a:extLst>
            </p:cNvPr>
            <p:cNvPicPr>
              <a:picLocks noChangeAspect="1"/>
            </p:cNvPicPr>
            <p:nvPr/>
          </p:nvPicPr>
          <p:blipFill rotWithShape="1">
            <a:blip r:embed="rId3"/>
            <a:srcRect l="41248" b="12747"/>
            <a:stretch/>
          </p:blipFill>
          <p:spPr>
            <a:xfrm>
              <a:off x="3588051" y="211809"/>
              <a:ext cx="1144834" cy="326585"/>
            </a:xfrm>
            <a:prstGeom prst="rect">
              <a:avLst/>
            </a:prstGeom>
          </p:spPr>
        </p:pic>
        <p:grpSp>
          <p:nvGrpSpPr>
            <p:cNvPr id="12" name="Gruppo 11">
              <a:extLst>
                <a:ext uri="{FF2B5EF4-FFF2-40B4-BE49-F238E27FC236}">
                  <a16:creationId xmlns:a16="http://schemas.microsoft.com/office/drawing/2014/main" id="{80CA1E69-DE05-4641-91DF-178F335B916B}"/>
                </a:ext>
              </a:extLst>
            </p:cNvPr>
            <p:cNvGrpSpPr/>
            <p:nvPr/>
          </p:nvGrpSpPr>
          <p:grpSpPr>
            <a:xfrm>
              <a:off x="2903424" y="230872"/>
              <a:ext cx="1389573" cy="599010"/>
              <a:chOff x="2981720" y="122642"/>
              <a:chExt cx="1389573" cy="599010"/>
            </a:xfrm>
          </p:grpSpPr>
          <p:pic>
            <p:nvPicPr>
              <p:cNvPr id="13" name="Picture 2" descr="ITN Inspire Logo">
                <a:extLst>
                  <a:ext uri="{FF2B5EF4-FFF2-40B4-BE49-F238E27FC236}">
                    <a16:creationId xmlns:a16="http://schemas.microsoft.com/office/drawing/2014/main" id="{5D1C5082-2878-4DC0-B380-6F809C1645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TN Inspire Logo">
                <a:extLst>
                  <a:ext uri="{FF2B5EF4-FFF2-40B4-BE49-F238E27FC236}">
                    <a16:creationId xmlns:a16="http://schemas.microsoft.com/office/drawing/2014/main" id="{D52830C2-F746-46A6-9F81-F1AD9F1E49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5" name="Tabella 6">
            <a:extLst>
              <a:ext uri="{FF2B5EF4-FFF2-40B4-BE49-F238E27FC236}">
                <a16:creationId xmlns:a16="http://schemas.microsoft.com/office/drawing/2014/main" id="{BA8AB0A4-844C-4C24-A418-9F97FEADA093}"/>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0">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References</a:t>
                      </a:r>
                      <a:endParaRPr lang="it-IT" sz="1800" b="1" i="0" u="none" kern="1200" dirty="0">
                        <a:solidFill>
                          <a:schemeClr val="bg1"/>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4218308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7</a:t>
            </a:fld>
            <a:endParaRPr lang="it-IT" dirty="0">
              <a:latin typeface="Adobe Caslon Pro"/>
            </a:endParaRPr>
          </a:p>
        </p:txBody>
      </p:sp>
      <p:graphicFrame>
        <p:nvGraphicFramePr>
          <p:cNvPr id="5" name="Tabella 6">
            <a:extLst>
              <a:ext uri="{FF2B5EF4-FFF2-40B4-BE49-F238E27FC236}">
                <a16:creationId xmlns:a16="http://schemas.microsoft.com/office/drawing/2014/main" id="{4E2983C5-5298-4039-8AE4-A9BA96F3EF75}"/>
              </a:ext>
            </a:extLst>
          </p:cNvPr>
          <p:cNvGraphicFramePr>
            <a:graphicFrameLocks noGrp="1"/>
          </p:cNvGraphicFramePr>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b="1" i="0" u="none" kern="1200" dirty="0" err="1">
                          <a:solidFill>
                            <a:schemeClr val="bg1"/>
                          </a:solidFill>
                          <a:latin typeface="Adobe Caslon Pro"/>
                          <a:ea typeface="+mn-ea"/>
                          <a:cs typeface="Arial" panose="020B0604020202020204" pitchFamily="34" charset="0"/>
                        </a:rPr>
                        <a:t>Introduction</a:t>
                      </a:r>
                      <a:endParaRPr lang="it-IT" sz="1800" b="1" i="0" u="none" kern="1200" dirty="0">
                        <a:solidFill>
                          <a:schemeClr val="bg1"/>
                        </a:solidFill>
                        <a:latin typeface="Adobe Caslon Pro"/>
                        <a:ea typeface="+mn-ea"/>
                        <a:cs typeface="Arial" panose="020B0604020202020204" pitchFamily="34" charset="0"/>
                      </a:endParaRP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Probabilistic</a:t>
                      </a:r>
                      <a:r>
                        <a:rPr lang="it-IT" sz="1800" i="1" kern="1200" dirty="0">
                          <a:solidFill>
                            <a:schemeClr val="bg2">
                              <a:lumMod val="90000"/>
                            </a:schemeClr>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grpSp>
        <p:nvGrpSpPr>
          <p:cNvPr id="28" name="Gruppo 27">
            <a:extLst>
              <a:ext uri="{FF2B5EF4-FFF2-40B4-BE49-F238E27FC236}">
                <a16:creationId xmlns:a16="http://schemas.microsoft.com/office/drawing/2014/main" id="{B622D837-5877-4084-B587-113240DC2C94}"/>
              </a:ext>
            </a:extLst>
          </p:cNvPr>
          <p:cNvGrpSpPr/>
          <p:nvPr/>
        </p:nvGrpSpPr>
        <p:grpSpPr>
          <a:xfrm>
            <a:off x="2903424" y="373469"/>
            <a:ext cx="1829461" cy="618073"/>
            <a:chOff x="2903424" y="211809"/>
            <a:chExt cx="1829461" cy="618073"/>
          </a:xfrm>
        </p:grpSpPr>
        <p:pic>
          <p:nvPicPr>
            <p:cNvPr id="29" name="Immagine 28">
              <a:extLst>
                <a:ext uri="{FF2B5EF4-FFF2-40B4-BE49-F238E27FC236}">
                  <a16:creationId xmlns:a16="http://schemas.microsoft.com/office/drawing/2014/main" id="{1F292E8E-DC6A-435A-8855-A83A9B725F0E}"/>
                </a:ext>
              </a:extLst>
            </p:cNvPr>
            <p:cNvPicPr>
              <a:picLocks noChangeAspect="1"/>
            </p:cNvPicPr>
            <p:nvPr/>
          </p:nvPicPr>
          <p:blipFill rotWithShape="1">
            <a:blip r:embed="rId3"/>
            <a:srcRect l="41248" b="12747"/>
            <a:stretch/>
          </p:blipFill>
          <p:spPr>
            <a:xfrm>
              <a:off x="3588051" y="211809"/>
              <a:ext cx="1144834" cy="326585"/>
            </a:xfrm>
            <a:prstGeom prst="rect">
              <a:avLst/>
            </a:prstGeom>
          </p:spPr>
        </p:pic>
        <p:grpSp>
          <p:nvGrpSpPr>
            <p:cNvPr id="27" name="Gruppo 26">
              <a:extLst>
                <a:ext uri="{FF2B5EF4-FFF2-40B4-BE49-F238E27FC236}">
                  <a16:creationId xmlns:a16="http://schemas.microsoft.com/office/drawing/2014/main" id="{F07FE44B-2657-4BD2-A704-913BA47E0C7D}"/>
                </a:ext>
              </a:extLst>
            </p:cNvPr>
            <p:cNvGrpSpPr/>
            <p:nvPr/>
          </p:nvGrpSpPr>
          <p:grpSpPr>
            <a:xfrm>
              <a:off x="2903424" y="230872"/>
              <a:ext cx="1389573" cy="599010"/>
              <a:chOff x="2981720" y="122642"/>
              <a:chExt cx="1389573" cy="599010"/>
            </a:xfrm>
          </p:grpSpPr>
          <p:pic>
            <p:nvPicPr>
              <p:cNvPr id="31" name="Picture 2" descr="ITN Inspire Logo">
                <a:extLst>
                  <a:ext uri="{FF2B5EF4-FFF2-40B4-BE49-F238E27FC236}">
                    <a16:creationId xmlns:a16="http://schemas.microsoft.com/office/drawing/2014/main" id="{0EDF2DBF-A132-43C6-B07D-7207748753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TN Inspire Logo">
                <a:extLst>
                  <a:ext uri="{FF2B5EF4-FFF2-40B4-BE49-F238E27FC236}">
                    <a16:creationId xmlns:a16="http://schemas.microsoft.com/office/drawing/2014/main" id="{DECC09B9-ACB8-4E23-888D-73F5CA1E46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 name="CasellaDiTesto 33">
            <a:extLst>
              <a:ext uri="{FF2B5EF4-FFF2-40B4-BE49-F238E27FC236}">
                <a16:creationId xmlns:a16="http://schemas.microsoft.com/office/drawing/2014/main" id="{39023696-3356-4DE9-A99A-E913FC5FA916}"/>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5"/>
              </a:rPr>
              <a:t>chiara.nardin@unitn.it</a:t>
            </a:r>
            <a:endParaRPr lang="it-IT" sz="1400" dirty="0">
              <a:latin typeface="Adobe Caslon Pro"/>
            </a:endParaRPr>
          </a:p>
        </p:txBody>
      </p:sp>
      <p:sp>
        <p:nvSpPr>
          <p:cNvPr id="3" name="Segnaposto testo 2"/>
          <p:cNvSpPr>
            <a:spLocks noGrp="1"/>
          </p:cNvSpPr>
          <p:nvPr>
            <p:ph type="body" sz="quarter" idx="11"/>
          </p:nvPr>
        </p:nvSpPr>
        <p:spPr>
          <a:xfrm>
            <a:off x="741121" y="1903655"/>
            <a:ext cx="6746875" cy="428625"/>
          </a:xfrm>
        </p:spPr>
        <p:txBody>
          <a:bodyPr/>
          <a:lstStyle/>
          <a:p>
            <a:r>
              <a:rPr lang="it-IT" dirty="0">
                <a:latin typeface="Adobe Caslon Pro"/>
              </a:rPr>
              <a:t>The </a:t>
            </a:r>
            <a:r>
              <a:rPr lang="it-IT" b="1" dirty="0">
                <a:latin typeface="Adobe Caslon Pro"/>
              </a:rPr>
              <a:t>PEER-PBEE</a:t>
            </a:r>
            <a:r>
              <a:rPr lang="it-IT" dirty="0">
                <a:latin typeface="Adobe Caslon Pro"/>
              </a:rPr>
              <a:t> Framework</a:t>
            </a:r>
            <a:endParaRPr lang="en-GB" dirty="0">
              <a:latin typeface="Adobe Caslon Pro"/>
            </a:endParaRPr>
          </a:p>
        </p:txBody>
      </p:sp>
      <mc:AlternateContent xmlns:mc="http://schemas.openxmlformats.org/markup-compatibility/2006" xmlns:a14="http://schemas.microsoft.com/office/drawing/2010/main">
        <mc:Choice Requires="a14">
          <p:sp>
            <p:nvSpPr>
              <p:cNvPr id="22" name="Segnaposto testo 3">
                <a:extLst>
                  <a:ext uri="{FF2B5EF4-FFF2-40B4-BE49-F238E27FC236}">
                    <a16:creationId xmlns:a16="http://schemas.microsoft.com/office/drawing/2014/main" id="{FE8F4DBA-6A12-4C54-8CF4-1BA83134FAAF}"/>
                  </a:ext>
                </a:extLst>
              </p:cNvPr>
              <p:cNvSpPr txBox="1">
                <a:spLocks/>
              </p:cNvSpPr>
              <p:nvPr/>
            </p:nvSpPr>
            <p:spPr>
              <a:xfrm>
                <a:off x="741121" y="3760232"/>
                <a:ext cx="11450878" cy="2800767"/>
              </a:xfrm>
              <a:prstGeom prst="rect">
                <a:avLst/>
              </a:prstGeom>
            </p:spPr>
            <p:txBody>
              <a:bodyPr wrap="square">
                <a:spAutoFit/>
              </a:bodyPr>
              <a:lstStyle>
                <a:lvl1pPr marL="0" indent="0" algn="l" rtl="0" eaLnBrk="1" fontAlgn="base" hangingPunct="1">
                  <a:lnSpc>
                    <a:spcPct val="90000"/>
                  </a:lnSpc>
                  <a:spcBef>
                    <a:spcPts val="100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dirty="0">
                    <a:latin typeface="Adobe Caslon Pro"/>
                  </a:rPr>
                  <a:t>where </a:t>
                </a:r>
                <a:endParaRPr lang="it-IT" dirty="0">
                  <a:latin typeface="Adobe Caslon Pro"/>
                </a:endParaRPr>
              </a:p>
              <a:p>
                <a:pPr algn="just">
                  <a:lnSpc>
                    <a:spcPct val="100000"/>
                  </a:lnSpc>
                </a:pPr>
                <a14:m>
                  <m:oMath xmlns:m="http://schemas.openxmlformats.org/officeDocument/2006/math">
                    <m:r>
                      <a:rPr lang="it-IT" b="0" i="0" dirty="0" smtClean="0">
                        <a:latin typeface="Cambria Math" panose="02040503050406030204" pitchFamily="18" charset="0"/>
                      </a:rPr>
                      <m:t>− </m:t>
                    </m:r>
                    <m:r>
                      <a:rPr lang="en-US" dirty="0">
                        <a:latin typeface="Cambria Math" panose="02040503050406030204" pitchFamily="18" charset="0"/>
                      </a:rPr>
                      <m:t>𝑖𝑚</m:t>
                    </m:r>
                  </m:oMath>
                </a14:m>
                <a:r>
                  <a:rPr lang="en-US" dirty="0">
                    <a:latin typeface="Adobe Caslon Pro"/>
                  </a:rPr>
                  <a:t> is an intensity measure (e.g., peak ground acceleration, spectral acceleration, etc.);</a:t>
                </a:r>
              </a:p>
              <a:p>
                <a:pPr algn="just">
                  <a:lnSpc>
                    <a:spcPct val="100000"/>
                  </a:lnSpc>
                </a:pPr>
                <a14:m>
                  <m:oMath xmlns:m="http://schemas.openxmlformats.org/officeDocument/2006/math">
                    <m:r>
                      <a:rPr lang="it-IT" b="0" i="0" dirty="0" smtClean="0">
                        <a:latin typeface="Cambria Math" panose="02040503050406030204" pitchFamily="18" charset="0"/>
                      </a:rPr>
                      <m:t>− </m:t>
                    </m:r>
                    <m:r>
                      <a:rPr lang="en-US" dirty="0">
                        <a:latin typeface="Cambria Math" panose="02040503050406030204" pitchFamily="18" charset="0"/>
                      </a:rPr>
                      <m:t>𝑒𝑑𝑝</m:t>
                    </m:r>
                  </m:oMath>
                </a14:m>
                <a:r>
                  <a:rPr lang="en-US" dirty="0">
                    <a:latin typeface="Adobe Caslon Pro"/>
                  </a:rPr>
                  <a:t> is an engineering demand parameter (e.g., </a:t>
                </a:r>
                <a:r>
                  <a:rPr lang="en-US" dirty="0" err="1">
                    <a:latin typeface="Adobe Caslon Pro"/>
                  </a:rPr>
                  <a:t>interstorey</a:t>
                </a:r>
                <a:r>
                  <a:rPr lang="en-US" dirty="0">
                    <a:latin typeface="Adobe Caslon Pro"/>
                  </a:rPr>
                  <a:t> drift);</a:t>
                </a:r>
              </a:p>
              <a:p>
                <a:pPr algn="just">
                  <a:lnSpc>
                    <a:spcPct val="100000"/>
                  </a:lnSpc>
                </a:pPr>
                <a14:m>
                  <m:oMath xmlns:m="http://schemas.openxmlformats.org/officeDocument/2006/math">
                    <m:r>
                      <a:rPr lang="it-IT" b="0" i="0" dirty="0" smtClean="0">
                        <a:latin typeface="Cambria Math" panose="02040503050406030204" pitchFamily="18" charset="0"/>
                      </a:rPr>
                      <m:t>− </m:t>
                    </m:r>
                    <m:r>
                      <a:rPr lang="en-US" dirty="0">
                        <a:latin typeface="Cambria Math" panose="02040503050406030204" pitchFamily="18" charset="0"/>
                      </a:rPr>
                      <m:t>𝑑</m:t>
                    </m:r>
                  </m:oMath>
                </a14:m>
                <a:r>
                  <a:rPr lang="en-US" dirty="0">
                    <a:latin typeface="Adobe Caslon Pro"/>
                  </a:rPr>
                  <a:t> is a damage measure (e.g., minor, medium, extensive, collapse);</a:t>
                </a:r>
              </a:p>
              <a:p>
                <a:pPr algn="just">
                  <a:lnSpc>
                    <a:spcPct val="100000"/>
                  </a:lnSpc>
                </a:pPr>
                <a14:m>
                  <m:oMath xmlns:m="http://schemas.openxmlformats.org/officeDocument/2006/math">
                    <m:r>
                      <a:rPr lang="it-IT" b="0" i="0" dirty="0" smtClean="0">
                        <a:latin typeface="Cambria Math" panose="02040503050406030204" pitchFamily="18" charset="0"/>
                      </a:rPr>
                      <m:t>− </m:t>
                    </m:r>
                    <m:r>
                      <a:rPr lang="en-US" dirty="0">
                        <a:latin typeface="Cambria Math" panose="02040503050406030204" pitchFamily="18" charset="0"/>
                      </a:rPr>
                      <m:t>𝑑𝑣</m:t>
                    </m:r>
                  </m:oMath>
                </a14:m>
                <a:r>
                  <a:rPr lang="en-US" dirty="0">
                    <a:latin typeface="Adobe Caslon Pro"/>
                  </a:rPr>
                  <a:t> is a decision variable (e.g., monetary losses, fatalities, etc.);</a:t>
                </a:r>
              </a:p>
              <a:p>
                <a:pPr algn="just">
                  <a:lnSpc>
                    <a:spcPct val="100000"/>
                  </a:lnSpc>
                </a:pPr>
                <a14:m>
                  <m:oMath xmlns:m="http://schemas.openxmlformats.org/officeDocument/2006/math">
                    <m:r>
                      <a:rPr lang="it-IT" b="0" i="0" dirty="0" smtClean="0">
                        <a:latin typeface="Cambria Math" panose="02040503050406030204" pitchFamily="18" charset="0"/>
                      </a:rPr>
                      <m:t>− </m:t>
                    </m:r>
                    <m:r>
                      <a:rPr lang="it-IT" dirty="0" smtClean="0">
                        <a:latin typeface="Cambria Math" panose="02040503050406030204" pitchFamily="18" charset="0"/>
                      </a:rPr>
                      <m:t>𝜆</m:t>
                    </m:r>
                    <m:r>
                      <a:rPr lang="en-US" dirty="0">
                        <a:latin typeface="Cambria Math" panose="02040503050406030204" pitchFamily="18" charset="0"/>
                      </a:rPr>
                      <m:t>(</m:t>
                    </m:r>
                    <m:r>
                      <a:rPr lang="en-US" dirty="0">
                        <a:latin typeface="Cambria Math" panose="02040503050406030204" pitchFamily="18" charset="0"/>
                      </a:rPr>
                      <m:t>𝑥</m:t>
                    </m:r>
                    <m:r>
                      <a:rPr lang="en-US" dirty="0">
                        <a:latin typeface="Cambria Math" panose="02040503050406030204" pitchFamily="18" charset="0"/>
                      </a:rPr>
                      <m:t>)</m:t>
                    </m:r>
                  </m:oMath>
                </a14:m>
                <a:r>
                  <a:rPr lang="en-US" dirty="0">
                    <a:latin typeface="Adobe Caslon Pro"/>
                  </a:rPr>
                  <a:t> is the mean annual rate of events exceeding a given threshold for a given variable </a:t>
                </a:r>
                <a14:m>
                  <m:oMath xmlns:m="http://schemas.openxmlformats.org/officeDocument/2006/math">
                    <m:r>
                      <a:rPr lang="en-US" dirty="0">
                        <a:latin typeface="Cambria Math" panose="02040503050406030204" pitchFamily="18" charset="0"/>
                      </a:rPr>
                      <m:t>𝑥</m:t>
                    </m:r>
                    <m:r>
                      <a:rPr lang="it-IT" b="0" i="0" dirty="0" smtClean="0">
                        <a:latin typeface="Cambria Math" panose="02040503050406030204" pitchFamily="18" charset="0"/>
                      </a:rPr>
                      <m:t>;</m:t>
                    </m:r>
                  </m:oMath>
                </a14:m>
                <a:r>
                  <a:rPr lang="en-US" dirty="0">
                    <a:latin typeface="Adobe Caslon Pro"/>
                  </a:rPr>
                  <a:t> </a:t>
                </a:r>
                <a:endParaRPr lang="it-IT" dirty="0">
                  <a:latin typeface="Adobe Caslon Pro"/>
                </a:endParaRPr>
              </a:p>
              <a:p>
                <a:pPr algn="just">
                  <a:lnSpc>
                    <a:spcPct val="100000"/>
                  </a:lnSpc>
                </a:pPr>
                <a14:m>
                  <m:oMath xmlns:m="http://schemas.openxmlformats.org/officeDocument/2006/math">
                    <m:r>
                      <a:rPr lang="it-IT" b="0" i="0" dirty="0" smtClean="0">
                        <a:latin typeface="Cambria Math" panose="02040503050406030204" pitchFamily="18" charset="0"/>
                      </a:rPr>
                      <m:t>− </m:t>
                    </m:r>
                    <m:r>
                      <a:rPr lang="en-US" dirty="0">
                        <a:latin typeface="Cambria Math" panose="02040503050406030204" pitchFamily="18" charset="0"/>
                      </a:rPr>
                      <m:t>𝐺</m:t>
                    </m:r>
                    <m:r>
                      <a:rPr lang="en-US" dirty="0">
                        <a:latin typeface="Cambria Math" panose="02040503050406030204" pitchFamily="18" charset="0"/>
                      </a:rPr>
                      <m:t>(</m:t>
                    </m:r>
                    <m:r>
                      <a:rPr lang="en-US" dirty="0">
                        <a:latin typeface="Cambria Math" panose="02040503050406030204" pitchFamily="18" charset="0"/>
                      </a:rPr>
                      <m:t>𝑦</m:t>
                    </m:r>
                    <m:r>
                      <a:rPr lang="it-IT" dirty="0">
                        <a:latin typeface="Cambria Math" panose="02040503050406030204" pitchFamily="18" charset="0"/>
                      </a:rPr>
                      <m:t>|</m:t>
                    </m:r>
                    <m:r>
                      <a:rPr lang="en-US" dirty="0">
                        <a:latin typeface="Cambria Math" panose="02040503050406030204" pitchFamily="18" charset="0"/>
                      </a:rPr>
                      <m:t>𝑥</m:t>
                    </m:r>
                    <m:r>
                      <a:rPr lang="en-US" dirty="0">
                        <a:latin typeface="Cambria Math" panose="02040503050406030204" pitchFamily="18" charset="0"/>
                      </a:rPr>
                      <m:t>) = </m:t>
                    </m:r>
                    <m:r>
                      <a:rPr lang="en-US" dirty="0">
                        <a:latin typeface="Cambria Math" panose="02040503050406030204" pitchFamily="18" charset="0"/>
                      </a:rPr>
                      <m:t>𝑃</m:t>
                    </m:r>
                    <m:r>
                      <a:rPr lang="en-US" dirty="0">
                        <a:latin typeface="Cambria Math" panose="02040503050406030204" pitchFamily="18" charset="0"/>
                      </a:rPr>
                      <m:t>(</m:t>
                    </m:r>
                    <m:r>
                      <a:rPr lang="en-US" dirty="0">
                        <a:latin typeface="Cambria Math" panose="02040503050406030204" pitchFamily="18" charset="0"/>
                      </a:rPr>
                      <m:t>𝑌</m:t>
                    </m:r>
                    <m:r>
                      <a:rPr lang="it-IT" dirty="0">
                        <a:latin typeface="Cambria Math" panose="02040503050406030204" pitchFamily="18" charset="0"/>
                      </a:rPr>
                      <m:t>≥</m:t>
                    </m:r>
                    <m:r>
                      <a:rPr lang="en-US" dirty="0">
                        <a:latin typeface="Cambria Math" panose="02040503050406030204" pitchFamily="18" charset="0"/>
                      </a:rPr>
                      <m:t> </m:t>
                    </m:r>
                    <m:r>
                      <a:rPr lang="en-US" dirty="0" err="1">
                        <a:latin typeface="Cambria Math" panose="02040503050406030204" pitchFamily="18" charset="0"/>
                      </a:rPr>
                      <m:t>𝑦</m:t>
                    </m:r>
                    <m:r>
                      <a:rPr lang="it-IT" dirty="0">
                        <a:latin typeface="Cambria Math" panose="02040503050406030204" pitchFamily="18" charset="0"/>
                      </a:rPr>
                      <m:t>|</m:t>
                    </m:r>
                    <m:r>
                      <a:rPr lang="en-US" dirty="0" err="1">
                        <a:latin typeface="Cambria Math" panose="02040503050406030204" pitchFamily="18" charset="0"/>
                      </a:rPr>
                      <m:t>𝑋</m:t>
                    </m:r>
                    <m:r>
                      <a:rPr lang="en-US" dirty="0">
                        <a:latin typeface="Cambria Math" panose="02040503050406030204" pitchFamily="18" charset="0"/>
                      </a:rPr>
                      <m:t> = </m:t>
                    </m:r>
                    <m:r>
                      <a:rPr lang="en-US" dirty="0">
                        <a:latin typeface="Cambria Math" panose="02040503050406030204" pitchFamily="18" charset="0"/>
                      </a:rPr>
                      <m:t>𝑥</m:t>
                    </m:r>
                    <m:r>
                      <a:rPr lang="en-US" dirty="0">
                        <a:latin typeface="Cambria Math" panose="02040503050406030204" pitchFamily="18" charset="0"/>
                      </a:rPr>
                      <m:t>)</m:t>
                    </m:r>
                  </m:oMath>
                </a14:m>
                <a:r>
                  <a:rPr lang="en-US" dirty="0">
                    <a:latin typeface="Adobe Caslon Pro"/>
                  </a:rPr>
                  <a:t> is the conditional complementary cumulative distribution function (CCDF)</a:t>
                </a:r>
                <a:endParaRPr lang="it-IT" dirty="0">
                  <a:latin typeface="Adobe Caslon Pro"/>
                </a:endParaRPr>
              </a:p>
            </p:txBody>
          </p:sp>
        </mc:Choice>
        <mc:Fallback xmlns="">
          <p:sp>
            <p:nvSpPr>
              <p:cNvPr id="22" name="Segnaposto testo 3">
                <a:extLst>
                  <a:ext uri="{FF2B5EF4-FFF2-40B4-BE49-F238E27FC236}">
                    <a16:creationId xmlns:a16="http://schemas.microsoft.com/office/drawing/2014/main" id="{FE8F4DBA-6A12-4C54-8CF4-1BA83134FAAF}"/>
                  </a:ext>
                </a:extLst>
              </p:cNvPr>
              <p:cNvSpPr txBox="1">
                <a:spLocks noRot="1" noChangeAspect="1" noMove="1" noResize="1" noEditPoints="1" noAdjustHandles="1" noChangeArrowheads="1" noChangeShapeType="1" noTextEdit="1"/>
              </p:cNvSpPr>
              <p:nvPr/>
            </p:nvSpPr>
            <p:spPr>
              <a:xfrm>
                <a:off x="741121" y="3760232"/>
                <a:ext cx="11450878" cy="2800767"/>
              </a:xfrm>
              <a:prstGeom prst="rect">
                <a:avLst/>
              </a:prstGeom>
              <a:blipFill>
                <a:blip r:embed="rId6"/>
                <a:stretch>
                  <a:fillRect l="-479" t="-1307" b="-2614"/>
                </a:stretch>
              </a:blipFill>
            </p:spPr>
            <p:txBody>
              <a:bodyPr/>
              <a:lstStyle/>
              <a:p>
                <a:r>
                  <a:rPr lang="it-IT">
                    <a:noFill/>
                  </a:rPr>
                  <a:t> </a:t>
                </a:r>
              </a:p>
            </p:txBody>
          </p:sp>
        </mc:Fallback>
      </mc:AlternateContent>
      <p:pic>
        <p:nvPicPr>
          <p:cNvPr id="23" name="Immagine 22">
            <a:extLst>
              <a:ext uri="{FF2B5EF4-FFF2-40B4-BE49-F238E27FC236}">
                <a16:creationId xmlns:a16="http://schemas.microsoft.com/office/drawing/2014/main" id="{BA9E1E84-F6D2-4B36-BB2F-C8F04048C378}"/>
              </a:ext>
            </a:extLst>
          </p:cNvPr>
          <p:cNvPicPr>
            <a:picLocks noChangeAspect="1"/>
          </p:cNvPicPr>
          <p:nvPr/>
        </p:nvPicPr>
        <p:blipFill>
          <a:blip r:embed="rId7"/>
          <a:stretch>
            <a:fillRect/>
          </a:stretch>
        </p:blipFill>
        <p:spPr>
          <a:xfrm>
            <a:off x="2336835" y="2995488"/>
            <a:ext cx="7305675" cy="809625"/>
          </a:xfrm>
          <a:prstGeom prst="rect">
            <a:avLst/>
          </a:prstGeom>
        </p:spPr>
      </p:pic>
      <p:pic>
        <p:nvPicPr>
          <p:cNvPr id="24" name="Immagine 23">
            <a:extLst>
              <a:ext uri="{FF2B5EF4-FFF2-40B4-BE49-F238E27FC236}">
                <a16:creationId xmlns:a16="http://schemas.microsoft.com/office/drawing/2014/main" id="{5948F14F-C438-493F-9622-D6F3F0380159}"/>
              </a:ext>
            </a:extLst>
          </p:cNvPr>
          <p:cNvPicPr>
            <a:picLocks noChangeAspect="1"/>
          </p:cNvPicPr>
          <p:nvPr/>
        </p:nvPicPr>
        <p:blipFill>
          <a:blip r:embed="rId8"/>
          <a:stretch>
            <a:fillRect/>
          </a:stretch>
        </p:blipFill>
        <p:spPr>
          <a:xfrm>
            <a:off x="4449197" y="2443492"/>
            <a:ext cx="3505200" cy="581025"/>
          </a:xfrm>
          <a:prstGeom prst="rect">
            <a:avLst/>
          </a:prstGeom>
        </p:spPr>
      </p:pic>
    </p:spTree>
    <p:extLst>
      <p:ext uri="{BB962C8B-B14F-4D97-AF65-F5344CB8AC3E}">
        <p14:creationId xmlns:p14="http://schemas.microsoft.com/office/powerpoint/2010/main" val="28494499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784E164-1C1C-4FDE-A02B-DE237D66729F}"/>
              </a:ext>
            </a:extLst>
          </p:cNvPr>
          <p:cNvSpPr>
            <a:spLocks noGrp="1"/>
          </p:cNvSpPr>
          <p:nvPr>
            <p:ph type="body" sz="quarter" idx="10"/>
          </p:nvPr>
        </p:nvSpPr>
        <p:spPr>
          <a:xfrm>
            <a:off x="0" y="3554233"/>
            <a:ext cx="12192000" cy="1585935"/>
          </a:xfrm>
        </p:spPr>
        <p:txBody>
          <a:bodyPr/>
          <a:lstStyle/>
          <a:p>
            <a:r>
              <a:rPr lang="en-US" dirty="0">
                <a:latin typeface="Adobe Caslon Pro"/>
              </a:rPr>
              <a:t>References</a:t>
            </a:r>
            <a:endParaRPr lang="it-IT" dirty="0">
              <a:latin typeface="Adobe Caslon Pro"/>
            </a:endParaRPr>
          </a:p>
        </p:txBody>
      </p:sp>
      <p:sp>
        <p:nvSpPr>
          <p:cNvPr id="6" name="Segnaposto testo 5">
            <a:extLst>
              <a:ext uri="{FF2B5EF4-FFF2-40B4-BE49-F238E27FC236}">
                <a16:creationId xmlns:a16="http://schemas.microsoft.com/office/drawing/2014/main" id="{55549800-D392-4DE4-A4C5-219D7613A401}"/>
              </a:ext>
            </a:extLst>
          </p:cNvPr>
          <p:cNvSpPr>
            <a:spLocks noGrp="1"/>
          </p:cNvSpPr>
          <p:nvPr>
            <p:ph type="body" sz="quarter" idx="13"/>
          </p:nvPr>
        </p:nvSpPr>
        <p:spPr/>
        <p:txBody>
          <a:bodyPr/>
          <a:lstStyle/>
          <a:p>
            <a:r>
              <a:rPr lang="it-IT" dirty="0" err="1">
                <a:latin typeface="Adobe Caslon Pro"/>
              </a:rPr>
              <a:t>Ph.D</a:t>
            </a:r>
            <a:r>
              <a:rPr lang="it-IT" dirty="0">
                <a:latin typeface="Adobe Caslon Pro"/>
              </a:rPr>
              <a:t>. </a:t>
            </a:r>
            <a:r>
              <a:rPr lang="it-IT" dirty="0" err="1">
                <a:latin typeface="Adobe Caslon Pro"/>
              </a:rPr>
              <a:t>Student</a:t>
            </a:r>
            <a:r>
              <a:rPr lang="it-IT" dirty="0">
                <a:latin typeface="Adobe Caslon Pro"/>
              </a:rPr>
              <a:t> Chiara Nardin – </a:t>
            </a:r>
            <a:r>
              <a:rPr lang="it-IT" dirty="0" err="1">
                <a:latin typeface="Adobe Caslon Pro"/>
              </a:rPr>
              <a:t>M.Sc</a:t>
            </a:r>
            <a:r>
              <a:rPr lang="it-IT" dirty="0">
                <a:latin typeface="Adobe Caslon Pro"/>
              </a:rPr>
              <a:t>., Eng. in </a:t>
            </a:r>
            <a:r>
              <a:rPr lang="it-IT" dirty="0" err="1">
                <a:latin typeface="Adobe Caslon Pro"/>
              </a:rPr>
              <a:t>Civil</a:t>
            </a:r>
            <a:r>
              <a:rPr lang="it-IT" dirty="0">
                <a:latin typeface="Adobe Caslon Pro"/>
              </a:rPr>
              <a:t> </a:t>
            </a:r>
            <a:r>
              <a:rPr lang="it-IT" dirty="0" err="1">
                <a:latin typeface="Adobe Caslon Pro"/>
              </a:rPr>
              <a:t>Engineering</a:t>
            </a:r>
            <a:endParaRPr lang="it-IT" dirty="0">
              <a:latin typeface="Adobe Caslon Pro"/>
            </a:endParaRPr>
          </a:p>
        </p:txBody>
      </p:sp>
      <p:sp>
        <p:nvSpPr>
          <p:cNvPr id="2" name="CasellaDiTesto 1">
            <a:extLst>
              <a:ext uri="{FF2B5EF4-FFF2-40B4-BE49-F238E27FC236}">
                <a16:creationId xmlns:a16="http://schemas.microsoft.com/office/drawing/2014/main" id="{79482770-66EA-4421-9562-682964F229B9}"/>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7" name="Gruppo 6">
            <a:extLst>
              <a:ext uri="{FF2B5EF4-FFF2-40B4-BE49-F238E27FC236}">
                <a16:creationId xmlns:a16="http://schemas.microsoft.com/office/drawing/2014/main" id="{AEA00F96-08EE-41F2-86A3-E5606E2B118A}"/>
              </a:ext>
            </a:extLst>
          </p:cNvPr>
          <p:cNvGrpSpPr/>
          <p:nvPr/>
        </p:nvGrpSpPr>
        <p:grpSpPr>
          <a:xfrm>
            <a:off x="2903424" y="373469"/>
            <a:ext cx="1829461" cy="618073"/>
            <a:chOff x="2903424" y="211809"/>
            <a:chExt cx="1829461" cy="618073"/>
          </a:xfrm>
        </p:grpSpPr>
        <p:pic>
          <p:nvPicPr>
            <p:cNvPr id="8" name="Immagine 7">
              <a:extLst>
                <a:ext uri="{FF2B5EF4-FFF2-40B4-BE49-F238E27FC236}">
                  <a16:creationId xmlns:a16="http://schemas.microsoft.com/office/drawing/2014/main" id="{8C412B7B-6B64-4585-A720-7ADA9B3DBC8D}"/>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9" name="Gruppo 8">
              <a:extLst>
                <a:ext uri="{FF2B5EF4-FFF2-40B4-BE49-F238E27FC236}">
                  <a16:creationId xmlns:a16="http://schemas.microsoft.com/office/drawing/2014/main" id="{B637DC48-948B-41B6-8DD5-9591E59CF4E0}"/>
                </a:ext>
              </a:extLst>
            </p:cNvPr>
            <p:cNvGrpSpPr/>
            <p:nvPr/>
          </p:nvGrpSpPr>
          <p:grpSpPr>
            <a:xfrm>
              <a:off x="2903424" y="230872"/>
              <a:ext cx="1389573" cy="599010"/>
              <a:chOff x="2981720" y="122642"/>
              <a:chExt cx="1389573" cy="599010"/>
            </a:xfrm>
          </p:grpSpPr>
          <p:pic>
            <p:nvPicPr>
              <p:cNvPr id="10" name="Picture 2" descr="ITN Inspire Logo">
                <a:extLst>
                  <a:ext uri="{FF2B5EF4-FFF2-40B4-BE49-F238E27FC236}">
                    <a16:creationId xmlns:a16="http://schemas.microsoft.com/office/drawing/2014/main" id="{8AA2D55D-5BA2-43DB-B40C-2EF2E0F656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TN Inspire Logo">
                <a:extLst>
                  <a:ext uri="{FF2B5EF4-FFF2-40B4-BE49-F238E27FC236}">
                    <a16:creationId xmlns:a16="http://schemas.microsoft.com/office/drawing/2014/main" id="{BD31C4AB-A9E8-4AB7-AE00-8A6E4CE623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852826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784E164-1C1C-4FDE-A02B-DE237D66729F}"/>
              </a:ext>
            </a:extLst>
          </p:cNvPr>
          <p:cNvSpPr>
            <a:spLocks noGrp="1"/>
          </p:cNvSpPr>
          <p:nvPr>
            <p:ph type="body" sz="quarter" idx="10"/>
          </p:nvPr>
        </p:nvSpPr>
        <p:spPr>
          <a:xfrm>
            <a:off x="0" y="3554233"/>
            <a:ext cx="12192000" cy="1585935"/>
          </a:xfrm>
        </p:spPr>
        <p:txBody>
          <a:bodyPr/>
          <a:lstStyle/>
          <a:p>
            <a:r>
              <a:rPr lang="en-US" dirty="0">
                <a:latin typeface="Adobe Caslon Pro"/>
              </a:rPr>
              <a:t>Probabilistic Hazard Analysis</a:t>
            </a:r>
          </a:p>
        </p:txBody>
      </p:sp>
      <p:sp>
        <p:nvSpPr>
          <p:cNvPr id="5" name="Segnaposto testo 4">
            <a:extLst>
              <a:ext uri="{FF2B5EF4-FFF2-40B4-BE49-F238E27FC236}">
                <a16:creationId xmlns:a16="http://schemas.microsoft.com/office/drawing/2014/main" id="{3CB89D19-5D0C-423A-AF3A-CB70302F9E68}"/>
              </a:ext>
            </a:extLst>
          </p:cNvPr>
          <p:cNvSpPr>
            <a:spLocks noGrp="1"/>
          </p:cNvSpPr>
          <p:nvPr>
            <p:ph type="body" sz="quarter" idx="12"/>
          </p:nvPr>
        </p:nvSpPr>
        <p:spPr/>
        <p:txBody>
          <a:bodyPr/>
          <a:lstStyle/>
          <a:p>
            <a:r>
              <a:rPr lang="en-US" i="1" dirty="0">
                <a:latin typeface="Adobe Caslon Pro"/>
              </a:rPr>
              <a:t>Formulation and </a:t>
            </a:r>
            <a:r>
              <a:rPr lang="en-US" i="1" dirty="0" err="1">
                <a:latin typeface="Adobe Caslon Pro"/>
              </a:rPr>
              <a:t>MatLab</a:t>
            </a:r>
            <a:r>
              <a:rPr lang="en-US" i="1" dirty="0">
                <a:latin typeface="Adobe Caslon Pro"/>
              </a:rPr>
              <a:t> Computation</a:t>
            </a:r>
            <a:endParaRPr lang="it-IT" i="1" dirty="0">
              <a:latin typeface="Adobe Caslon Pro"/>
            </a:endParaRPr>
          </a:p>
        </p:txBody>
      </p:sp>
      <p:sp>
        <p:nvSpPr>
          <p:cNvPr id="6" name="Segnaposto testo 5">
            <a:extLst>
              <a:ext uri="{FF2B5EF4-FFF2-40B4-BE49-F238E27FC236}">
                <a16:creationId xmlns:a16="http://schemas.microsoft.com/office/drawing/2014/main" id="{55549800-D392-4DE4-A4C5-219D7613A401}"/>
              </a:ext>
            </a:extLst>
          </p:cNvPr>
          <p:cNvSpPr>
            <a:spLocks noGrp="1"/>
          </p:cNvSpPr>
          <p:nvPr>
            <p:ph type="body" sz="quarter" idx="13"/>
          </p:nvPr>
        </p:nvSpPr>
        <p:spPr/>
        <p:txBody>
          <a:bodyPr/>
          <a:lstStyle/>
          <a:p>
            <a:r>
              <a:rPr lang="it-IT" dirty="0" err="1">
                <a:latin typeface="Adobe Caslon Pro"/>
              </a:rPr>
              <a:t>Ph.D</a:t>
            </a:r>
            <a:r>
              <a:rPr lang="it-IT" dirty="0">
                <a:latin typeface="Adobe Caslon Pro"/>
              </a:rPr>
              <a:t>. </a:t>
            </a:r>
            <a:r>
              <a:rPr lang="it-IT" dirty="0" err="1">
                <a:latin typeface="Adobe Caslon Pro"/>
              </a:rPr>
              <a:t>Student</a:t>
            </a:r>
            <a:r>
              <a:rPr lang="it-IT" dirty="0">
                <a:latin typeface="Adobe Caslon Pro"/>
              </a:rPr>
              <a:t> Chiara Nardin – </a:t>
            </a:r>
            <a:r>
              <a:rPr lang="it-IT" dirty="0" err="1">
                <a:latin typeface="Adobe Caslon Pro"/>
              </a:rPr>
              <a:t>M.Sc</a:t>
            </a:r>
            <a:r>
              <a:rPr lang="it-IT" dirty="0">
                <a:latin typeface="Adobe Caslon Pro"/>
              </a:rPr>
              <a:t>., Eng. in </a:t>
            </a:r>
            <a:r>
              <a:rPr lang="it-IT" dirty="0" err="1">
                <a:latin typeface="Adobe Caslon Pro"/>
              </a:rPr>
              <a:t>Civil</a:t>
            </a:r>
            <a:r>
              <a:rPr lang="it-IT" dirty="0">
                <a:latin typeface="Adobe Caslon Pro"/>
              </a:rPr>
              <a:t> </a:t>
            </a:r>
            <a:r>
              <a:rPr lang="it-IT" dirty="0" err="1">
                <a:latin typeface="Adobe Caslon Pro"/>
              </a:rPr>
              <a:t>Engineering</a:t>
            </a:r>
            <a:endParaRPr lang="it-IT" dirty="0">
              <a:latin typeface="Adobe Caslon Pro"/>
            </a:endParaRPr>
          </a:p>
        </p:txBody>
      </p:sp>
      <p:sp>
        <p:nvSpPr>
          <p:cNvPr id="2" name="CasellaDiTesto 1">
            <a:extLst>
              <a:ext uri="{FF2B5EF4-FFF2-40B4-BE49-F238E27FC236}">
                <a16:creationId xmlns:a16="http://schemas.microsoft.com/office/drawing/2014/main" id="{79482770-66EA-4421-9562-682964F229B9}"/>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3"/>
              </a:rPr>
              <a:t>chiara.nardin@unitn.it</a:t>
            </a:r>
            <a:endParaRPr lang="it-IT" sz="1400" dirty="0">
              <a:latin typeface="Adobe Caslon Pro"/>
            </a:endParaRPr>
          </a:p>
        </p:txBody>
      </p:sp>
      <p:grpSp>
        <p:nvGrpSpPr>
          <p:cNvPr id="7" name="Gruppo 6">
            <a:extLst>
              <a:ext uri="{FF2B5EF4-FFF2-40B4-BE49-F238E27FC236}">
                <a16:creationId xmlns:a16="http://schemas.microsoft.com/office/drawing/2014/main" id="{AEA00F96-08EE-41F2-86A3-E5606E2B118A}"/>
              </a:ext>
            </a:extLst>
          </p:cNvPr>
          <p:cNvGrpSpPr/>
          <p:nvPr/>
        </p:nvGrpSpPr>
        <p:grpSpPr>
          <a:xfrm>
            <a:off x="2903424" y="373469"/>
            <a:ext cx="1829461" cy="618073"/>
            <a:chOff x="2903424" y="211809"/>
            <a:chExt cx="1829461" cy="618073"/>
          </a:xfrm>
        </p:grpSpPr>
        <p:pic>
          <p:nvPicPr>
            <p:cNvPr id="8" name="Immagine 7">
              <a:extLst>
                <a:ext uri="{FF2B5EF4-FFF2-40B4-BE49-F238E27FC236}">
                  <a16:creationId xmlns:a16="http://schemas.microsoft.com/office/drawing/2014/main" id="{8C412B7B-6B64-4585-A720-7ADA9B3DBC8D}"/>
                </a:ext>
              </a:extLst>
            </p:cNvPr>
            <p:cNvPicPr>
              <a:picLocks noChangeAspect="1"/>
            </p:cNvPicPr>
            <p:nvPr/>
          </p:nvPicPr>
          <p:blipFill rotWithShape="1">
            <a:blip r:embed="rId4"/>
            <a:srcRect l="41248" b="12747"/>
            <a:stretch/>
          </p:blipFill>
          <p:spPr>
            <a:xfrm>
              <a:off x="3588051" y="211809"/>
              <a:ext cx="1144834" cy="326585"/>
            </a:xfrm>
            <a:prstGeom prst="rect">
              <a:avLst/>
            </a:prstGeom>
          </p:spPr>
        </p:pic>
        <p:grpSp>
          <p:nvGrpSpPr>
            <p:cNvPr id="9" name="Gruppo 8">
              <a:extLst>
                <a:ext uri="{FF2B5EF4-FFF2-40B4-BE49-F238E27FC236}">
                  <a16:creationId xmlns:a16="http://schemas.microsoft.com/office/drawing/2014/main" id="{B637DC48-948B-41B6-8DD5-9591E59CF4E0}"/>
                </a:ext>
              </a:extLst>
            </p:cNvPr>
            <p:cNvGrpSpPr/>
            <p:nvPr/>
          </p:nvGrpSpPr>
          <p:grpSpPr>
            <a:xfrm>
              <a:off x="2903424" y="230872"/>
              <a:ext cx="1389573" cy="599010"/>
              <a:chOff x="2981720" y="122642"/>
              <a:chExt cx="1389573" cy="599010"/>
            </a:xfrm>
          </p:grpSpPr>
          <p:pic>
            <p:nvPicPr>
              <p:cNvPr id="10" name="Picture 2" descr="ITN Inspire Logo">
                <a:extLst>
                  <a:ext uri="{FF2B5EF4-FFF2-40B4-BE49-F238E27FC236}">
                    <a16:creationId xmlns:a16="http://schemas.microsoft.com/office/drawing/2014/main" id="{8AA2D55D-5BA2-43DB-B40C-2EF2E0F656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TN Inspire Logo">
                <a:extLst>
                  <a:ext uri="{FF2B5EF4-FFF2-40B4-BE49-F238E27FC236}">
                    <a16:creationId xmlns:a16="http://schemas.microsoft.com/office/drawing/2014/main" id="{BD31C4AB-A9E8-4AB7-AE00-8A6E4CE623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79273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sz="quarter" idx="11"/>
          </p:nvPr>
        </p:nvSpPr>
        <p:spPr/>
        <p:txBody>
          <a:bodyPr/>
          <a:lstStyle/>
          <a:p>
            <a:r>
              <a:rPr lang="it-IT" dirty="0" err="1">
                <a:latin typeface="Adobe Caslon Pro"/>
              </a:rPr>
              <a:t>Seismic</a:t>
            </a:r>
            <a:r>
              <a:rPr lang="it-IT" dirty="0">
                <a:latin typeface="Adobe Caslon Pro"/>
              </a:rPr>
              <a:t> </a:t>
            </a:r>
            <a:r>
              <a:rPr lang="it-IT" dirty="0" err="1">
                <a:latin typeface="Adobe Caslon Pro"/>
              </a:rPr>
              <a:t>Hazard</a:t>
            </a:r>
            <a:r>
              <a:rPr lang="it-IT" dirty="0">
                <a:latin typeface="Adobe Caslon Pro"/>
              </a:rPr>
              <a:t> Analysis</a:t>
            </a:r>
            <a:endParaRPr lang="en-GB" dirty="0">
              <a:latin typeface="Adobe Caslon Pro"/>
            </a:endParaRPr>
          </a:p>
        </p:txBody>
      </p:sp>
      <p:sp>
        <p:nvSpPr>
          <p:cNvPr id="4" name="Segnaposto testo 3"/>
          <p:cNvSpPr>
            <a:spLocks noGrp="1"/>
          </p:cNvSpPr>
          <p:nvPr>
            <p:ph type="body" sz="quarter" idx="12"/>
          </p:nvPr>
        </p:nvSpPr>
        <p:spPr>
          <a:xfrm>
            <a:off x="741123" y="2481263"/>
            <a:ext cx="10576165" cy="4071937"/>
          </a:xfrm>
        </p:spPr>
        <p:txBody>
          <a:bodyPr/>
          <a:lstStyle/>
          <a:p>
            <a:r>
              <a:rPr lang="it-IT" b="1" dirty="0">
                <a:latin typeface="Adobe Caslon Pro"/>
              </a:rPr>
              <a:t>SHA</a:t>
            </a:r>
            <a:r>
              <a:rPr lang="it-IT" dirty="0">
                <a:latin typeface="Adobe Caslon Pro"/>
              </a:rPr>
              <a:t> </a:t>
            </a:r>
            <a:r>
              <a:rPr lang="it-IT" dirty="0" err="1">
                <a:latin typeface="Adobe Caslon Pro"/>
              </a:rPr>
              <a:t>is</a:t>
            </a:r>
            <a:r>
              <a:rPr lang="it-IT" dirty="0">
                <a:latin typeface="Adobe Caslon Pro"/>
              </a:rPr>
              <a:t> the </a:t>
            </a:r>
            <a:r>
              <a:rPr lang="it-IT" dirty="0" err="1">
                <a:latin typeface="Adobe Caslon Pro"/>
              </a:rPr>
              <a:t>basis</a:t>
            </a:r>
            <a:r>
              <a:rPr lang="it-IT" dirty="0">
                <a:latin typeface="Adobe Caslon Pro"/>
              </a:rPr>
              <a:t> for </a:t>
            </a:r>
            <a:r>
              <a:rPr lang="it-IT" dirty="0" err="1">
                <a:latin typeface="Adobe Caslon Pro"/>
              </a:rPr>
              <a:t>many</a:t>
            </a:r>
            <a:r>
              <a:rPr lang="it-IT" dirty="0">
                <a:latin typeface="Adobe Caslon Pro"/>
              </a:rPr>
              <a:t> </a:t>
            </a:r>
            <a:r>
              <a:rPr lang="it-IT" dirty="0" err="1">
                <a:latin typeface="Adobe Caslon Pro"/>
              </a:rPr>
              <a:t>earthquake</a:t>
            </a:r>
            <a:r>
              <a:rPr lang="it-IT" dirty="0">
                <a:latin typeface="Adobe Caslon Pro"/>
              </a:rPr>
              <a:t> </a:t>
            </a:r>
            <a:r>
              <a:rPr lang="it-IT" b="1" dirty="0">
                <a:latin typeface="Adobe Caslon Pro"/>
              </a:rPr>
              <a:t>design </a:t>
            </a:r>
            <a:r>
              <a:rPr lang="it-IT" b="1" dirty="0" err="1">
                <a:latin typeface="Adobe Caslon Pro"/>
              </a:rPr>
              <a:t>codes</a:t>
            </a:r>
            <a:r>
              <a:rPr lang="it-IT" b="1" dirty="0">
                <a:latin typeface="Adobe Caslon Pro"/>
              </a:rPr>
              <a:t> </a:t>
            </a:r>
            <a:r>
              <a:rPr lang="it-IT" dirty="0">
                <a:latin typeface="Adobe Caslon Pro"/>
              </a:rPr>
              <a:t>and for </a:t>
            </a:r>
            <a:r>
              <a:rPr lang="it-IT" b="1" dirty="0" err="1">
                <a:latin typeface="Adobe Caslon Pro"/>
              </a:rPr>
              <a:t>seismic</a:t>
            </a:r>
            <a:r>
              <a:rPr lang="it-IT" b="1" dirty="0">
                <a:latin typeface="Adobe Caslon Pro"/>
              </a:rPr>
              <a:t> </a:t>
            </a:r>
            <a:r>
              <a:rPr lang="it-IT" b="1" dirty="0" err="1">
                <a:latin typeface="Adobe Caslon Pro"/>
              </a:rPr>
              <a:t>risk</a:t>
            </a:r>
            <a:r>
              <a:rPr lang="it-IT" b="1" dirty="0">
                <a:latin typeface="Adobe Caslon Pro"/>
              </a:rPr>
              <a:t> </a:t>
            </a:r>
            <a:r>
              <a:rPr lang="it-IT" b="1" dirty="0" err="1">
                <a:latin typeface="Adobe Caslon Pro"/>
              </a:rPr>
              <a:t>analysis</a:t>
            </a:r>
            <a:r>
              <a:rPr lang="it-IT" b="1" dirty="0">
                <a:latin typeface="Adobe Caslon Pro"/>
              </a:rPr>
              <a:t> </a:t>
            </a:r>
            <a:r>
              <a:rPr lang="it-IT" dirty="0">
                <a:latin typeface="Adobe Caslon Pro"/>
              </a:rPr>
              <a:t>of </a:t>
            </a:r>
            <a:r>
              <a:rPr lang="it-IT" dirty="0" err="1">
                <a:latin typeface="Adobe Caslon Pro"/>
              </a:rPr>
              <a:t>civil</a:t>
            </a:r>
            <a:r>
              <a:rPr lang="it-IT" dirty="0">
                <a:latin typeface="Adobe Caslon Pro"/>
              </a:rPr>
              <a:t> </a:t>
            </a:r>
            <a:r>
              <a:rPr lang="it-IT" dirty="0" err="1">
                <a:latin typeface="Adobe Caslon Pro"/>
              </a:rPr>
              <a:t>systems</a:t>
            </a:r>
            <a:r>
              <a:rPr lang="it-IT" dirty="0">
                <a:latin typeface="Adobe Caslon Pro"/>
              </a:rPr>
              <a:t>.</a:t>
            </a:r>
          </a:p>
          <a:p>
            <a:endParaRPr lang="it-IT" dirty="0">
              <a:latin typeface="Adobe Caslon Pro"/>
            </a:endParaRPr>
          </a:p>
          <a:p>
            <a:endParaRPr lang="it-IT" dirty="0">
              <a:latin typeface="Adobe Caslon Pro"/>
            </a:endParaRPr>
          </a:p>
          <a:p>
            <a:endParaRPr lang="it-IT" dirty="0">
              <a:latin typeface="Adobe Caslon Pro"/>
            </a:endParaRPr>
          </a:p>
          <a:p>
            <a:endParaRPr lang="it-IT" dirty="0">
              <a:latin typeface="Adobe Caslon Pro"/>
            </a:endParaRPr>
          </a:p>
          <a:p>
            <a:endParaRPr lang="it-IT" sz="800" dirty="0">
              <a:latin typeface="Adobe Caslon Pro"/>
            </a:endParaRPr>
          </a:p>
          <a:p>
            <a:endParaRPr lang="it-IT" dirty="0">
              <a:latin typeface="Adobe Caslon Pro"/>
            </a:endParaRPr>
          </a:p>
          <a:p>
            <a:endParaRPr lang="it-IT" sz="500" dirty="0">
              <a:latin typeface="Adobe Caslon Pro"/>
            </a:endParaRPr>
          </a:p>
          <a:p>
            <a:r>
              <a:rPr lang="it-IT" i="1" dirty="0" err="1">
                <a:latin typeface="Adobe Caslon Pro"/>
              </a:rPr>
              <a:t>Useful</a:t>
            </a:r>
            <a:r>
              <a:rPr lang="it-IT" i="1" dirty="0">
                <a:latin typeface="Adobe Caslon Pro"/>
              </a:rPr>
              <a:t> </a:t>
            </a:r>
            <a:r>
              <a:rPr lang="it-IT" i="1" dirty="0" err="1">
                <a:latin typeface="Adobe Caslon Pro"/>
              </a:rPr>
              <a:t>definitions</a:t>
            </a:r>
            <a:r>
              <a:rPr lang="it-IT" i="1" dirty="0">
                <a:latin typeface="Adobe Caslon Pro"/>
              </a:rPr>
              <a:t>:</a:t>
            </a:r>
          </a:p>
          <a:p>
            <a:r>
              <a:rPr lang="en-GB" b="1" i="1" dirty="0">
                <a:latin typeface="Adobe Caslon Pro"/>
              </a:rPr>
              <a:t>seismic hazard</a:t>
            </a:r>
            <a:r>
              <a:rPr lang="en-GB" dirty="0">
                <a:latin typeface="Adobe Caslon Pro"/>
              </a:rPr>
              <a:t> := the exceedance (or occurrence) probability for a </a:t>
            </a:r>
            <a:r>
              <a:rPr lang="en-GB" u="sng" dirty="0">
                <a:latin typeface="Adobe Caslon Pro"/>
              </a:rPr>
              <a:t>given</a:t>
            </a:r>
            <a:r>
              <a:rPr lang="en-GB" dirty="0">
                <a:latin typeface="Adobe Caslon Pro"/>
              </a:rPr>
              <a:t> ground motion </a:t>
            </a:r>
            <a:r>
              <a:rPr lang="en-GB" u="sng" dirty="0">
                <a:latin typeface="Adobe Caslon Pro"/>
              </a:rPr>
              <a:t>intensity measure threshold</a:t>
            </a:r>
            <a:r>
              <a:rPr lang="en-GB" dirty="0">
                <a:latin typeface="Adobe Caslon Pro"/>
              </a:rPr>
              <a:t>, site and time interval</a:t>
            </a:r>
          </a:p>
          <a:p>
            <a:r>
              <a:rPr lang="en-GB" b="1" i="1" dirty="0">
                <a:latin typeface="Adobe Caslon Pro"/>
              </a:rPr>
              <a:t>seismic risk</a:t>
            </a:r>
            <a:r>
              <a:rPr lang="en-GB" dirty="0">
                <a:latin typeface="Adobe Caslon Pro"/>
              </a:rPr>
              <a:t>:= the exceedance (or occurrence) probability for a </a:t>
            </a:r>
            <a:r>
              <a:rPr lang="en-GB" u="sng" dirty="0">
                <a:latin typeface="Adobe Caslon Pro"/>
              </a:rPr>
              <a:t>given loss threshold</a:t>
            </a:r>
            <a:r>
              <a:rPr lang="en-GB" dirty="0">
                <a:latin typeface="Adobe Caslon Pro"/>
              </a:rPr>
              <a:t>, site and time interval.</a:t>
            </a:r>
          </a:p>
        </p:txBody>
      </p:sp>
      <p:sp>
        <p:nvSpPr>
          <p:cNvPr id="6" name="Segnaposto numero diapositiva 5"/>
          <p:cNvSpPr>
            <a:spLocks noGrp="1"/>
          </p:cNvSpPr>
          <p:nvPr>
            <p:ph type="sldNum" sz="quarter" idx="14"/>
          </p:nvPr>
        </p:nvSpPr>
        <p:spPr/>
        <p:txBody>
          <a:bodyPr/>
          <a:lstStyle/>
          <a:p>
            <a:pPr>
              <a:defRPr/>
            </a:pPr>
            <a:fld id="{A631CAC9-17CC-4C26-87EE-1DC450F80871}" type="slidenum">
              <a:rPr lang="it-IT" smtClean="0">
                <a:latin typeface="Adobe Caslon Pro"/>
              </a:rPr>
              <a:pPr>
                <a:defRPr/>
              </a:pPr>
              <a:t>9</a:t>
            </a:fld>
            <a:endParaRPr lang="it-IT" dirty="0">
              <a:latin typeface="Adobe Caslon Pro"/>
            </a:endParaRPr>
          </a:p>
        </p:txBody>
      </p:sp>
      <p:grpSp>
        <p:nvGrpSpPr>
          <p:cNvPr id="12" name="Gruppo 11">
            <a:extLst>
              <a:ext uri="{FF2B5EF4-FFF2-40B4-BE49-F238E27FC236}">
                <a16:creationId xmlns:a16="http://schemas.microsoft.com/office/drawing/2014/main" id="{59849A65-AF07-4370-96E7-8BEAA0A2985C}"/>
              </a:ext>
            </a:extLst>
          </p:cNvPr>
          <p:cNvGrpSpPr/>
          <p:nvPr/>
        </p:nvGrpSpPr>
        <p:grpSpPr>
          <a:xfrm>
            <a:off x="2932987" y="2458113"/>
            <a:ext cx="6639276" cy="3456550"/>
            <a:chOff x="2932987" y="2458113"/>
            <a:chExt cx="6639276" cy="3456550"/>
          </a:xfrm>
        </p:grpSpPr>
        <mc:AlternateContent xmlns:mc="http://schemas.openxmlformats.org/markup-compatibility/2006" xmlns:a14="http://schemas.microsoft.com/office/drawing/2010/main">
          <mc:Choice Requires="a14">
            <p:graphicFrame>
              <p:nvGraphicFramePr>
                <p:cNvPr id="7" name="Diagramma 6"/>
                <p:cNvGraphicFramePr/>
                <p:nvPr>
                  <p:extLst>
                    <p:ext uri="{D42A27DB-BD31-4B8C-83A1-F6EECF244321}">
                      <p14:modId xmlns:p14="http://schemas.microsoft.com/office/powerpoint/2010/main" val="3746902356"/>
                    </p:ext>
                  </p:extLst>
                </p:nvPr>
              </p:nvGraphicFramePr>
              <p:xfrm>
                <a:off x="2932987" y="2458113"/>
                <a:ext cx="6639276" cy="3456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7" name="Diagramma 6"/>
                <p:cNvGraphicFramePr/>
                <p:nvPr>
                  <p:extLst>
                    <p:ext uri="{D42A27DB-BD31-4B8C-83A1-F6EECF244321}">
                      <p14:modId xmlns:p14="http://schemas.microsoft.com/office/powerpoint/2010/main" val="3746902356"/>
                    </p:ext>
                  </p:extLst>
                </p:nvPr>
              </p:nvGraphicFramePr>
              <p:xfrm>
                <a:off x="2932987" y="2458113"/>
                <a:ext cx="6639276" cy="34565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8" name="CasellaDiTesto 7"/>
                <p:cNvSpPr txBox="1"/>
                <p:nvPr/>
              </p:nvSpPr>
              <p:spPr>
                <a:xfrm>
                  <a:off x="3148316" y="3757205"/>
                  <a:ext cx="1243354"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𝐼𝑀</m:t>
                            </m:r>
                          </m:e>
                        </m:d>
                        <m:r>
                          <a:rPr lang="it-IT" b="0" i="1" smtClean="0">
                            <a:latin typeface="Cambria Math" panose="02040503050406030204" pitchFamily="18" charset="0"/>
                          </a:rPr>
                          <m:t>𝑀</m:t>
                        </m:r>
                        <m:r>
                          <a:rPr lang="it-IT" b="0" i="1" smtClean="0">
                            <a:latin typeface="Cambria Math" panose="02040503050406030204" pitchFamily="18" charset="0"/>
                          </a:rPr>
                          <m:t>,</m:t>
                        </m:r>
                        <m:r>
                          <a:rPr lang="it-IT" b="0" i="1" smtClean="0">
                            <a:latin typeface="Cambria Math" panose="02040503050406030204" pitchFamily="18" charset="0"/>
                          </a:rPr>
                          <m:t>𝑅</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𝐼𝑀</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8" name="CasellaDiTesto 7"/>
                <p:cNvSpPr txBox="1">
                  <a:spLocks noRot="1" noChangeAspect="1" noMove="1" noResize="1" noEditPoints="1" noAdjustHandles="1" noChangeArrowheads="1" noChangeShapeType="1" noTextEdit="1"/>
                </p:cNvSpPr>
                <p:nvPr/>
              </p:nvSpPr>
              <p:spPr>
                <a:xfrm>
                  <a:off x="3148316" y="3757205"/>
                  <a:ext cx="1243354" cy="1384995"/>
                </a:xfrm>
                <a:prstGeom prst="rect">
                  <a:avLst/>
                </a:prstGeom>
                <a:blipFill>
                  <a:blip r:embed="rId12"/>
                  <a:stretch>
                    <a:fillRect l="-1961" t="-439" r="-392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 name="CasellaDiTesto 8"/>
                <p:cNvSpPr txBox="1"/>
                <p:nvPr/>
              </p:nvSpPr>
              <p:spPr>
                <a:xfrm>
                  <a:off x="4890306" y="3701118"/>
                  <a:ext cx="1247201"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𝐸𝐷𝑃</m:t>
                            </m:r>
                          </m:e>
                        </m:d>
                        <m:r>
                          <a:rPr lang="it-IT" b="0" i="1" smtClean="0">
                            <a:latin typeface="Cambria Math" panose="02040503050406030204" pitchFamily="18" charset="0"/>
                          </a:rPr>
                          <m:t>𝐼𝑀</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𝐸𝐷𝑃</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p:txBody>
            </p:sp>
          </mc:Choice>
          <mc:Fallback xmlns="">
            <p:sp>
              <p:nvSpPr>
                <p:cNvPr id="9" name="CasellaDiTesto 8"/>
                <p:cNvSpPr txBox="1">
                  <a:spLocks noRot="1" noChangeAspect="1" noMove="1" noResize="1" noEditPoints="1" noAdjustHandles="1" noChangeArrowheads="1" noChangeShapeType="1" noTextEdit="1"/>
                </p:cNvSpPr>
                <p:nvPr/>
              </p:nvSpPr>
              <p:spPr>
                <a:xfrm>
                  <a:off x="4890306" y="3701118"/>
                  <a:ext cx="1247201" cy="1107996"/>
                </a:xfrm>
                <a:prstGeom prst="rect">
                  <a:avLst/>
                </a:prstGeom>
                <a:blipFill>
                  <a:blip r:embed="rId13"/>
                  <a:stretch>
                    <a:fillRect l="-1951" t="-549" r="-390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p:cNvSpPr txBox="1"/>
                <p:nvPr/>
              </p:nvSpPr>
              <p:spPr>
                <a:xfrm>
                  <a:off x="6568411" y="3701117"/>
                  <a:ext cx="1321772"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𝐷𝑀</m:t>
                            </m:r>
                          </m:e>
                        </m:d>
                        <m:r>
                          <a:rPr lang="it-IT" b="0" i="1" smtClean="0">
                            <a:latin typeface="Cambria Math" panose="02040503050406030204" pitchFamily="18" charset="0"/>
                          </a:rPr>
                          <m:t>𝐸𝐷𝑃</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𝐷𝑀</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10" name="CasellaDiTesto 9"/>
                <p:cNvSpPr txBox="1">
                  <a:spLocks noRot="1" noChangeAspect="1" noMove="1" noResize="1" noEditPoints="1" noAdjustHandles="1" noChangeArrowheads="1" noChangeShapeType="1" noTextEdit="1"/>
                </p:cNvSpPr>
                <p:nvPr/>
              </p:nvSpPr>
              <p:spPr>
                <a:xfrm>
                  <a:off x="6568411" y="3701117"/>
                  <a:ext cx="1321772" cy="1384995"/>
                </a:xfrm>
                <a:prstGeom prst="rect">
                  <a:avLst/>
                </a:prstGeom>
                <a:blipFill>
                  <a:blip r:embed="rId14"/>
                  <a:stretch>
                    <a:fillRect l="-1843" t="-441" r="-368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1" name="CasellaDiTesto 10"/>
                <p:cNvSpPr txBox="1"/>
                <p:nvPr/>
              </p:nvSpPr>
              <p:spPr>
                <a:xfrm>
                  <a:off x="8231907" y="3701117"/>
                  <a:ext cx="1183144"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endChr m:val="|"/>
                            <m:ctrlPr>
                              <a:rPr lang="it-IT" b="0" i="1" smtClean="0">
                                <a:latin typeface="Cambria Math" panose="02040503050406030204" pitchFamily="18" charset="0"/>
                              </a:rPr>
                            </m:ctrlPr>
                          </m:dPr>
                          <m:e>
                            <m:r>
                              <a:rPr lang="it-IT" b="0" i="1" smtClean="0">
                                <a:latin typeface="Cambria Math" panose="02040503050406030204" pitchFamily="18" charset="0"/>
                              </a:rPr>
                              <m:t>𝐷𝑉</m:t>
                            </m:r>
                          </m:e>
                        </m:d>
                        <m:r>
                          <a:rPr lang="it-IT" b="0" i="1" smtClean="0">
                            <a:latin typeface="Cambria Math" panose="02040503050406030204" pitchFamily="18" charset="0"/>
                          </a:rPr>
                          <m:t>𝐷𝑀</m:t>
                        </m:r>
                        <m:r>
                          <a:rPr lang="it-IT" b="0" i="1" smtClean="0">
                            <a:latin typeface="Cambria Math" panose="02040503050406030204" pitchFamily="18" charset="0"/>
                          </a:rPr>
                          <m:t>)</m:t>
                        </m:r>
                      </m:oMath>
                    </m:oMathPara>
                  </a14:m>
                  <a:endParaRPr lang="it-IT" b="0" i="1" dirty="0">
                    <a:latin typeface="Adobe Caslon Pro"/>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m:t>
                        </m:r>
                      </m:oMath>
                    </m:oMathPara>
                  </a14:m>
                  <a:endParaRPr lang="it-IT" b="0" i="1" dirty="0">
                    <a:latin typeface="Adobe Caslon Pro"/>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𝑝</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𝐷𝑉</m:t>
                        </m:r>
                        <m:r>
                          <a:rPr lang="it-IT" b="0" i="1" smtClean="0">
                            <a:latin typeface="Cambria Math" panose="02040503050406030204" pitchFamily="18" charset="0"/>
                            <a:ea typeface="Cambria Math" panose="02040503050406030204" pitchFamily="18" charset="0"/>
                          </a:rPr>
                          <m:t>)</m:t>
                        </m:r>
                      </m:oMath>
                    </m:oMathPara>
                  </a14:m>
                  <a:endParaRPr lang="it-IT" b="0" dirty="0">
                    <a:latin typeface="Adobe Caslon Pro"/>
                    <a:ea typeface="Cambria Math" panose="02040503050406030204" pitchFamily="18" charset="0"/>
                  </a:endParaRPr>
                </a:p>
                <a:p>
                  <a:endParaRPr lang="it-IT" b="0" dirty="0">
                    <a:latin typeface="Adobe Caslon Pro"/>
                    <a:ea typeface="Cambria Math" panose="02040503050406030204" pitchFamily="18" charset="0"/>
                  </a:endParaRPr>
                </a:p>
                <a:p>
                  <a:endParaRPr lang="en-GB" dirty="0">
                    <a:latin typeface="Adobe Caslon Pro"/>
                  </a:endParaRPr>
                </a:p>
              </p:txBody>
            </p:sp>
          </mc:Choice>
          <mc:Fallback xmlns="">
            <p:sp>
              <p:nvSpPr>
                <p:cNvPr id="11" name="CasellaDiTesto 10"/>
                <p:cNvSpPr txBox="1">
                  <a:spLocks noRot="1" noChangeAspect="1" noMove="1" noResize="1" noEditPoints="1" noAdjustHandles="1" noChangeArrowheads="1" noChangeShapeType="1" noTextEdit="1"/>
                </p:cNvSpPr>
                <p:nvPr/>
              </p:nvSpPr>
              <p:spPr>
                <a:xfrm>
                  <a:off x="8231907" y="3701117"/>
                  <a:ext cx="1183144" cy="1384995"/>
                </a:xfrm>
                <a:prstGeom prst="rect">
                  <a:avLst/>
                </a:prstGeom>
                <a:blipFill>
                  <a:blip r:embed="rId15"/>
                  <a:stretch>
                    <a:fillRect l="-2062" t="-441" r="-4124"/>
                  </a:stretch>
                </a:blipFill>
              </p:spPr>
              <p:txBody>
                <a:bodyPr/>
                <a:lstStyle/>
                <a:p>
                  <a:r>
                    <a:rPr lang="it-IT">
                      <a:noFill/>
                    </a:rPr>
                    <a:t> </a:t>
                  </a:r>
                </a:p>
              </p:txBody>
            </p:sp>
          </mc:Fallback>
        </mc:AlternateContent>
        <p:cxnSp>
          <p:nvCxnSpPr>
            <p:cNvPr id="19" name="Connettore 4 18"/>
            <p:cNvCxnSpPr/>
            <p:nvPr/>
          </p:nvCxnSpPr>
          <p:spPr>
            <a:xfrm flipH="1">
              <a:off x="2932987" y="4475756"/>
              <a:ext cx="6639276" cy="12700"/>
            </a:xfrm>
            <a:prstGeom prst="bentConnector5">
              <a:avLst>
                <a:gd name="adj1" fmla="val -3443"/>
                <a:gd name="adj2" fmla="val -11113055"/>
                <a:gd name="adj3" fmla="val 103443"/>
              </a:avLst>
            </a:prstGeom>
            <a:ln w="41275">
              <a:solidFill>
                <a:srgbClr val="A01625"/>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CasellaDiTesto 22">
            <a:extLst>
              <a:ext uri="{FF2B5EF4-FFF2-40B4-BE49-F238E27FC236}">
                <a16:creationId xmlns:a16="http://schemas.microsoft.com/office/drawing/2014/main" id="{6340D36E-3820-42A7-B526-7497245ECE3D}"/>
              </a:ext>
            </a:extLst>
          </p:cNvPr>
          <p:cNvSpPr txBox="1"/>
          <p:nvPr/>
        </p:nvSpPr>
        <p:spPr>
          <a:xfrm>
            <a:off x="8544337" y="297001"/>
            <a:ext cx="3498949" cy="707886"/>
          </a:xfrm>
          <a:prstGeom prst="rect">
            <a:avLst/>
          </a:prstGeom>
          <a:noFill/>
        </p:spPr>
        <p:txBody>
          <a:bodyPr wrap="square" rtlCol="0">
            <a:spAutoFit/>
          </a:bodyPr>
          <a:lstStyle/>
          <a:p>
            <a:pPr algn="r"/>
            <a:r>
              <a:rPr lang="it-IT" sz="1200" dirty="0">
                <a:latin typeface="Adobe Caslon Pro"/>
              </a:rPr>
              <a:t>Trento, 02 </a:t>
            </a:r>
            <a:r>
              <a:rPr lang="it-IT" sz="1200" dirty="0" err="1">
                <a:latin typeface="Adobe Caslon Pro"/>
              </a:rPr>
              <a:t>December</a:t>
            </a:r>
            <a:r>
              <a:rPr lang="it-IT" sz="1200" dirty="0">
                <a:latin typeface="Adobe Caslon Pro"/>
              </a:rPr>
              <a:t> 2020</a:t>
            </a:r>
          </a:p>
          <a:p>
            <a:pPr algn="r"/>
            <a:r>
              <a:rPr lang="it-IT" sz="1200" dirty="0" err="1">
                <a:latin typeface="Adobe Caslon Pro"/>
              </a:rPr>
              <a:t>Ph.D</a:t>
            </a:r>
            <a:r>
              <a:rPr lang="it-IT" sz="1200" dirty="0">
                <a:latin typeface="Adobe Caslon Pro"/>
              </a:rPr>
              <a:t>. </a:t>
            </a:r>
            <a:r>
              <a:rPr lang="it-IT" sz="1200" dirty="0" err="1">
                <a:latin typeface="Adobe Caslon Pro"/>
              </a:rPr>
              <a:t>Student</a:t>
            </a:r>
            <a:r>
              <a:rPr lang="it-IT" sz="1200" dirty="0">
                <a:latin typeface="Adobe Caslon Pro"/>
              </a:rPr>
              <a:t>:</a:t>
            </a:r>
            <a:r>
              <a:rPr lang="it-IT" sz="1400" i="1" dirty="0">
                <a:latin typeface="Adobe Caslon Pro"/>
              </a:rPr>
              <a:t> </a:t>
            </a:r>
            <a:r>
              <a:rPr lang="it-IT" sz="1400" b="1" i="1" dirty="0">
                <a:latin typeface="Adobe Caslon Pro"/>
              </a:rPr>
              <a:t>Chiara Nardin</a:t>
            </a:r>
            <a:r>
              <a:rPr lang="it-IT" sz="1400" i="1" dirty="0">
                <a:latin typeface="Adobe Caslon Pro"/>
              </a:rPr>
              <a:t> </a:t>
            </a:r>
          </a:p>
          <a:p>
            <a:pPr algn="r"/>
            <a:r>
              <a:rPr lang="it-IT" sz="1400" dirty="0">
                <a:latin typeface="Adobe Caslon Pro"/>
                <a:hlinkClick r:id="rId16"/>
              </a:rPr>
              <a:t>chiara.nardin@unitn.it</a:t>
            </a:r>
            <a:endParaRPr lang="it-IT" sz="1400" dirty="0">
              <a:latin typeface="Adobe Caslon Pro"/>
            </a:endParaRPr>
          </a:p>
        </p:txBody>
      </p:sp>
      <p:grpSp>
        <p:nvGrpSpPr>
          <p:cNvPr id="24" name="Gruppo 23">
            <a:extLst>
              <a:ext uri="{FF2B5EF4-FFF2-40B4-BE49-F238E27FC236}">
                <a16:creationId xmlns:a16="http://schemas.microsoft.com/office/drawing/2014/main" id="{D6C6AEDA-F296-41EE-BFFE-38F0D3968B00}"/>
              </a:ext>
            </a:extLst>
          </p:cNvPr>
          <p:cNvGrpSpPr/>
          <p:nvPr/>
        </p:nvGrpSpPr>
        <p:grpSpPr>
          <a:xfrm>
            <a:off x="2903424" y="373469"/>
            <a:ext cx="1829461" cy="618073"/>
            <a:chOff x="2903424" y="211809"/>
            <a:chExt cx="1829461" cy="618073"/>
          </a:xfrm>
        </p:grpSpPr>
        <p:pic>
          <p:nvPicPr>
            <p:cNvPr id="25" name="Immagine 24">
              <a:extLst>
                <a:ext uri="{FF2B5EF4-FFF2-40B4-BE49-F238E27FC236}">
                  <a16:creationId xmlns:a16="http://schemas.microsoft.com/office/drawing/2014/main" id="{30DB6A93-48E5-48DF-BFCE-D1DF2053F71C}"/>
                </a:ext>
              </a:extLst>
            </p:cNvPr>
            <p:cNvPicPr>
              <a:picLocks noChangeAspect="1"/>
            </p:cNvPicPr>
            <p:nvPr/>
          </p:nvPicPr>
          <p:blipFill rotWithShape="1">
            <a:blip r:embed="rId17"/>
            <a:srcRect l="41248" b="12747"/>
            <a:stretch/>
          </p:blipFill>
          <p:spPr>
            <a:xfrm>
              <a:off x="3588051" y="211809"/>
              <a:ext cx="1144834" cy="326585"/>
            </a:xfrm>
            <a:prstGeom prst="rect">
              <a:avLst/>
            </a:prstGeom>
          </p:spPr>
        </p:pic>
        <p:grpSp>
          <p:nvGrpSpPr>
            <p:cNvPr id="26" name="Gruppo 25">
              <a:extLst>
                <a:ext uri="{FF2B5EF4-FFF2-40B4-BE49-F238E27FC236}">
                  <a16:creationId xmlns:a16="http://schemas.microsoft.com/office/drawing/2014/main" id="{CE4C336B-915E-4F53-A9C4-CEA517CAC39B}"/>
                </a:ext>
              </a:extLst>
            </p:cNvPr>
            <p:cNvGrpSpPr/>
            <p:nvPr/>
          </p:nvGrpSpPr>
          <p:grpSpPr>
            <a:xfrm>
              <a:off x="2903424" y="230872"/>
              <a:ext cx="1389573" cy="599010"/>
              <a:chOff x="2981720" y="122642"/>
              <a:chExt cx="1389573" cy="599010"/>
            </a:xfrm>
          </p:grpSpPr>
          <p:pic>
            <p:nvPicPr>
              <p:cNvPr id="27" name="Picture 2" descr="ITN Inspire Logo">
                <a:extLst>
                  <a:ext uri="{FF2B5EF4-FFF2-40B4-BE49-F238E27FC236}">
                    <a16:creationId xmlns:a16="http://schemas.microsoft.com/office/drawing/2014/main" id="{7FE60B3D-930C-4B12-A5BA-D1A063582A9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8451" t="2254"/>
              <a:stretch/>
            </p:blipFill>
            <p:spPr bwMode="auto">
              <a:xfrm>
                <a:off x="3659171" y="355891"/>
                <a:ext cx="712122" cy="36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TN Inspire Logo">
                <a:extLst>
                  <a:ext uri="{FF2B5EF4-FFF2-40B4-BE49-F238E27FC236}">
                    <a16:creationId xmlns:a16="http://schemas.microsoft.com/office/drawing/2014/main" id="{5484B6C1-8162-4AA1-A6AE-0EA7622126F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362" t="-413" r="63244" b="2667"/>
              <a:stretch/>
            </p:blipFill>
            <p:spPr bwMode="auto">
              <a:xfrm>
                <a:off x="2981720" y="122642"/>
                <a:ext cx="612569" cy="482703"/>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8" name="Tabella 6">
            <a:extLst>
              <a:ext uri="{FF2B5EF4-FFF2-40B4-BE49-F238E27FC236}">
                <a16:creationId xmlns:a16="http://schemas.microsoft.com/office/drawing/2014/main" id="{4ABE5DB9-326B-4611-AAAA-3064536563CC}"/>
              </a:ext>
            </a:extLst>
          </p:cNvPr>
          <p:cNvGraphicFramePr>
            <a:graphicFrameLocks noGrp="1"/>
          </p:cNvGraphicFramePr>
          <p:nvPr>
            <p:extLst>
              <p:ext uri="{D42A27DB-BD31-4B8C-83A1-F6EECF244321}">
                <p14:modId xmlns:p14="http://schemas.microsoft.com/office/powerpoint/2010/main" val="2818020643"/>
              </p:ext>
            </p:extLst>
          </p:nvPr>
        </p:nvGraphicFramePr>
        <p:xfrm>
          <a:off x="741122" y="1297136"/>
          <a:ext cx="10727852" cy="365760"/>
        </p:xfrm>
        <a:graphic>
          <a:graphicData uri="http://schemas.openxmlformats.org/drawingml/2006/table">
            <a:tbl>
              <a:tblPr firstRow="1" bandRow="1">
                <a:tableStyleId>{2D5ABB26-0587-4C30-8999-92F81FD0307C}</a:tableStyleId>
              </a:tblPr>
              <a:tblGrid>
                <a:gridCol w="2123998">
                  <a:extLst>
                    <a:ext uri="{9D8B030D-6E8A-4147-A177-3AD203B41FA5}">
                      <a16:colId xmlns:a16="http://schemas.microsoft.com/office/drawing/2014/main" val="398665881"/>
                    </a:ext>
                  </a:extLst>
                </a:gridCol>
                <a:gridCol w="3312160">
                  <a:extLst>
                    <a:ext uri="{9D8B030D-6E8A-4147-A177-3AD203B41FA5}">
                      <a16:colId xmlns:a16="http://schemas.microsoft.com/office/drawing/2014/main" val="4071518589"/>
                    </a:ext>
                  </a:extLst>
                </a:gridCol>
                <a:gridCol w="3078480">
                  <a:extLst>
                    <a:ext uri="{9D8B030D-6E8A-4147-A177-3AD203B41FA5}">
                      <a16:colId xmlns:a16="http://schemas.microsoft.com/office/drawing/2014/main" val="2429756571"/>
                    </a:ext>
                  </a:extLst>
                </a:gridCol>
                <a:gridCol w="2213214">
                  <a:extLst>
                    <a:ext uri="{9D8B030D-6E8A-4147-A177-3AD203B41FA5}">
                      <a16:colId xmlns:a16="http://schemas.microsoft.com/office/drawing/2014/main" val="1187585372"/>
                    </a:ext>
                  </a:extLst>
                </a:gridCol>
              </a:tblGrid>
              <a:tr h="277664">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Introduction</a:t>
                      </a:r>
                      <a:endParaRPr lang="it-IT" sz="1800" i="1" kern="1200" dirty="0">
                        <a:solidFill>
                          <a:schemeClr val="bg2">
                            <a:lumMod val="90000"/>
                          </a:schemeClr>
                        </a:solidFill>
                        <a:latin typeface="Adobe Caslon Pro"/>
                        <a:ea typeface="+mn-ea"/>
                        <a:cs typeface="Arial" panose="020B0604020202020204" pitchFamily="34" charset="0"/>
                      </a:endParaRPr>
                    </a:p>
                  </a:txBody>
                  <a:tcPr/>
                </a:tc>
                <a:tc>
                  <a:txBody>
                    <a:bodyPr/>
                    <a:lstStyle/>
                    <a:p>
                      <a:pPr algn="ctr"/>
                      <a:r>
                        <a:rPr lang="it-IT" sz="1800" b="1" i="0" u="none" kern="1200" dirty="0" err="1">
                          <a:solidFill>
                            <a:schemeClr val="bg1"/>
                          </a:solidFill>
                          <a:latin typeface="Adobe Caslon Pro"/>
                          <a:ea typeface="+mn-ea"/>
                          <a:cs typeface="Arial" panose="020B0604020202020204" pitchFamily="34" charset="0"/>
                        </a:rPr>
                        <a:t>Probabilistic</a:t>
                      </a:r>
                      <a:r>
                        <a:rPr lang="it-IT" sz="1800" b="1" i="0" u="none" kern="1200" dirty="0">
                          <a:solidFill>
                            <a:schemeClr val="bg1"/>
                          </a:solidFill>
                          <a:latin typeface="Adobe Caslon Pro"/>
                          <a:ea typeface="+mn-ea"/>
                          <a:cs typeface="Arial" panose="020B0604020202020204" pitchFamily="34" charset="0"/>
                        </a:rPr>
                        <a:t> Hazard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Fragility</a:t>
                      </a:r>
                      <a:r>
                        <a:rPr lang="it-IT" sz="1800" i="1" kern="1200" dirty="0">
                          <a:solidFill>
                            <a:schemeClr val="bg2">
                              <a:lumMod val="90000"/>
                            </a:schemeClr>
                          </a:solidFill>
                          <a:latin typeface="Adobe Caslon Pro"/>
                          <a:ea typeface="+mn-ea"/>
                          <a:cs typeface="Arial" panose="020B0604020202020204" pitchFamily="34" charset="0"/>
                        </a:rPr>
                        <a:t> Analysis</a:t>
                      </a:r>
                    </a:p>
                  </a:txBody>
                  <a:tcPr/>
                </a:tc>
                <a:tc>
                  <a:txBody>
                    <a:bodyPr/>
                    <a:lstStyle/>
                    <a:p>
                      <a:pPr algn="ctr"/>
                      <a:r>
                        <a:rPr lang="it-IT" sz="1800" i="1" kern="1200" dirty="0" err="1">
                          <a:solidFill>
                            <a:schemeClr val="bg2">
                              <a:lumMod val="90000"/>
                            </a:schemeClr>
                          </a:solidFill>
                          <a:latin typeface="Adobe Caslon Pro"/>
                          <a:ea typeface="+mn-ea"/>
                          <a:cs typeface="Arial" panose="020B0604020202020204" pitchFamily="34" charset="0"/>
                        </a:rPr>
                        <a:t>References</a:t>
                      </a:r>
                      <a:endParaRPr lang="it-IT" sz="1800" i="1" kern="1200" dirty="0">
                        <a:solidFill>
                          <a:schemeClr val="bg2">
                            <a:lumMod val="90000"/>
                          </a:schemeClr>
                        </a:solidFill>
                        <a:latin typeface="Adobe Caslon Pro"/>
                        <a:ea typeface="+mn-ea"/>
                        <a:cs typeface="Arial" panose="020B0604020202020204" pitchFamily="34" charset="0"/>
                      </a:endParaRPr>
                    </a:p>
                  </a:txBody>
                  <a:tcPr/>
                </a:tc>
                <a:extLst>
                  <a:ext uri="{0D108BD9-81ED-4DB2-BD59-A6C34878D82A}">
                    <a16:rowId xmlns:a16="http://schemas.microsoft.com/office/drawing/2014/main" val="1761253434"/>
                  </a:ext>
                </a:extLst>
              </a:tr>
            </a:tbl>
          </a:graphicData>
        </a:graphic>
      </p:graphicFrame>
    </p:spTree>
    <p:extLst>
      <p:ext uri="{BB962C8B-B14F-4D97-AF65-F5344CB8AC3E}">
        <p14:creationId xmlns:p14="http://schemas.microsoft.com/office/powerpoint/2010/main" val="722805110"/>
      </p:ext>
    </p:extLst>
  </p:cSld>
  <p:clrMapOvr>
    <a:masterClrMapping/>
  </p:clrMapOvr>
</p:sld>
</file>

<file path=ppt/theme/theme1.xml><?xml version="1.0" encoding="utf-8"?>
<a:theme xmlns:a="http://schemas.openxmlformats.org/drawingml/2006/main" name="modello_presentazione_standard_Ateneo_italian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zione standard2" id="{8CE99D9B-CAD2-44CC-9902-79AD77CEE7EC}" vid="{3029B4D8-372F-4AAF-83C1-AA0CD29DED5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13954</TotalTime>
  <Words>12516</Words>
  <Application>Microsoft Office PowerPoint</Application>
  <PresentationFormat>Widescreen</PresentationFormat>
  <Paragraphs>1718</Paragraphs>
  <Slides>70</Slides>
  <Notes>67</Notes>
  <HiddenSlides>0</HiddenSlides>
  <MMClips>0</MMClips>
  <ScaleCrop>false</ScaleCrop>
  <HeadingPairs>
    <vt:vector size="6" baseType="variant">
      <vt:variant>
        <vt:lpstr>Caratteri utilizzati</vt:lpstr>
      </vt:variant>
      <vt:variant>
        <vt:i4>17</vt:i4>
      </vt:variant>
      <vt:variant>
        <vt:lpstr>Tema</vt:lpstr>
      </vt:variant>
      <vt:variant>
        <vt:i4>1</vt:i4>
      </vt:variant>
      <vt:variant>
        <vt:lpstr>Titoli diapositive</vt:lpstr>
      </vt:variant>
      <vt:variant>
        <vt:i4>70</vt:i4>
      </vt:variant>
    </vt:vector>
  </HeadingPairs>
  <TitlesOfParts>
    <vt:vector size="88" baseType="lpstr">
      <vt:lpstr>TI-Nspire</vt:lpstr>
      <vt:lpstr>Adobe Caslon Pro</vt:lpstr>
      <vt:lpstr>Arial</vt:lpstr>
      <vt:lpstr>Calibri</vt:lpstr>
      <vt:lpstr>Calibri Light</vt:lpstr>
      <vt:lpstr>Cambria</vt:lpstr>
      <vt:lpstr>Cambria Math</vt:lpstr>
      <vt:lpstr>CMBX10</vt:lpstr>
      <vt:lpstr>CMMI10</vt:lpstr>
      <vt:lpstr>CMMI7</vt:lpstr>
      <vt:lpstr>CMR10</vt:lpstr>
      <vt:lpstr>CMR8</vt:lpstr>
      <vt:lpstr>CMSY10</vt:lpstr>
      <vt:lpstr>CMSY7</vt:lpstr>
      <vt:lpstr>CMTI10</vt:lpstr>
      <vt:lpstr>Symbol</vt:lpstr>
      <vt:lpstr>Wingdings</vt:lpstr>
      <vt:lpstr>modello_presentazione_standard_Ateneo_italiano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Chiara Nardin</dc:creator>
  <cp:lastModifiedBy>Nardin Chiara</cp:lastModifiedBy>
  <cp:revision>297</cp:revision>
  <cp:lastPrinted>2020-12-01T09:33:21Z</cp:lastPrinted>
  <dcterms:created xsi:type="dcterms:W3CDTF">2019-12-12T13:08:37Z</dcterms:created>
  <dcterms:modified xsi:type="dcterms:W3CDTF">2020-12-01T09:56:15Z</dcterms:modified>
</cp:coreProperties>
</file>